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7" r:id="rId1"/>
    <p:sldMasterId id="2147483850" r:id="rId2"/>
  </p:sldMasterIdLst>
  <p:notesMasterIdLst>
    <p:notesMasterId r:id="rId10"/>
  </p:notesMasterIdLst>
  <p:handoutMasterIdLst>
    <p:handoutMasterId r:id="rId11"/>
  </p:handoutMasterIdLst>
  <p:sldIdLst>
    <p:sldId id="282" r:id="rId3"/>
    <p:sldId id="257" r:id="rId4"/>
    <p:sldId id="331" r:id="rId5"/>
    <p:sldId id="329" r:id="rId6"/>
    <p:sldId id="332" r:id="rId7"/>
    <p:sldId id="291" r:id="rId8"/>
    <p:sldId id="303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840" userDrawn="1">
          <p15:clr>
            <a:srgbClr val="A4A3A4"/>
          </p15:clr>
        </p15:guide>
        <p15:guide id="5" orient="horz" pos="175" userDrawn="1">
          <p15:clr>
            <a:srgbClr val="A4A3A4"/>
          </p15:clr>
        </p15:guide>
        <p15:guide id="6" orient="horz" pos="3988" userDrawn="1">
          <p15:clr>
            <a:srgbClr val="A4A3A4"/>
          </p15:clr>
        </p15:guide>
        <p15:guide id="7" orient="horz" pos="4195" userDrawn="1">
          <p15:clr>
            <a:srgbClr val="A4A3A4"/>
          </p15:clr>
        </p15:guide>
        <p15:guide id="9" pos="286">
          <p15:clr>
            <a:srgbClr val="A4A3A4"/>
          </p15:clr>
        </p15:guide>
        <p15:guide id="10" pos="5475" userDrawn="1">
          <p15:clr>
            <a:srgbClr val="A4A3A4"/>
          </p15:clr>
        </p15:guide>
        <p15:guide id="11" orient="horz" pos="715" userDrawn="1">
          <p15:clr>
            <a:srgbClr val="A4A3A4"/>
          </p15:clr>
        </p15:guide>
        <p15:guide id="1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66"/>
    <a:srgbClr val="2E2E38"/>
    <a:srgbClr val="262626"/>
    <a:srgbClr val="000000"/>
    <a:srgbClr val="C4C4CD"/>
    <a:srgbClr val="747480"/>
    <a:srgbClr val="FFE600"/>
    <a:srgbClr val="333333"/>
    <a:srgbClr val="DEB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E30DD-B3CB-45BC-8B02-1F6408F00A32}" v="4" dt="2024-04-17T07:31:3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933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204" y="44"/>
      </p:cViewPr>
      <p:guideLst>
        <p:guide orient="horz" pos="3840"/>
        <p:guide orient="horz" pos="175"/>
        <p:guide orient="horz" pos="3988"/>
        <p:guide orient="horz" pos="4195"/>
        <p:guide pos="286"/>
        <p:guide pos="5475"/>
        <p:guide orient="horz" pos="7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606"/>
    </p:cViewPr>
  </p:sorterViewPr>
  <p:notesViewPr>
    <p:cSldViewPr snapToGrid="0" snapToObjects="1" showGuides="1">
      <p:cViewPr>
        <p:scale>
          <a:sx n="200" d="100"/>
          <a:sy n="200" d="100"/>
        </p:scale>
        <p:origin x="-413" y="-417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16/04/2024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16/04/2024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41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7600" y="1476000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600" y="2422800"/>
            <a:ext cx="406494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3E29AD5-5674-43BC-BAB7-283258EDA66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FBD6C78-F04C-4815-BE19-609CCECF12F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D249F6F-CCC4-49C3-8CD7-1ACB01976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183FEE3-95B0-42EA-BD04-9B803DAC28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62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752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7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AED42-E3EC-45E3-BF82-DA3139C37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2ADB85B-42D5-410F-B89A-BC35E7FCCE72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 April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E33DFF29-371C-43FC-9A73-E320FEA92E6F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8F1F430-500B-46CA-891A-5A3CE9B5F85C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CCF107F9-C94D-455B-BEDB-A020D8CDE18D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 April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9005AFC-895B-4EDA-9A43-77811C01655C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A577A96-F56F-4422-BCCA-504BEFB21AE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3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7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28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rgbClr val="FFE600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17BE7DF-E067-42BE-86C9-5E49A33A0BAF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5BDD25-228C-421A-BA27-E07AC1CA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5" y="1476597"/>
            <a:ext cx="4170153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BD2205D-98B4-4946-A01D-362BEB8CC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6" y="2422864"/>
            <a:ext cx="4170153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24D49C5-5C7C-4D03-A729-7DF37E9395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772FC4C-82A7-46E0-BB79-B46A2485146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0E9487-EF65-476C-AD59-3F153E1759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D8C128F-4530-496B-AAE6-E9F535B030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406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43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2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39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9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09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7747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789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35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04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3F0033-64C5-4615-9CFC-0EA4B1E28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87" r="19587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61446E67-8167-4366-83FC-9C4F800A6A3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71F2AC-D283-420B-86C8-EE494EB2A92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389DE1-D971-494D-9CEF-DB4F66217D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4E82C37-A4D5-48D2-87D4-BB561B4AA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107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442718"/>
            <a:ext cx="3716193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311" y="399049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7311" y="4233140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5" y="3882880"/>
            <a:ext cx="58391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442718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939806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79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FE654FB-261F-44E5-8EF9-237DB835D7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23353" y="907750"/>
            <a:ext cx="669263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5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31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936" y="2050889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936" y="3312530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0419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38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22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16 April 2024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149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6CA07-01DF-4C36-9571-08C3B5DD5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013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F898568-1B78-454B-9FE7-9E37EEF85A8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5A121-2DA3-4610-BC32-EBB7F8ABA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BB2EE4-E5D4-4DD9-97C5-CF16A0A23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03A0AAB-2D99-480E-8BCB-0300B2E4CA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6D971F-E278-4FE8-BAE4-2AD4D04270F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54568E-D3F2-4EA1-8901-CBA2FF03D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19C9D94-B5B9-4323-A444-830007736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14F1DE27-AD0C-4A9A-9D8D-4F823ECEA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3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30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630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60086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124D3F-55E3-408F-9994-F4C512352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8701" b="11281"/>
          <a:stretch/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823928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38239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C6DB76C-CBBC-4DF1-B94D-D8EA671BC7B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42B1994D-E3AA-4BF1-A9EB-7918AA1CF5C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437F3EB-8B2B-458A-8889-0B9887439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B6E4153-9EB5-4B95-9DBB-34F7A2E763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1211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9247CA-24EE-4C8A-BE7E-1562C04F9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028A34C-C83A-4B49-97F1-0B4317EB279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5B105918-9C6D-4EC1-9467-952B7D69497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3EC252-BD9D-4DED-9D68-1B3A10E1E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AC697A4-C647-48B0-A5F7-E7F4D0A4A7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77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EAA736A0-D2E9-4CA1-BF9F-5E33CF39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grpSp>
        <p:nvGrpSpPr>
          <p:cNvPr id="79" name="Group 4">
            <a:extLst>
              <a:ext uri="{FF2B5EF4-FFF2-40B4-BE49-F238E27FC236}">
                <a16:creationId xmlns:a16="http://schemas.microsoft.com/office/drawing/2014/main" id="{A159D8C9-C19B-4DF7-9C5A-22EDB8A5FB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D95FB310-FD8D-4315-8C3A-8966DC1515A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0F72F2B-2B88-4D56-A5C3-5C83787BA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00DB62A-8F2A-4742-9C40-2FC7AA18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23B9FB7E-B586-4378-AE43-0A9B9CA0B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DE813F69-7E98-49B9-A563-B5D22423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2825612"/>
            <a:ext cx="389215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6135F81D-3120-4669-8305-5AB7CAA0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1855166"/>
            <a:ext cx="3892153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1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4">
            <a:extLst>
              <a:ext uri="{FF2B5EF4-FFF2-40B4-BE49-F238E27FC236}">
                <a16:creationId xmlns:a16="http://schemas.microsoft.com/office/drawing/2014/main" id="{916D9572-5294-4C0A-83C4-99E45F8949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5667BEF9-3DFA-4239-A852-71BA27EC8E1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85CBCB-BA9A-4374-A431-F4DC5F807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C0EF3BA-6104-4E1B-9F18-E642314A9A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BEA87971-BB0B-4ED2-8AC3-71D5B1159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90" name="Subtitle 2">
            <a:extLst>
              <a:ext uri="{FF2B5EF4-FFF2-40B4-BE49-F238E27FC236}">
                <a16:creationId xmlns:a16="http://schemas.microsoft.com/office/drawing/2014/main" id="{D57E11BD-E2D9-41B1-9EF5-FF1EA0B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E850DE9-7D5E-499B-8FA1-4143F639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20AFF6A-D70F-482C-ACA4-D71330481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3359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0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5789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02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418" y="907750"/>
            <a:ext cx="666552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2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81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512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67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81C513F-D0C9-46EE-93E2-83D512831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512869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12pt,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194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16 April 2024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1810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9667CEE-F273-4416-9D45-A0E825F149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43F5A26-EE33-4654-ACA2-880B36B27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25D6EF1-9951-4386-9E98-24FDBF582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2CC147-C47E-4B17-9D76-D39D3C36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66F131C-C01D-4483-B889-FF40A29F9A6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16 April 2024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08596E0-C38C-4406-B9C5-35C94E722A40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68EE539-09DC-4F47-8F2A-774BA7B76575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544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F60CB08-2DD7-4911-8D80-BCAC794454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E6D8E8-E311-4EB7-AFAA-50963EA7B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3EFA7D4-C8AD-4C58-A0EE-C2B700393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459CDB2-C2F0-4E1A-AC90-F93C856AA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Date Placeholder 15">
            <a:extLst>
              <a:ext uri="{FF2B5EF4-FFF2-40B4-BE49-F238E27FC236}">
                <a16:creationId xmlns:a16="http://schemas.microsoft.com/office/drawing/2014/main" id="{B2B544DB-62DE-4CBF-9AFA-13E4F63B3533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16 April 2024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6B58758D-989E-4927-8D82-694DE020C90B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Slide Number Placeholder 17">
            <a:extLst>
              <a:ext uri="{FF2B5EF4-FFF2-40B4-BE49-F238E27FC236}">
                <a16:creationId xmlns:a16="http://schemas.microsoft.com/office/drawing/2014/main" id="{3CB38E7A-B20A-445C-A39D-7FEE01D567B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1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07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67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254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44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0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26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42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1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0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922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271794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72D4-8941-4841-A1D6-780403604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9143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DB2-BA66-4CAF-998B-9D64B00D1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8664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D09E6-0A52-4BB2-A361-86380E62A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295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559340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416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1F8FB650-5772-4CFF-A59E-E50003D5B7E8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0434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 April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1CB2FF26-5F1A-4997-840E-AF8798A83614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0434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EB029DD-FCC6-4DDC-AAD8-F1860192A33F}"/>
              </a:ext>
            </a:extLst>
          </p:cNvPr>
          <p:cNvSpPr txBox="1">
            <a:spLocks/>
          </p:cNvSpPr>
          <p:nvPr userDrawn="1"/>
        </p:nvSpPr>
        <p:spPr>
          <a:xfrm>
            <a:off x="363093" y="6510434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FA3C359A-B5BC-42B7-A202-179DE584779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9239" y="6327648"/>
            <a:ext cx="303213" cy="311150"/>
            <a:chOff x="7110" y="4004"/>
            <a:chExt cx="191" cy="19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F719B64-B3B1-48C2-B450-38612B674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7736FD6-78F3-4B89-85A9-27C986EB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EA5B571-EF6D-4C78-86A3-AD0372FBA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61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85" r:id="rId15"/>
    <p:sldLayoutId id="2147483883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  <p:sldLayoutId id="2147483840" r:id="rId26"/>
    <p:sldLayoutId id="2147483893" r:id="rId27"/>
    <p:sldLayoutId id="2147483841" r:id="rId28"/>
    <p:sldLayoutId id="2147483892" r:id="rId29"/>
    <p:sldLayoutId id="2147483845" r:id="rId30"/>
    <p:sldLayoutId id="2147483846" r:id="rId31"/>
    <p:sldLayoutId id="2147483847" r:id="rId32"/>
    <p:sldLayoutId id="2147483848" r:id="rId33"/>
    <p:sldLayoutId id="2147483849" r:id="rId34"/>
    <p:sldLayoutId id="2147483878" r:id="rId35"/>
    <p:sldLayoutId id="2147483894" r:id="rId36"/>
    <p:sldLayoutId id="2147483895" r:id="rId37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Date Placeholder 5">
            <a:extLst>
              <a:ext uri="{FF2B5EF4-FFF2-40B4-BE49-F238E27FC236}">
                <a16:creationId xmlns:a16="http://schemas.microsoft.com/office/drawing/2014/main" id="{C0113E29-8D23-4969-8B1F-87FCBB6999B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0434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 April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AED3E291-656A-4047-9088-57F20D25B87A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0434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EDB6B942-B7F4-4C13-AEF8-A507D8CD0897}"/>
              </a:ext>
            </a:extLst>
          </p:cNvPr>
          <p:cNvSpPr txBox="1">
            <a:spLocks/>
          </p:cNvSpPr>
          <p:nvPr userDrawn="1"/>
        </p:nvSpPr>
        <p:spPr>
          <a:xfrm>
            <a:off x="363093" y="6510434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E2DE897B-6A56-42E5-AF48-90126B4ED28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9239" y="6327648"/>
            <a:ext cx="303213" cy="311150"/>
            <a:chOff x="7110" y="4004"/>
            <a:chExt cx="191" cy="19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D48BB66-02F6-4ED8-9FD5-48E54C36F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014BF9D-593E-45CF-B005-599C741C91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50113E5-485B-4D4B-BE63-746D98C5A3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66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87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84" r:id="rId16"/>
    <p:sldLayoutId id="2147483886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  <p:sldLayoutId id="2147483873" r:id="rId26"/>
    <p:sldLayoutId id="2147483874" r:id="rId27"/>
    <p:sldLayoutId id="2147483891" r:id="rId28"/>
    <p:sldLayoutId id="2147483875" r:id="rId29"/>
    <p:sldLayoutId id="2147483890" r:id="rId30"/>
    <p:sldLayoutId id="2147483876" r:id="rId31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5" userDrawn="1">
          <p15:clr>
            <a:srgbClr val="F26B43"/>
          </p15:clr>
        </p15:guide>
        <p15:guide id="4" pos="5475" userDrawn="1">
          <p15:clr>
            <a:srgbClr val="F26B43"/>
          </p15:clr>
        </p15:guide>
        <p15:guide id="5" orient="horz" pos="71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  <p15:guide id="7" orient="horz" pos="173" userDrawn="1">
          <p15:clr>
            <a:srgbClr val="F26B43"/>
          </p15:clr>
        </p15:guide>
        <p15:guide id="8" orient="horz" pos="4193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9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ygb.sharepoint.com/sites/TheBrandingZone/SitePages/ImageGallery.aspx" TargetMode="Externa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l.azure.com/automl/runs/zen_comb_5qbj559kd1_0?wsid=/subscriptions/359f3c2f-534e-4150-a65a-5ccf209d9de6/resourcegroups/ML_APR04/providers/Microsoft.MachineLearningServices/workspaces/ML_APR04_NAME&amp;tid=b1121cd6-d91d-4527-9bb3-7a1ca773b5d9#mod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17B794-FCDD-4B19-9635-3DBC0D70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2E2E38"/>
                </a:solidFill>
              </a:rPr>
              <a:t>Open AI Hackathon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D498892-6B12-4A37-9DF0-5D3F6D071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Crop Recommendations</a:t>
            </a:r>
          </a:p>
          <a:p>
            <a:r>
              <a:rPr lang="en-GB" b="1" dirty="0"/>
              <a:t>17 April 2024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0A958-A9DB-4A72-9524-E52CA24D0917}"/>
              </a:ext>
            </a:extLst>
          </p:cNvPr>
          <p:cNvSpPr/>
          <p:nvPr/>
        </p:nvSpPr>
        <p:spPr>
          <a:xfrm>
            <a:off x="-3274894" y="0"/>
            <a:ext cx="3172968" cy="25717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72" tIns="53972" rIns="53972" bIns="53972" rtlCol="0" anchor="t" anchorCtr="0"/>
          <a:lstStyle/>
          <a:p>
            <a:pPr>
              <a:spcAft>
                <a:spcPts val="150"/>
              </a:spcAft>
            </a:pPr>
            <a:r>
              <a:rPr lang="en-GB" sz="1200" b="1" dirty="0">
                <a:solidFill>
                  <a:schemeClr val="bg2"/>
                </a:solidFill>
                <a:latin typeface="Arial" panose="020B0604020202020204" pitchFamily="34" charset="0"/>
              </a:rPr>
              <a:t>INSTRUCTIONS:</a:t>
            </a:r>
            <a:br>
              <a:rPr lang="en-GB" sz="1200" b="1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GB" sz="1200" b="1" dirty="0">
                <a:solidFill>
                  <a:schemeClr val="bg2"/>
                </a:solidFill>
                <a:latin typeface="Arial" panose="020B0604020202020204" pitchFamily="34" charset="0"/>
              </a:rPr>
              <a:t>To change image</a:t>
            </a:r>
          </a:p>
          <a:p>
            <a:endParaRPr lang="en-GB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chemeClr val="bg2"/>
                </a:solidFill>
                <a:latin typeface="Arial" panose="020B0604020202020204" pitchFamily="34" charset="0"/>
              </a:rPr>
              <a:t>&gt; Click on View &gt; Slide Master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chemeClr val="bg2"/>
                </a:solidFill>
                <a:latin typeface="Arial" panose="020B0604020202020204" pitchFamily="34" charset="0"/>
              </a:rPr>
              <a:t>&gt; Click on the image again &gt; </a:t>
            </a:r>
            <a:r>
              <a:rPr lang="en-GB" sz="1200" b="1" dirty="0">
                <a:solidFill>
                  <a:schemeClr val="bg2"/>
                </a:solidFill>
                <a:latin typeface="Arial" panose="020B0604020202020204" pitchFamily="34" charset="0"/>
              </a:rPr>
              <a:t>Hit delete </a:t>
            </a:r>
            <a:br>
              <a:rPr lang="en-GB" sz="1200" b="1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GB" sz="1200" dirty="0">
                <a:solidFill>
                  <a:schemeClr val="bg2"/>
                </a:solidFill>
                <a:latin typeface="Arial" panose="020B0604020202020204" pitchFamily="34" charset="0"/>
              </a:rPr>
              <a:t>&gt; Insert or drag your new image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chemeClr val="bg2"/>
                </a:solidFill>
                <a:latin typeface="Arial" panose="020B0604020202020204" pitchFamily="34" charset="0"/>
              </a:rPr>
              <a:t>&gt; Right click on the new image ’Send to Back’ to reveal the text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chemeClr val="bg2"/>
                </a:solidFill>
                <a:latin typeface="Arial" panose="020B0604020202020204" pitchFamily="34" charset="0"/>
              </a:rPr>
              <a:t>&gt; Crop and adjust the image appropriately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0070C0"/>
                </a:solidFill>
                <a:latin typeface="Arial" panose="020B0604020202020204" pitchFamily="34" charset="0"/>
              </a:rPr>
              <a:t>&gt; </a:t>
            </a:r>
            <a:r>
              <a:rPr lang="en-GB" sz="1200" dirty="0">
                <a:solidFill>
                  <a:srgbClr val="0070C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Branding Zone Link for images</a:t>
            </a:r>
            <a:r>
              <a:rPr lang="en-GB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97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1760"/>
            <a:ext cx="8229600" cy="590400"/>
          </a:xfr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295524"/>
            <a:ext cx="8229600" cy="2475865"/>
          </a:xfrm>
        </p:spPr>
        <p:txBody>
          <a:bodyPr/>
          <a:lstStyle/>
          <a:p>
            <a:r>
              <a:rPr lang="en-GB" sz="3600" b="1" dirty="0"/>
              <a:t>Crop recommendations</a:t>
            </a:r>
          </a:p>
          <a:p>
            <a:pPr marL="0" indent="0">
              <a:buNone/>
            </a:pPr>
            <a:endParaRPr lang="en-GB" sz="3600" b="1" dirty="0"/>
          </a:p>
          <a:p>
            <a:pPr marL="0" indent="0" algn="ctr">
              <a:buNone/>
            </a:pPr>
            <a:r>
              <a:rPr lang="en-GB" dirty="0"/>
              <a:t>    We are trying to predict suitable Crops based on available soil type and climatic conditions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1760"/>
            <a:ext cx="8229600" cy="590400"/>
          </a:xfrm>
        </p:spPr>
        <p:txBody>
          <a:bodyPr/>
          <a:lstStyle/>
          <a:p>
            <a:r>
              <a:rPr lang="en-GB" dirty="0"/>
              <a:t>Example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295524"/>
            <a:ext cx="8229600" cy="24758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DC509-7D03-C359-CA67-49C01EC64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43846"/>
            <a:ext cx="8229603" cy="45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1760"/>
            <a:ext cx="8229600" cy="590400"/>
          </a:xfrm>
        </p:spPr>
        <p:txBody>
          <a:bodyPr/>
          <a:lstStyle/>
          <a:p>
            <a:r>
              <a:rPr lang="en-GB" dirty="0"/>
              <a:t>Evaluation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53771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Data 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Dividing into test and train data as </a:t>
            </a:r>
            <a:r>
              <a:rPr lang="en-GB" dirty="0" err="1"/>
              <a:t>xtrain</a:t>
            </a:r>
            <a:r>
              <a:rPr lang="en-GB" dirty="0"/>
              <a:t>, </a:t>
            </a:r>
            <a:r>
              <a:rPr lang="en-GB" dirty="0" err="1"/>
              <a:t>xtest</a:t>
            </a:r>
            <a:r>
              <a:rPr lang="en-GB" dirty="0"/>
              <a:t>, </a:t>
            </a:r>
            <a:r>
              <a:rPr lang="en-GB" dirty="0" err="1"/>
              <a:t>ytrain</a:t>
            </a:r>
            <a:r>
              <a:rPr lang="en-GB" dirty="0"/>
              <a:t> and </a:t>
            </a:r>
            <a:r>
              <a:rPr lang="en-GB" dirty="0" err="1"/>
              <a:t>ytest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Apply Correlation </a:t>
            </a:r>
          </a:p>
          <a:p>
            <a:pPr lvl="1"/>
            <a:r>
              <a:rPr lang="en-GB" dirty="0"/>
              <a:t>Removing Matchable correlation columns (N1)</a:t>
            </a:r>
          </a:p>
          <a:p>
            <a:pPr lvl="1"/>
            <a:r>
              <a:rPr lang="en-GB" dirty="0"/>
              <a:t>Independent column (Country Code)</a:t>
            </a:r>
          </a:p>
          <a:p>
            <a:pPr marL="267320" lvl="1" indent="0">
              <a:buNone/>
            </a:pPr>
            <a:endParaRPr lang="en-GB" dirty="0"/>
          </a:p>
          <a:p>
            <a:pPr marL="267320" lvl="1" indent="0">
              <a:buNone/>
            </a:pPr>
            <a:r>
              <a:rPr lang="en-GB" dirty="0" err="1"/>
              <a:t>HeatMap</a:t>
            </a:r>
            <a:endParaRPr lang="en-GB" dirty="0"/>
          </a:p>
          <a:p>
            <a:pPr marL="267320" lvl="1" indent="0">
              <a:buNone/>
            </a:pPr>
            <a:endParaRPr lang="en-GB" dirty="0"/>
          </a:p>
          <a:p>
            <a:pPr marL="267320" lvl="1" indent="0">
              <a:buNone/>
            </a:pPr>
            <a:b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67320" lvl="1" indent="0">
              <a:buNone/>
            </a:pPr>
            <a:endParaRPr lang="en-GB" dirty="0"/>
          </a:p>
          <a:p>
            <a:pPr marL="26732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267320" lvl="1" indent="0">
              <a:buNone/>
            </a:pPr>
            <a:endParaRPr lang="en-GB" dirty="0"/>
          </a:p>
          <a:p>
            <a:pPr marL="26732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5F3B3-241B-3059-B068-3E79B5D1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609976"/>
            <a:ext cx="657307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2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1760"/>
            <a:ext cx="8229600" cy="590400"/>
          </a:xfrm>
        </p:spPr>
        <p:txBody>
          <a:bodyPr/>
          <a:lstStyle/>
          <a:p>
            <a:r>
              <a:rPr lang="en-GB" dirty="0"/>
              <a:t>Evaluation Steps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42976"/>
            <a:ext cx="8229600" cy="5419724"/>
          </a:xfrm>
        </p:spPr>
        <p:txBody>
          <a:bodyPr/>
          <a:lstStyle/>
          <a:p>
            <a:pPr marL="267320" lvl="1" indent="0">
              <a:buNone/>
            </a:pPr>
            <a:r>
              <a:rPr lang="en-GB" dirty="0"/>
              <a:t>Data Normalization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Z Scale </a:t>
            </a:r>
          </a:p>
          <a:p>
            <a:pPr marL="267320" lvl="1" indent="0">
              <a:buNone/>
            </a:pPr>
            <a:r>
              <a:rPr lang="en-GB" dirty="0"/>
              <a:t>       (treated outliners)</a:t>
            </a:r>
          </a:p>
          <a:p>
            <a:pPr marL="267320" lvl="1" indent="0">
              <a:buNone/>
            </a:pPr>
            <a:endParaRPr lang="en-GB" dirty="0"/>
          </a:p>
          <a:p>
            <a:pPr marL="267320" lvl="1" indent="0">
              <a:buNone/>
            </a:pPr>
            <a:r>
              <a:rPr lang="en-GB" dirty="0"/>
              <a:t>Best Model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Models Considered</a:t>
            </a:r>
          </a:p>
          <a:p>
            <a:pPr marL="267320" lvl="1" indent="0">
              <a:buNone/>
            </a:pPr>
            <a:r>
              <a:rPr lang="en-GB" dirty="0"/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DecisionTreeClassifier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	   SVC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'linear’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267320" lvl="1" indent="0">
              <a:buNone/>
            </a:pPr>
            <a:r>
              <a:rPr lang="en-IN" dirty="0">
                <a:solidFill>
                  <a:srgbClr val="267F99"/>
                </a:solidFill>
                <a:latin typeface="Consolas" panose="020B0609020204030204" pitchFamily="49" charset="0"/>
              </a:rPr>
              <a:t>   </a:t>
            </a:r>
            <a:r>
              <a:rPr lang="en-IN" dirty="0"/>
              <a:t>(Accuracy = 0.9931818)               (Accuracy = 0.9841818)</a:t>
            </a:r>
          </a:p>
          <a:p>
            <a:pPr marL="267320" lvl="1" indent="0">
              <a:buNone/>
            </a:pP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RandomForestClassifier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SVC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rbf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67320" lvl="1" indent="0">
              <a:buNone/>
            </a:pPr>
            <a:r>
              <a:rPr lang="en-IN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IN" dirty="0"/>
              <a:t>(Accuracy = 0.997727)               (Accuracy = 0.9731818)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67320" lvl="1" indent="0">
              <a:buNone/>
            </a:pP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KNeighborsClassifier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GaussianNB</a:t>
            </a:r>
            <a:endParaRPr lang="en-IN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267320" lvl="1" indent="0">
              <a:buNone/>
            </a:pPr>
            <a:r>
              <a:rPr lang="en-IN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IN" dirty="0"/>
              <a:t>(Accuracy = 0.96590909)               (Accuracy = 0.997724)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67320" lvl="1" indent="0">
              <a:buNone/>
            </a:pPr>
            <a:b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267320" lvl="1" indent="0">
              <a:buNone/>
            </a:pPr>
            <a:b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RandomForest10 is Best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4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103"/>
            <a:ext cx="8229600" cy="55024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Created </a:t>
            </a:r>
            <a:r>
              <a:rPr lang="en-GB" dirty="0" err="1"/>
              <a:t>DataSet</a:t>
            </a:r>
            <a:endParaRPr lang="en-GB" dirty="0"/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Created Automated ML Job</a:t>
            </a:r>
          </a:p>
          <a:p>
            <a:r>
              <a:rPr lang="en-GB" dirty="0"/>
              <a:t>	</a:t>
            </a:r>
            <a:r>
              <a:rPr lang="en-GB" sz="1800" dirty="0"/>
              <a:t>Select task type as classification and data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Best Model</a:t>
            </a:r>
          </a:p>
          <a:p>
            <a:r>
              <a:rPr lang="en-GB" sz="1800" dirty="0"/>
              <a:t>         </a:t>
            </a:r>
            <a:r>
              <a:rPr lang="en-IN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MaxAbsScaler</a:t>
            </a:r>
            <a:r>
              <a:rPr lang="en-IN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IN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LightGBM</a:t>
            </a:r>
            <a:r>
              <a:rPr lang="en-IN" sz="1800" dirty="0"/>
              <a:t> with accuracy as 0.99000</a:t>
            </a:r>
            <a:endParaRPr lang="en-IN" u="sng" dirty="0">
              <a:solidFill>
                <a:srgbClr val="003379"/>
              </a:solidFill>
              <a:latin typeface="Segoe UI" panose="020B0502040204020203" pitchFamily="34" charset="0"/>
            </a:endParaRPr>
          </a:p>
          <a:p>
            <a:endParaRPr lang="en-IN" u="sng" dirty="0">
              <a:solidFill>
                <a:srgbClr val="003379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Test Model</a:t>
            </a:r>
          </a:p>
          <a:p>
            <a:endParaRPr lang="en-IN" dirty="0"/>
          </a:p>
          <a:p>
            <a:r>
              <a:rPr lang="en-IN" u="sng" dirty="0">
                <a:solidFill>
                  <a:srgbClr val="003379"/>
                </a:solidFill>
                <a:latin typeface="Segoe UI" panose="020B0502040204020203" pitchFamily="34" charset="0"/>
              </a:rPr>
              <a:t>   </a:t>
            </a:r>
            <a:endParaRPr lang="en-GB" dirty="0"/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8877EE-8ED6-40EF-B53B-2FDCAFCCAB59}"/>
              </a:ext>
            </a:extLst>
          </p:cNvPr>
          <p:cNvCxnSpPr/>
          <p:nvPr/>
        </p:nvCxnSpPr>
        <p:spPr>
          <a:xfrm>
            <a:off x="457200" y="5799355"/>
            <a:ext cx="653613" cy="0"/>
          </a:xfrm>
          <a:prstGeom prst="line">
            <a:avLst/>
          </a:prstGeom>
          <a:ln w="635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1A5638-0A4F-85B2-B44B-4B26A6DC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3667126"/>
            <a:ext cx="7539037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942391" y="2936607"/>
            <a:ext cx="7259219" cy="5397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0788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latin typeface="EYInterstate Light" panose="02000506000000020004" pitchFamily="2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332167" y="3530298"/>
            <a:ext cx="4479667" cy="1304246"/>
          </a:xfrm>
          <a:prstGeom prst="rect">
            <a:avLst/>
          </a:prstGeom>
        </p:spPr>
        <p:txBody>
          <a:bodyPr/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10163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0D5E770-E04A-461B-8456-F6738B8BE2E4}" vid="{F52AAF16-9B59-4DE1-94DD-2FF8D6A8C858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232</Words>
  <Application>Microsoft Office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Consolas</vt:lpstr>
      <vt:lpstr>EYInterstate</vt:lpstr>
      <vt:lpstr>EYInterstate Light</vt:lpstr>
      <vt:lpstr>Georgia</vt:lpstr>
      <vt:lpstr>Segoe UI</vt:lpstr>
      <vt:lpstr>Wingdings</vt:lpstr>
      <vt:lpstr>EY dark background</vt:lpstr>
      <vt:lpstr>EY light background</vt:lpstr>
      <vt:lpstr>Open AI Hackathon</vt:lpstr>
      <vt:lpstr>Problem Statement</vt:lpstr>
      <vt:lpstr>Example Data</vt:lpstr>
      <vt:lpstr>Evaluation Steps</vt:lpstr>
      <vt:lpstr>Evaluation Steps Contd..</vt:lpstr>
      <vt:lpstr>Automated 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2016-12-19T11:32:50Z</dcterms:created>
  <dcterms:modified xsi:type="dcterms:W3CDTF">2024-04-17T11:14:32Z</dcterms:modified>
  <cp:contentStatus/>
</cp:coreProperties>
</file>