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2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00" r:id="rId13"/>
    <p:sldId id="302" r:id="rId14"/>
    <p:sldId id="305" r:id="rId15"/>
    <p:sldId id="307" r:id="rId16"/>
    <p:sldId id="306" r:id="rId17"/>
    <p:sldId id="308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2" autoAdjust="0"/>
    <p:restoredTop sz="94723" autoAdjust="0"/>
  </p:normalViewPr>
  <p:slideViewPr>
    <p:cSldViewPr>
      <p:cViewPr varScale="1">
        <p:scale>
          <a:sx n="62" d="100"/>
          <a:sy n="62" d="100"/>
        </p:scale>
        <p:origin x="139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2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073A-2B31-4666-941F-444415C4E0E6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694A-E65F-449A-B4ED-D4707E56A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073A-2B31-4666-941F-444415C4E0E6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694A-E65F-449A-B4ED-D4707E56A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073A-2B31-4666-941F-444415C4E0E6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694A-E65F-449A-B4ED-D4707E56A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073A-2B31-4666-941F-444415C4E0E6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694A-E65F-449A-B4ED-D4707E56A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073A-2B31-4666-941F-444415C4E0E6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694A-E65F-449A-B4ED-D4707E56A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073A-2B31-4666-941F-444415C4E0E6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694A-E65F-449A-B4ED-D4707E56A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073A-2B31-4666-941F-444415C4E0E6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694A-E65F-449A-B4ED-D4707E56A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073A-2B31-4666-941F-444415C4E0E6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694A-E65F-449A-B4ED-D4707E56A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073A-2B31-4666-941F-444415C4E0E6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694A-E65F-449A-B4ED-D4707E56A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073A-2B31-4666-941F-444415C4E0E6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694A-E65F-449A-B4ED-D4707E56A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073A-2B31-4666-941F-444415C4E0E6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D1694A-E65F-449A-B4ED-D4707E56A0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062073A-2B31-4666-941F-444415C4E0E6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D1694A-E65F-449A-B4ED-D4707E56A06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552" y="1283732"/>
            <a:ext cx="7851648" cy="1828800"/>
          </a:xfrm>
        </p:spPr>
        <p:txBody>
          <a:bodyPr/>
          <a:lstStyle/>
          <a:p>
            <a:r>
              <a:rPr lang="en-IN" dirty="0"/>
              <a:t>Gender Voice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ML-2 Project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4495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Submitted by:  S Sriram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97" y="314907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Let us perform EDA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48749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4. Are there other outliers in data?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56BEA-2F98-417D-9571-6C10FB4EB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003"/>
            <a:ext cx="9144000" cy="3144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21BCD8-337D-44E2-8A7C-860961461818}"/>
              </a:ext>
            </a:extLst>
          </p:cNvPr>
          <p:cNvSpPr txBox="1"/>
          <p:nvPr/>
        </p:nvSpPr>
        <p:spPr>
          <a:xfrm>
            <a:off x="228599" y="4985921"/>
            <a:ext cx="868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Observations:</a:t>
            </a:r>
          </a:p>
          <a:p>
            <a:endParaRPr lang="en-IN" dirty="0"/>
          </a:p>
          <a:p>
            <a:r>
              <a:rPr lang="en-US" dirty="0"/>
              <a:t>Outliers are high in "</a:t>
            </a:r>
            <a:r>
              <a:rPr lang="en-US" dirty="0" err="1"/>
              <a:t>kurt</a:t>
            </a:r>
            <a:r>
              <a:rPr lang="en-US" dirty="0"/>
              <a:t>" columns while "</a:t>
            </a:r>
            <a:r>
              <a:rPr lang="en-US" dirty="0" err="1"/>
              <a:t>dfrange</a:t>
            </a:r>
            <a:r>
              <a:rPr lang="en-US" dirty="0"/>
              <a:t>" have moderate outliers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97" y="314907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Let us perform EDA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967" y="1058619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5. Is the class balanced?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1BCD8-337D-44E2-8A7C-860961461818}"/>
              </a:ext>
            </a:extLst>
          </p:cNvPr>
          <p:cNvSpPr txBox="1"/>
          <p:nvPr/>
        </p:nvSpPr>
        <p:spPr>
          <a:xfrm>
            <a:off x="422097" y="5447586"/>
            <a:ext cx="868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Observations:</a:t>
            </a:r>
          </a:p>
          <a:p>
            <a:endParaRPr lang="en-IN" dirty="0"/>
          </a:p>
          <a:p>
            <a:r>
              <a:rPr lang="en-US" dirty="0"/>
              <a:t>The class is well balanced with equal number of male and female classes.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21CF61-3FD9-45AA-B477-0A45D7656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94711"/>
            <a:ext cx="59245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5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97" y="314907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Transformation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058619"/>
            <a:ext cx="8244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6. Is there a change in the skewness after it is log transformed? 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EC5B0-45C8-45A3-BDEE-8F805865C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3221"/>
            <a:ext cx="9144000" cy="487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0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97" y="314907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Transformation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324667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6. Is there a change in the skewness after it is log transformed?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52B09-F01C-4DD9-84DE-E641F2D8F1A6}"/>
              </a:ext>
            </a:extLst>
          </p:cNvPr>
          <p:cNvSpPr txBox="1"/>
          <p:nvPr/>
        </p:nvSpPr>
        <p:spPr>
          <a:xfrm>
            <a:off x="457200" y="2667000"/>
            <a:ext cx="8229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"</a:t>
            </a:r>
            <a:r>
              <a:rPr lang="en-IN" sz="2800" dirty="0" err="1"/>
              <a:t>modindx</a:t>
            </a:r>
            <a:r>
              <a:rPr lang="en-IN" sz="2800" dirty="0"/>
              <a:t>" is more or less normally distributed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Skewness is slightly better for "</a:t>
            </a:r>
            <a:r>
              <a:rPr lang="en-IN" sz="2800" dirty="0" err="1"/>
              <a:t>minfun</a:t>
            </a:r>
            <a:r>
              <a:rPr lang="en-IN" sz="2800" dirty="0"/>
              <a:t>", "</a:t>
            </a:r>
            <a:r>
              <a:rPr lang="en-IN" sz="2800" dirty="0" err="1"/>
              <a:t>mindom</a:t>
            </a:r>
            <a:r>
              <a:rPr lang="en-IN" sz="2800" dirty="0"/>
              <a:t>" and "</a:t>
            </a:r>
            <a:r>
              <a:rPr lang="en-IN" sz="2800" dirty="0" err="1"/>
              <a:t>kurt</a:t>
            </a:r>
            <a:r>
              <a:rPr lang="en-IN" sz="2800" dirty="0"/>
              <a:t>".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There is no change to "</a:t>
            </a:r>
            <a:r>
              <a:rPr lang="en-IN" sz="2800" dirty="0" err="1"/>
              <a:t>maxfun</a:t>
            </a:r>
            <a:r>
              <a:rPr lang="en-IN" sz="2800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712206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97" y="314907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112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7. What algos / models are we going to use for predictions?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513D3-CE5B-4EBD-A212-46A44ADC2455}"/>
              </a:ext>
            </a:extLst>
          </p:cNvPr>
          <p:cNvSpPr txBox="1"/>
          <p:nvPr/>
        </p:nvSpPr>
        <p:spPr>
          <a:xfrm>
            <a:off x="480745" y="2362200"/>
            <a:ext cx="811230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200" dirty="0"/>
          </a:p>
          <a:p>
            <a:r>
              <a:rPr lang="en-IN" sz="3200" dirty="0"/>
              <a:t>We will be using the following models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Logistic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SVC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KNN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Gaussian Naive Bayes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54363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97" y="314907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058619"/>
            <a:ext cx="8112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8. As for the KNN model, what is the optimum value of ‘K’ that provides the best accuracy score?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99EE5-72C3-4A2F-8363-8445916AF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1875"/>
            <a:ext cx="9144000" cy="3679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9640A7-C2F0-404A-8D73-34196AC270CD}"/>
              </a:ext>
            </a:extLst>
          </p:cNvPr>
          <p:cNvSpPr txBox="1"/>
          <p:nvPr/>
        </p:nvSpPr>
        <p:spPr>
          <a:xfrm flipH="1">
            <a:off x="350519" y="5913139"/>
            <a:ext cx="8488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Best accuracy is reached when the K value is 3.</a:t>
            </a:r>
          </a:p>
        </p:txBody>
      </p:sp>
    </p:spTree>
    <p:extLst>
      <p:ext uri="{BB962C8B-B14F-4D97-AF65-F5344CB8AC3E}">
        <p14:creationId xmlns:p14="http://schemas.microsoft.com/office/powerpoint/2010/main" val="1937496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97" y="314907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112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9. What is the accuracy score and prediction rate of each models?</a:t>
            </a:r>
            <a:endParaRPr lang="en-US" sz="32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8454CDD-98EC-4456-BFD4-9D952966B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065391"/>
              </p:ext>
            </p:extLst>
          </p:nvPr>
        </p:nvGraphicFramePr>
        <p:xfrm>
          <a:off x="458912" y="2399944"/>
          <a:ext cx="838028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688">
                  <a:extLst>
                    <a:ext uri="{9D8B030D-6E8A-4147-A177-3AD203B41FA5}">
                      <a16:colId xmlns:a16="http://schemas.microsoft.com/office/drawing/2014/main" val="200370459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94522322"/>
                    </a:ext>
                  </a:extLst>
                </a:gridCol>
                <a:gridCol w="1562528">
                  <a:extLst>
                    <a:ext uri="{9D8B030D-6E8A-4147-A177-3AD203B41FA5}">
                      <a16:colId xmlns:a16="http://schemas.microsoft.com/office/drawing/2014/main" val="2576404135"/>
                    </a:ext>
                  </a:extLst>
                </a:gridCol>
                <a:gridCol w="2095072">
                  <a:extLst>
                    <a:ext uri="{9D8B030D-6E8A-4147-A177-3AD203B41FA5}">
                      <a16:colId xmlns:a16="http://schemas.microsoft.com/office/drawing/2014/main" val="1763062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Correct Predictions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Incorrect Predictions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9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0.9794952681388013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18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Logistic 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0.9794952681388013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98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0.9747634069400631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7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Gaussian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0.9242902208201893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749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838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97" y="314907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112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10. What conclusion do we arrive on the models?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513D3-CE5B-4EBD-A212-46A44ADC2455}"/>
              </a:ext>
            </a:extLst>
          </p:cNvPr>
          <p:cNvSpPr txBox="1"/>
          <p:nvPr/>
        </p:nvSpPr>
        <p:spPr>
          <a:xfrm>
            <a:off x="480745" y="2362200"/>
            <a:ext cx="811230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200" dirty="0"/>
          </a:p>
          <a:p>
            <a:r>
              <a:rPr lang="en-US" sz="3200" dirty="0"/>
              <a:t>SVC and Logistic Regression gives exactly the same accuracy scores, predictions and with the same wall time. </a:t>
            </a:r>
          </a:p>
          <a:p>
            <a:endParaRPr lang="en-US" sz="3200" dirty="0"/>
          </a:p>
          <a:p>
            <a:r>
              <a:rPr lang="en-US" sz="3200" dirty="0"/>
              <a:t>Hence in this case, can choose Logistic Regression over SVC for its </a:t>
            </a:r>
            <a:r>
              <a:rPr lang="en-US" sz="3200" dirty="0" err="1"/>
              <a:t>explainability</a:t>
            </a:r>
            <a:r>
              <a:rPr lang="en-US" sz="3200" dirty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55186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>
                <a:rot lat="0" lon="0" rev="900000"/>
              </a:camera>
              <a:lightRig rig="threePt" dir="t"/>
            </a:scene3d>
          </a:bodyPr>
          <a:lstStyle/>
          <a:p>
            <a:endParaRPr lang="en-IN" dirty="0"/>
          </a:p>
          <a:p>
            <a:endParaRPr lang="en-IN" dirty="0"/>
          </a:p>
          <a:p>
            <a:pPr>
              <a:buNone/>
            </a:pPr>
            <a:r>
              <a:rPr lang="en-IN" dirty="0"/>
              <a:t>               </a:t>
            </a:r>
            <a:r>
              <a:rPr lang="en-IN" sz="6000" b="1" dirty="0"/>
              <a:t>Thank You!!!</a:t>
            </a:r>
            <a:endParaRPr lang="en-US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1798320"/>
          </a:xfrm>
        </p:spPr>
        <p:txBody>
          <a:bodyPr>
            <a:normAutofit/>
          </a:bodyPr>
          <a:lstStyle/>
          <a:p>
            <a:r>
              <a:rPr lang="en-IN" sz="2800" dirty="0"/>
              <a:t>Predict the pattern of voice whether male or female.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Use best classification algorithm for prediction.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IN" dirty="0"/>
              <a:t>Sample Data …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F96DE-BBF2-4EEB-9243-154B33432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600200"/>
            <a:ext cx="8610600" cy="28911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8822A9-A93A-42E8-B7FF-7FEF2A061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719918"/>
            <a:ext cx="4171950" cy="19094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Let us perform EDA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1. Does the dataset have missing values?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30480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There are no missing values in the dataset.</a:t>
            </a:r>
            <a:endParaRPr lang="en-US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124200"/>
            <a:ext cx="3683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8F42B6-9070-42BF-8DA3-053FA7D92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57400"/>
            <a:ext cx="4267200" cy="46631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97" y="314907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Let us perform EDA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412" y="1109990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2. Is there correlation in data?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080954-0924-4B67-A307-386B32D4E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633210"/>
            <a:ext cx="8915400" cy="449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7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97" y="314907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Let us perform EDA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48749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2. Is there correlation in data?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4838B-95E6-4E3A-9BC7-B33C3C55A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02792"/>
            <a:ext cx="8991600" cy="538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1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97" y="314907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Let us perform EDA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058619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Observations on Correlation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2B5B7-F5BA-4D95-BC96-693107AF70C3}"/>
              </a:ext>
            </a:extLst>
          </p:cNvPr>
          <p:cNvSpPr txBox="1"/>
          <p:nvPr/>
        </p:nvSpPr>
        <p:spPr>
          <a:xfrm>
            <a:off x="609600" y="1793769"/>
            <a:ext cx="7848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**Observation:** As we could see from the above scatter plots, there is a high correlation among the below variables:</a:t>
            </a:r>
          </a:p>
          <a:p>
            <a:endParaRPr lang="en-IN" sz="2400" dirty="0"/>
          </a:p>
          <a:p>
            <a:r>
              <a:rPr lang="en-IN" sz="2400" dirty="0"/>
              <a:t>1. </a:t>
            </a:r>
            <a:r>
              <a:rPr lang="en-IN" sz="2400" dirty="0" err="1"/>
              <a:t>dfrange</a:t>
            </a:r>
            <a:r>
              <a:rPr lang="en-IN" sz="2400" dirty="0"/>
              <a:t> and </a:t>
            </a:r>
            <a:r>
              <a:rPr lang="en-IN" sz="2400" dirty="0" err="1"/>
              <a:t>maxdom</a:t>
            </a:r>
            <a:endParaRPr lang="en-IN" sz="2400" dirty="0"/>
          </a:p>
          <a:p>
            <a:r>
              <a:rPr lang="en-IN" sz="2400" dirty="0"/>
              <a:t>2. centroid and </a:t>
            </a:r>
            <a:r>
              <a:rPr lang="en-IN" sz="2400" dirty="0" err="1"/>
              <a:t>meanfreq</a:t>
            </a:r>
            <a:endParaRPr lang="en-IN" sz="2400" dirty="0"/>
          </a:p>
          <a:p>
            <a:r>
              <a:rPr lang="en-IN" sz="2400" dirty="0"/>
              <a:t>3. </a:t>
            </a:r>
            <a:r>
              <a:rPr lang="en-IN" sz="2400" dirty="0" err="1"/>
              <a:t>meanfreq</a:t>
            </a:r>
            <a:r>
              <a:rPr lang="en-IN" sz="2400" dirty="0"/>
              <a:t> and median</a:t>
            </a:r>
          </a:p>
          <a:p>
            <a:r>
              <a:rPr lang="en-IN" sz="2400" dirty="0"/>
              <a:t>4. </a:t>
            </a:r>
            <a:r>
              <a:rPr lang="en-IN" sz="2400" dirty="0" err="1"/>
              <a:t>meanfreq</a:t>
            </a:r>
            <a:r>
              <a:rPr lang="en-IN" sz="2400" dirty="0"/>
              <a:t> and Q25</a:t>
            </a:r>
          </a:p>
          <a:p>
            <a:r>
              <a:rPr lang="en-IN" sz="2400" dirty="0"/>
              <a:t>5. </a:t>
            </a:r>
            <a:r>
              <a:rPr lang="en-IN" sz="2400" dirty="0" err="1"/>
              <a:t>kurt</a:t>
            </a:r>
            <a:r>
              <a:rPr lang="en-IN" sz="2400" dirty="0"/>
              <a:t> and skew</a:t>
            </a:r>
          </a:p>
          <a:p>
            <a:endParaRPr lang="en-IN" sz="2400" dirty="0"/>
          </a:p>
          <a:p>
            <a:r>
              <a:rPr lang="en-IN" sz="2400" dirty="0"/>
              <a:t>Hence let us remove the columns </a:t>
            </a:r>
            <a:r>
              <a:rPr lang="en-IN" sz="2400" dirty="0" err="1"/>
              <a:t>maxdom</a:t>
            </a:r>
            <a:r>
              <a:rPr lang="en-IN" sz="2400" dirty="0"/>
              <a:t>, </a:t>
            </a:r>
            <a:r>
              <a:rPr lang="en-IN" sz="2400" dirty="0" err="1"/>
              <a:t>meanfreq</a:t>
            </a:r>
            <a:r>
              <a:rPr lang="en-IN" sz="2400" dirty="0"/>
              <a:t>, median, Q25 and skew</a:t>
            </a:r>
          </a:p>
        </p:txBody>
      </p:sp>
    </p:spTree>
    <p:extLst>
      <p:ext uri="{BB962C8B-B14F-4D97-AF65-F5344CB8AC3E}">
        <p14:creationId xmlns:p14="http://schemas.microsoft.com/office/powerpoint/2010/main" val="201852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97" y="314907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Let us perform EDA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48749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3. Is the data skewed?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90F1F1-4E47-4CB0-AFB6-B7855DD85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" y="1506216"/>
            <a:ext cx="9144000" cy="527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4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97" y="314907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Let us perform EDA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48749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3. Is the data skewed?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513D3-CE5B-4EBD-A212-46A44ADC2455}"/>
              </a:ext>
            </a:extLst>
          </p:cNvPr>
          <p:cNvSpPr txBox="1"/>
          <p:nvPr/>
        </p:nvSpPr>
        <p:spPr>
          <a:xfrm>
            <a:off x="422097" y="1508046"/>
            <a:ext cx="811230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Observations</a:t>
            </a:r>
            <a:endParaRPr lang="en-IN" sz="3200" dirty="0"/>
          </a:p>
          <a:p>
            <a:r>
              <a:rPr lang="en-IN" sz="3200" dirty="0"/>
              <a:t> </a:t>
            </a:r>
          </a:p>
          <a:p>
            <a:r>
              <a:rPr lang="en-IN" sz="3200" dirty="0"/>
              <a:t>Below fields are right skewed: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err="1"/>
              <a:t>minfun</a:t>
            </a:r>
            <a:r>
              <a:rPr lang="en-IN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err="1"/>
              <a:t>Mindom</a:t>
            </a: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err="1"/>
              <a:t>Modindx</a:t>
            </a: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Kurt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r>
              <a:rPr lang="en-IN" sz="3200" dirty="0"/>
              <a:t>Below are left skewed: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err="1"/>
              <a:t>maxfun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63364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1424</TotalTime>
  <Words>476</Words>
  <Application>Microsoft Office PowerPoint</Application>
  <PresentationFormat>On-screen Show (4:3)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Constantia</vt:lpstr>
      <vt:lpstr>Wingdings 2</vt:lpstr>
      <vt:lpstr>Flow</vt:lpstr>
      <vt:lpstr>Gender Voice Recognition</vt:lpstr>
      <vt:lpstr>Objective</vt:lpstr>
      <vt:lpstr>Sample Data …</vt:lpstr>
      <vt:lpstr>Let us perform EDA …</vt:lpstr>
      <vt:lpstr>Let us perform EDA …</vt:lpstr>
      <vt:lpstr>Let us perform EDA …</vt:lpstr>
      <vt:lpstr>Let us perform EDA …</vt:lpstr>
      <vt:lpstr>Let us perform EDA …</vt:lpstr>
      <vt:lpstr>Let us perform EDA …</vt:lpstr>
      <vt:lpstr>Let us perform EDA …</vt:lpstr>
      <vt:lpstr>Let us perform EDA …</vt:lpstr>
      <vt:lpstr>Transformation …</vt:lpstr>
      <vt:lpstr>Transformation …</vt:lpstr>
      <vt:lpstr>Algorithms</vt:lpstr>
      <vt:lpstr>Algorithms</vt:lpstr>
      <vt:lpstr>Algorithms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Data Analysis</dc:title>
  <dc:creator>Subramaniam Sriram</dc:creator>
  <cp:lastModifiedBy>Subramaniam Sriram</cp:lastModifiedBy>
  <cp:revision>142</cp:revision>
  <dcterms:created xsi:type="dcterms:W3CDTF">2020-04-25T16:37:17Z</dcterms:created>
  <dcterms:modified xsi:type="dcterms:W3CDTF">2020-12-15T11:53:38Z</dcterms:modified>
</cp:coreProperties>
</file>