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96" r:id="rId3"/>
    <p:sldId id="280" r:id="rId4"/>
    <p:sldId id="300" r:id="rId5"/>
    <p:sldId id="306" r:id="rId6"/>
    <p:sldId id="305" r:id="rId7"/>
    <p:sldId id="302" r:id="rId8"/>
    <p:sldId id="312" r:id="rId9"/>
    <p:sldId id="303" r:id="rId10"/>
    <p:sldId id="313" r:id="rId11"/>
    <p:sldId id="314" r:id="rId12"/>
    <p:sldId id="315" r:id="rId13"/>
    <p:sldId id="316" r:id="rId14"/>
    <p:sldId id="309" r:id="rId15"/>
    <p:sldId id="308" r:id="rId16"/>
    <p:sldId id="317" r:id="rId17"/>
    <p:sldId id="276" r:id="rId18"/>
    <p:sldId id="27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va ranjini" initials="sr" lastIdx="2" clrIdx="0">
    <p:extLst>
      <p:ext uri="{19B8F6BF-5375-455C-9EA6-DF929625EA0E}">
        <p15:presenceInfo xmlns:p15="http://schemas.microsoft.com/office/powerpoint/2012/main" userId="ae3ed37ee0a1714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5" d="100"/>
          <a:sy n="85" d="100"/>
        </p:scale>
        <p:origin x="59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5C3440-B6DE-42C9-B065-E145BD668BBB}"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97C95-F096-4243-B5B5-97AE31642192}" type="slidenum">
              <a:rPr lang="en-US" smtClean="0"/>
              <a:t>‹#›</a:t>
            </a:fld>
            <a:endParaRPr lang="en-US"/>
          </a:p>
        </p:txBody>
      </p:sp>
    </p:spTree>
    <p:extLst>
      <p:ext uri="{BB962C8B-B14F-4D97-AF65-F5344CB8AC3E}">
        <p14:creationId xmlns:p14="http://schemas.microsoft.com/office/powerpoint/2010/main" val="2748613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5C3440-B6DE-42C9-B065-E145BD668BBB}"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97C95-F096-4243-B5B5-97AE31642192}" type="slidenum">
              <a:rPr lang="en-US" smtClean="0"/>
              <a:t>‹#›</a:t>
            </a:fld>
            <a:endParaRPr lang="en-US"/>
          </a:p>
        </p:txBody>
      </p:sp>
    </p:spTree>
    <p:extLst>
      <p:ext uri="{BB962C8B-B14F-4D97-AF65-F5344CB8AC3E}">
        <p14:creationId xmlns:p14="http://schemas.microsoft.com/office/powerpoint/2010/main" val="2099371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5C3440-B6DE-42C9-B065-E145BD668BBB}"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97C95-F096-4243-B5B5-97AE31642192}" type="slidenum">
              <a:rPr lang="en-US" smtClean="0"/>
              <a:t>‹#›</a:t>
            </a:fld>
            <a:endParaRPr lang="en-US"/>
          </a:p>
        </p:txBody>
      </p:sp>
    </p:spTree>
    <p:extLst>
      <p:ext uri="{BB962C8B-B14F-4D97-AF65-F5344CB8AC3E}">
        <p14:creationId xmlns:p14="http://schemas.microsoft.com/office/powerpoint/2010/main" val="2597581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5C3440-B6DE-42C9-B065-E145BD668BBB}"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97C95-F096-4243-B5B5-97AE31642192}" type="slidenum">
              <a:rPr lang="en-US" smtClean="0"/>
              <a:t>‹#›</a:t>
            </a:fld>
            <a:endParaRPr lang="en-US"/>
          </a:p>
        </p:txBody>
      </p:sp>
    </p:spTree>
    <p:extLst>
      <p:ext uri="{BB962C8B-B14F-4D97-AF65-F5344CB8AC3E}">
        <p14:creationId xmlns:p14="http://schemas.microsoft.com/office/powerpoint/2010/main" val="1573828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5C3440-B6DE-42C9-B065-E145BD668BBB}"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97C95-F096-4243-B5B5-97AE31642192}" type="slidenum">
              <a:rPr lang="en-US" smtClean="0"/>
              <a:t>‹#›</a:t>
            </a:fld>
            <a:endParaRPr lang="en-US"/>
          </a:p>
        </p:txBody>
      </p:sp>
    </p:spTree>
    <p:extLst>
      <p:ext uri="{BB962C8B-B14F-4D97-AF65-F5344CB8AC3E}">
        <p14:creationId xmlns:p14="http://schemas.microsoft.com/office/powerpoint/2010/main" val="1697090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5C3440-B6DE-42C9-B065-E145BD668BBB}" type="datetimeFigureOut">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697C95-F096-4243-B5B5-97AE31642192}" type="slidenum">
              <a:rPr lang="en-US" smtClean="0"/>
              <a:t>‹#›</a:t>
            </a:fld>
            <a:endParaRPr lang="en-US"/>
          </a:p>
        </p:txBody>
      </p:sp>
    </p:spTree>
    <p:extLst>
      <p:ext uri="{BB962C8B-B14F-4D97-AF65-F5344CB8AC3E}">
        <p14:creationId xmlns:p14="http://schemas.microsoft.com/office/powerpoint/2010/main" val="2960712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5C3440-B6DE-42C9-B065-E145BD668BBB}" type="datetimeFigureOut">
              <a:rPr lang="en-US" smtClean="0"/>
              <a:t>12/4/2024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697C95-F096-4243-B5B5-97AE31642192}" type="slidenum">
              <a:rPr lang="en-US" smtClean="0"/>
              <a:t>‹#›</a:t>
            </a:fld>
            <a:endParaRPr lang="en-US"/>
          </a:p>
        </p:txBody>
      </p:sp>
    </p:spTree>
    <p:extLst>
      <p:ext uri="{BB962C8B-B14F-4D97-AF65-F5344CB8AC3E}">
        <p14:creationId xmlns:p14="http://schemas.microsoft.com/office/powerpoint/2010/main" val="3358080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5C3440-B6DE-42C9-B065-E145BD668BBB}" type="datetimeFigureOut">
              <a:rPr lang="en-US" smtClean="0"/>
              <a:t>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697C95-F096-4243-B5B5-97AE31642192}" type="slidenum">
              <a:rPr lang="en-US" smtClean="0"/>
              <a:t>‹#›</a:t>
            </a:fld>
            <a:endParaRPr lang="en-US"/>
          </a:p>
        </p:txBody>
      </p:sp>
    </p:spTree>
    <p:extLst>
      <p:ext uri="{BB962C8B-B14F-4D97-AF65-F5344CB8AC3E}">
        <p14:creationId xmlns:p14="http://schemas.microsoft.com/office/powerpoint/2010/main" val="2006946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5C3440-B6DE-42C9-B065-E145BD668BBB}" type="datetimeFigureOut">
              <a:rPr lang="en-US" smtClean="0"/>
              <a:t>12/4/2024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697C95-F096-4243-B5B5-97AE31642192}" type="slidenum">
              <a:rPr lang="en-US" smtClean="0"/>
              <a:t>‹#›</a:t>
            </a:fld>
            <a:endParaRPr lang="en-US"/>
          </a:p>
        </p:txBody>
      </p:sp>
    </p:spTree>
    <p:extLst>
      <p:ext uri="{BB962C8B-B14F-4D97-AF65-F5344CB8AC3E}">
        <p14:creationId xmlns:p14="http://schemas.microsoft.com/office/powerpoint/2010/main" val="3080473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5C3440-B6DE-42C9-B065-E145BD668BBB}" type="datetimeFigureOut">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697C95-F096-4243-B5B5-97AE31642192}" type="slidenum">
              <a:rPr lang="en-US" smtClean="0"/>
              <a:t>‹#›</a:t>
            </a:fld>
            <a:endParaRPr lang="en-US"/>
          </a:p>
        </p:txBody>
      </p:sp>
    </p:spTree>
    <p:extLst>
      <p:ext uri="{BB962C8B-B14F-4D97-AF65-F5344CB8AC3E}">
        <p14:creationId xmlns:p14="http://schemas.microsoft.com/office/powerpoint/2010/main" val="870948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5C3440-B6DE-42C9-B065-E145BD668BBB}" type="datetimeFigureOut">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697C95-F096-4243-B5B5-97AE31642192}" type="slidenum">
              <a:rPr lang="en-US" smtClean="0"/>
              <a:t>‹#›</a:t>
            </a:fld>
            <a:endParaRPr lang="en-US"/>
          </a:p>
        </p:txBody>
      </p:sp>
    </p:spTree>
    <p:extLst>
      <p:ext uri="{BB962C8B-B14F-4D97-AF65-F5344CB8AC3E}">
        <p14:creationId xmlns:p14="http://schemas.microsoft.com/office/powerpoint/2010/main" val="3213147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5C3440-B6DE-42C9-B065-E145BD668BBB}" type="datetimeFigureOut">
              <a:rPr lang="en-US" smtClean="0"/>
              <a:t>12/4/2024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697C95-F096-4243-B5B5-97AE31642192}" type="slidenum">
              <a:rPr lang="en-US" smtClean="0"/>
              <a:t>‹#›</a:t>
            </a:fld>
            <a:endParaRPr lang="en-US"/>
          </a:p>
        </p:txBody>
      </p:sp>
    </p:spTree>
    <p:extLst>
      <p:ext uri="{BB962C8B-B14F-4D97-AF65-F5344CB8AC3E}">
        <p14:creationId xmlns:p14="http://schemas.microsoft.com/office/powerpoint/2010/main" val="15414075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kaggle.com/datasets/prajwaldongre/ipl-players-sold-2024?select=IPL_PLAYERS.csv" TargetMode="External"/><Relationship Id="rId2" Type="http://schemas.openxmlformats.org/officeDocument/2006/relationships/hyperlink" Target="https://www.researchgate.net/publication/355061139_Prediction_of_IPL_Match_Outcome_Using_Machine_Learning_Techniques" TargetMode="External"/><Relationship Id="rId1" Type="http://schemas.openxmlformats.org/officeDocument/2006/relationships/slideLayout" Target="../slideLayouts/slideLayout2.xml"/><Relationship Id="rId4" Type="http://schemas.openxmlformats.org/officeDocument/2006/relationships/hyperlink" Target="https://www.globalsportsdatarepo.org/ipl-matches"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90C2899-8B53-40B1-94E0-D11DEBFDC324}"/>
              </a:ext>
            </a:extLst>
          </p:cNvPr>
          <p:cNvSpPr/>
          <p:nvPr/>
        </p:nvSpPr>
        <p:spPr>
          <a:xfrm>
            <a:off x="0" y="6480313"/>
            <a:ext cx="12192000" cy="377687"/>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2ADC94DC-C870-4B42-91FA-100A84FB637E}"/>
              </a:ext>
            </a:extLst>
          </p:cNvPr>
          <p:cNvSpPr txBox="1"/>
          <p:nvPr/>
        </p:nvSpPr>
        <p:spPr>
          <a:xfrm>
            <a:off x="9054548" y="4606718"/>
            <a:ext cx="2898913" cy="369332"/>
          </a:xfrm>
          <a:prstGeom prst="rect">
            <a:avLst/>
          </a:prstGeom>
          <a:noFill/>
        </p:spPr>
        <p:txBody>
          <a:bodyPr wrap="square">
            <a:spAutoFit/>
          </a:bodyPr>
          <a:lstStyle/>
          <a:p>
            <a:pPr lvl="0">
              <a:spcBef>
                <a:spcPct val="0"/>
              </a:spcBef>
            </a:pPr>
            <a:endParaRPr lang="en-SG" sz="1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48FD0067-497B-4787-8EFB-A66DEBB47E3F}"/>
              </a:ext>
            </a:extLst>
          </p:cNvPr>
          <p:cNvSpPr txBox="1"/>
          <p:nvPr/>
        </p:nvSpPr>
        <p:spPr>
          <a:xfrm>
            <a:off x="7567851" y="4976050"/>
            <a:ext cx="4780721" cy="923330"/>
          </a:xfrm>
          <a:prstGeom prst="rect">
            <a:avLst/>
          </a:prstGeom>
          <a:noFill/>
        </p:spPr>
        <p:txBody>
          <a:bodyPr wrap="square">
            <a:spAutoFit/>
          </a:bodyPr>
          <a:lstStyle/>
          <a:p>
            <a:pPr algn="ctr">
              <a:buNone/>
            </a:pPr>
            <a:r>
              <a:rPr lang="en-US" sz="1800" b="1" i="1" dirty="0">
                <a:solidFill>
                  <a:schemeClr val="accent2"/>
                </a:solidFill>
                <a:latin typeface="Times New Roman" panose="02020603050405020304" pitchFamily="18" charset="0"/>
                <a:ea typeface="Cambria" panose="02040503050406030204" pitchFamily="18" charset="0"/>
                <a:cs typeface="Times New Roman" panose="02020603050405020304" pitchFamily="18" charset="0"/>
              </a:rPr>
              <a:t>Presented</a:t>
            </a:r>
            <a:r>
              <a:rPr lang="en-US" sz="1800" b="1" i="1" dirty="0">
                <a:solidFill>
                  <a:schemeClr val="accent2"/>
                </a:solidFill>
                <a:latin typeface="Times New Roman" panose="02020603050405020304" pitchFamily="18" charset="0"/>
                <a:cs typeface="Times New Roman" panose="02020603050405020304" pitchFamily="18" charset="0"/>
              </a:rPr>
              <a:t> by</a:t>
            </a:r>
            <a:endParaRPr lang="en-US" b="1" i="1" dirty="0">
              <a:solidFill>
                <a:schemeClr val="accent2"/>
              </a:solidFill>
              <a:latin typeface="Times New Roman" panose="02020603050405020304" pitchFamily="18" charset="0"/>
              <a:cs typeface="Times New Roman" panose="02020603050405020304" pitchFamily="18" charset="0"/>
            </a:endParaRPr>
          </a:p>
          <a:p>
            <a:pPr algn="ctr">
              <a:buNone/>
            </a:pPr>
            <a:r>
              <a:rPr lang="en-US" sz="1800" b="1" i="1" dirty="0">
                <a:solidFill>
                  <a:schemeClr val="accent2"/>
                </a:solidFill>
                <a:latin typeface="Times New Roman" panose="02020603050405020304" pitchFamily="18" charset="0"/>
                <a:cs typeface="Times New Roman" panose="02020603050405020304" pitchFamily="18" charset="0"/>
              </a:rPr>
              <a:t>S.SIVARANJINI(</a:t>
            </a:r>
            <a:r>
              <a:rPr lang="en-US" b="1" i="1" dirty="0">
                <a:solidFill>
                  <a:schemeClr val="accent2"/>
                </a:solidFill>
                <a:latin typeface="Times New Roman" panose="02020603050405020304" pitchFamily="18" charset="0"/>
                <a:cs typeface="Times New Roman" panose="02020603050405020304" pitchFamily="18" charset="0"/>
              </a:rPr>
              <a:t>9922146013</a:t>
            </a:r>
            <a:r>
              <a:rPr lang="en-US" sz="1800" b="1" i="1" dirty="0">
                <a:solidFill>
                  <a:schemeClr val="accent2"/>
                </a:solidFill>
                <a:latin typeface="Times New Roman" panose="02020603050405020304" pitchFamily="18" charset="0"/>
                <a:cs typeface="Times New Roman" panose="02020603050405020304" pitchFamily="18" charset="0"/>
              </a:rPr>
              <a:t>)</a:t>
            </a:r>
          </a:p>
          <a:p>
            <a:pPr algn="ctr">
              <a:buNone/>
            </a:pPr>
            <a:r>
              <a:rPr lang="en-US" sz="1800" b="1" i="1" dirty="0">
                <a:solidFill>
                  <a:schemeClr val="accent2"/>
                </a:solidFill>
                <a:latin typeface="Times New Roman" panose="02020603050405020304" pitchFamily="18" charset="0"/>
                <a:cs typeface="Times New Roman" panose="02020603050405020304" pitchFamily="18" charset="0"/>
              </a:rPr>
              <a:t>II M.sc DATA SCIENCE</a:t>
            </a:r>
          </a:p>
        </p:txBody>
      </p:sp>
      <p:sp>
        <p:nvSpPr>
          <p:cNvPr id="14" name="TextBox 13">
            <a:extLst>
              <a:ext uri="{FF2B5EF4-FFF2-40B4-BE49-F238E27FC236}">
                <a16:creationId xmlns:a16="http://schemas.microsoft.com/office/drawing/2014/main" id="{8D049502-0B20-4BC1-A1D2-55278C71F82C}"/>
              </a:ext>
            </a:extLst>
          </p:cNvPr>
          <p:cNvSpPr txBox="1"/>
          <p:nvPr/>
        </p:nvSpPr>
        <p:spPr>
          <a:xfrm>
            <a:off x="320842" y="2835662"/>
            <a:ext cx="11632619" cy="1323439"/>
          </a:xfrm>
          <a:prstGeom prst="rect">
            <a:avLst/>
          </a:prstGeom>
          <a:noFill/>
        </p:spPr>
        <p:txBody>
          <a:bodyPr wrap="square">
            <a:spAutoFit/>
          </a:bodyPr>
          <a:lstStyle/>
          <a:p>
            <a:r>
              <a:rPr lang="en-IN" sz="4000" b="1" dirty="0">
                <a:solidFill>
                  <a:schemeClr val="accent5">
                    <a:lumMod val="75000"/>
                  </a:schemeClr>
                </a:solidFill>
                <a:latin typeface="Times New Roman" panose="02020603050405020304" pitchFamily="18" charset="0"/>
                <a:cs typeface="Times New Roman" panose="02020603050405020304" pitchFamily="18" charset="0"/>
              </a:rPr>
              <a:t>                        IPL PREDICTON 2024</a:t>
            </a:r>
          </a:p>
          <a:p>
            <a:r>
              <a:rPr lang="en-IN" sz="4000" b="1" dirty="0">
                <a:solidFill>
                  <a:schemeClr val="accent5">
                    <a:lumMod val="75000"/>
                  </a:schemeClr>
                </a:solidFill>
                <a:latin typeface="Times New Roman" panose="02020603050405020304" pitchFamily="18" charset="0"/>
                <a:cs typeface="Times New Roman" panose="02020603050405020304" pitchFamily="18" charset="0"/>
              </a:rPr>
              <a:t>                             </a:t>
            </a:r>
            <a:r>
              <a:rPr lang="en-IN" sz="2000" b="1" i="1" dirty="0">
                <a:solidFill>
                  <a:schemeClr val="accent5">
                    <a:lumMod val="75000"/>
                  </a:schemeClr>
                </a:solidFill>
                <a:latin typeface="Times New Roman" panose="02020603050405020304" pitchFamily="18" charset="0"/>
                <a:cs typeface="Times New Roman" panose="02020603050405020304" pitchFamily="18" charset="0"/>
              </a:rPr>
              <a:t>GUIDED BY : Mr R.DHAMODHARAN</a:t>
            </a:r>
            <a:endParaRPr lang="en-US" sz="2000" b="1" i="1" dirty="0">
              <a:solidFill>
                <a:schemeClr val="accent5">
                  <a:lumMod val="75000"/>
                </a:schemeClr>
              </a:solidFill>
              <a:latin typeface="Times New Roman" panose="02020603050405020304" pitchFamily="18" charset="0"/>
              <a:cs typeface="Times New Roman" panose="02020603050405020304" pitchFamily="18" charset="0"/>
            </a:endParaRPr>
          </a:p>
        </p:txBody>
      </p:sp>
      <p:pic>
        <p:nvPicPr>
          <p:cNvPr id="2" name="Picture 6" descr="See the source image">
            <a:extLst>
              <a:ext uri="{FF2B5EF4-FFF2-40B4-BE49-F238E27FC236}">
                <a16:creationId xmlns:a16="http://schemas.microsoft.com/office/drawing/2014/main" id="{2F611F75-C2C5-F56F-C675-9D783C9255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61474"/>
            <a:ext cx="12192000" cy="1689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0444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A9EF7F-F5CB-AC45-C5B2-41FC8B185142}"/>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7DDB5D5E-A677-C632-B29B-1AAA467A0479}"/>
              </a:ext>
            </a:extLst>
          </p:cNvPr>
          <p:cNvSpPr/>
          <p:nvPr/>
        </p:nvSpPr>
        <p:spPr>
          <a:xfrm>
            <a:off x="0" y="-1"/>
            <a:ext cx="12192000" cy="755375"/>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latin typeface="Times New Roman" panose="02020603050405020304" pitchFamily="18" charset="0"/>
                <a:cs typeface="Times New Roman" panose="02020603050405020304" pitchFamily="18" charset="0"/>
              </a:rPr>
              <a:t>VISUALIZATION MODULE</a:t>
            </a:r>
            <a:endParaRPr lang="en-US" sz="1600" b="1" dirty="0">
              <a:solidFill>
                <a:schemeClr val="bg1"/>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699269FF-675C-C58F-7D87-0AB39BAF115C}"/>
              </a:ext>
            </a:extLst>
          </p:cNvPr>
          <p:cNvSpPr/>
          <p:nvPr/>
        </p:nvSpPr>
        <p:spPr>
          <a:xfrm>
            <a:off x="0" y="6347791"/>
            <a:ext cx="12192000" cy="51020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b="1" dirty="0">
                <a:solidFill>
                  <a:schemeClr val="bg1"/>
                </a:solidFill>
                <a:latin typeface="Times New Roman" panose="02020603050405020304" pitchFamily="18" charset="0"/>
                <a:cs typeface="Times New Roman" panose="02020603050405020304" pitchFamily="18" charset="0"/>
              </a:rPr>
              <a:t> 4</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0AA2AF5-43C5-4B92-892A-7554DCADEC21}"/>
              </a:ext>
            </a:extLst>
          </p:cNvPr>
          <p:cNvSpPr txBox="1"/>
          <p:nvPr/>
        </p:nvSpPr>
        <p:spPr>
          <a:xfrm>
            <a:off x="0" y="905530"/>
            <a:ext cx="12032973" cy="1900777"/>
          </a:xfrm>
          <a:prstGeom prst="rect">
            <a:avLst/>
          </a:prstGeom>
          <a:noFill/>
        </p:spPr>
        <p:txBody>
          <a:bodyPr wrap="square">
            <a:spAutoFit/>
          </a:bodyPr>
          <a:lstStyle/>
          <a:p>
            <a:pPr marL="825500" marR="794385" algn="just">
              <a:lnSpc>
                <a:spcPct val="200000"/>
              </a:lnSpc>
              <a:spcBef>
                <a:spcPts val="930"/>
              </a:spcBef>
            </a:pPr>
            <a:endParaRPr lang="en-US" sz="1800" dirty="0">
              <a:latin typeface="Times New Roman" panose="02020603050405020304" pitchFamily="18" charset="0"/>
              <a:cs typeface="Times New Roman" panose="02020603050405020304" pitchFamily="18" charset="0"/>
            </a:endParaRPr>
          </a:p>
          <a:p>
            <a:pPr marL="1111250" marR="794385" indent="-285750" algn="just">
              <a:lnSpc>
                <a:spcPct val="200000"/>
              </a:lnSpc>
              <a:spcBef>
                <a:spcPts val="930"/>
              </a:spcBef>
              <a:spcAft>
                <a:spcPts val="0"/>
              </a:spcAft>
              <a:buFont typeface="Wingdings" panose="05000000000000000000" pitchFamily="2" charset="2"/>
              <a:buChar char="Ø"/>
            </a:pPr>
            <a:endParaRPr lang="en-US" sz="1800" dirty="0">
              <a:effectLst/>
              <a:latin typeface="Times New Roman" panose="02020603050405020304" pitchFamily="18" charset="0"/>
              <a:ea typeface="Times New Roman" panose="02020603050405020304" pitchFamily="18" charset="0"/>
            </a:endParaRPr>
          </a:p>
          <a:p>
            <a:pPr marL="1111250" marR="794385" indent="-285750" algn="just">
              <a:lnSpc>
                <a:spcPct val="200000"/>
              </a:lnSpc>
              <a:spcBef>
                <a:spcPts val="930"/>
              </a:spcBef>
              <a:spcAft>
                <a:spcPts val="0"/>
              </a:spcAft>
              <a:buFont typeface="Wingdings" panose="05000000000000000000" pitchFamily="2" charset="2"/>
              <a:buChar char="Ø"/>
            </a:pPr>
            <a:endParaRPr lang="en-US" sz="1800" dirty="0">
              <a:effectLst/>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391A21F5-B565-AE39-3F09-EB216A4E3314}"/>
              </a:ext>
            </a:extLst>
          </p:cNvPr>
          <p:cNvSpPr txBox="1"/>
          <p:nvPr/>
        </p:nvSpPr>
        <p:spPr>
          <a:xfrm>
            <a:off x="657726" y="1491723"/>
            <a:ext cx="11375247" cy="1104790"/>
          </a:xfrm>
          <a:prstGeom prst="rect">
            <a:avLst/>
          </a:prstGeom>
          <a:noFill/>
        </p:spPr>
        <p:txBody>
          <a:bodyPr wrap="square">
            <a:spAutoFit/>
          </a:bodyPr>
          <a:lstStyle/>
          <a:p>
            <a:pPr>
              <a:lnSpc>
                <a:spcPct val="200000"/>
              </a:lnSpc>
              <a:spcAft>
                <a:spcPts val="800"/>
              </a:spcAft>
            </a:pPr>
            <a:r>
              <a:rPr lang="en-IN" sz="1600" b="1" i="1" kern="100" dirty="0">
                <a:effectLst/>
                <a:latin typeface="Times New Roman" panose="02020603050405020304" pitchFamily="18" charset="0"/>
                <a:ea typeface="Calibri" panose="020F0502020204030204" pitchFamily="34" charset="0"/>
                <a:cs typeface="Times New Roman" panose="02020603050405020304" pitchFamily="18" charset="0"/>
              </a:rPr>
              <a:t>Analysis of Past IPL Seasons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R="34925" algn="just">
              <a:lnSpc>
                <a:spcPct val="200000"/>
              </a:lnSpc>
              <a:spcAft>
                <a:spcPts val="15"/>
              </a:spcAft>
            </a:pPr>
            <a:endPar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B6869FAA-60EF-F3A9-EAE9-215773777CF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9027" y="2287664"/>
            <a:ext cx="5013960" cy="3528060"/>
          </a:xfrm>
          <a:prstGeom prst="rect">
            <a:avLst/>
          </a:prstGeom>
          <a:noFill/>
          <a:ln>
            <a:noFill/>
          </a:ln>
        </p:spPr>
      </p:pic>
      <p:sp>
        <p:nvSpPr>
          <p:cNvPr id="8" name="TextBox 7">
            <a:extLst>
              <a:ext uri="{FF2B5EF4-FFF2-40B4-BE49-F238E27FC236}">
                <a16:creationId xmlns:a16="http://schemas.microsoft.com/office/drawing/2014/main" id="{E4AE9744-3DAD-644B-5CA7-B19F8310E7A0}"/>
              </a:ext>
            </a:extLst>
          </p:cNvPr>
          <p:cNvSpPr txBox="1"/>
          <p:nvPr/>
        </p:nvSpPr>
        <p:spPr>
          <a:xfrm>
            <a:off x="5468471" y="2451659"/>
            <a:ext cx="6131858" cy="2125390"/>
          </a:xfrm>
          <a:prstGeom prst="rect">
            <a:avLst/>
          </a:prstGeom>
          <a:noFill/>
        </p:spPr>
        <p:txBody>
          <a:bodyPr wrap="square">
            <a:spAutoFit/>
          </a:bodyPr>
          <a:lstStyle/>
          <a:p>
            <a:pPr marL="342900" lvl="0" indent="-342900" algn="just">
              <a:lnSpc>
                <a:spcPct val="150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Most Wins: MI (Mumbai Indians) has the longest bar, indicating it has won the most matches.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High Performers: CSK (Chennai Super Kings) and GT (Gujarat Titans) also have long bars, showing a significant number of wins.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29028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A9EF7F-F5CB-AC45-C5B2-41FC8B185142}"/>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7DDB5D5E-A677-C632-B29B-1AAA467A0479}"/>
              </a:ext>
            </a:extLst>
          </p:cNvPr>
          <p:cNvSpPr/>
          <p:nvPr/>
        </p:nvSpPr>
        <p:spPr>
          <a:xfrm>
            <a:off x="0" y="-1"/>
            <a:ext cx="12192000" cy="755375"/>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latin typeface="Times New Roman" panose="02020603050405020304" pitchFamily="18" charset="0"/>
                <a:cs typeface="Times New Roman" panose="02020603050405020304" pitchFamily="18" charset="0"/>
              </a:rPr>
              <a:t>VISUALIZATION MODULE</a:t>
            </a:r>
            <a:endParaRPr lang="en-US" sz="1600" b="1" dirty="0">
              <a:solidFill>
                <a:schemeClr val="bg1"/>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699269FF-675C-C58F-7D87-0AB39BAF115C}"/>
              </a:ext>
            </a:extLst>
          </p:cNvPr>
          <p:cNvSpPr/>
          <p:nvPr/>
        </p:nvSpPr>
        <p:spPr>
          <a:xfrm>
            <a:off x="0" y="6347791"/>
            <a:ext cx="12192000" cy="51020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b="1" dirty="0">
                <a:solidFill>
                  <a:schemeClr val="bg1"/>
                </a:solidFill>
                <a:latin typeface="Times New Roman" panose="02020603050405020304" pitchFamily="18" charset="0"/>
                <a:cs typeface="Times New Roman" panose="02020603050405020304" pitchFamily="18" charset="0"/>
              </a:rPr>
              <a:t> 4</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0AA2AF5-43C5-4B92-892A-7554DCADEC21}"/>
              </a:ext>
            </a:extLst>
          </p:cNvPr>
          <p:cNvSpPr txBox="1"/>
          <p:nvPr/>
        </p:nvSpPr>
        <p:spPr>
          <a:xfrm>
            <a:off x="0" y="905530"/>
            <a:ext cx="12032973" cy="1900777"/>
          </a:xfrm>
          <a:prstGeom prst="rect">
            <a:avLst/>
          </a:prstGeom>
          <a:noFill/>
        </p:spPr>
        <p:txBody>
          <a:bodyPr wrap="square">
            <a:spAutoFit/>
          </a:bodyPr>
          <a:lstStyle/>
          <a:p>
            <a:pPr marL="825500" marR="794385" algn="just">
              <a:lnSpc>
                <a:spcPct val="200000"/>
              </a:lnSpc>
              <a:spcBef>
                <a:spcPts val="930"/>
              </a:spcBef>
            </a:pPr>
            <a:endParaRPr lang="en-US" sz="1800" dirty="0">
              <a:latin typeface="Times New Roman" panose="02020603050405020304" pitchFamily="18" charset="0"/>
              <a:cs typeface="Times New Roman" panose="02020603050405020304" pitchFamily="18" charset="0"/>
            </a:endParaRPr>
          </a:p>
          <a:p>
            <a:pPr marL="1111250" marR="794385" indent="-285750" algn="just">
              <a:lnSpc>
                <a:spcPct val="200000"/>
              </a:lnSpc>
              <a:spcBef>
                <a:spcPts val="930"/>
              </a:spcBef>
              <a:spcAft>
                <a:spcPts val="0"/>
              </a:spcAft>
              <a:buFont typeface="Wingdings" panose="05000000000000000000" pitchFamily="2" charset="2"/>
              <a:buChar char="Ø"/>
            </a:pPr>
            <a:endParaRPr lang="en-US" sz="1800" dirty="0">
              <a:effectLst/>
              <a:latin typeface="Times New Roman" panose="02020603050405020304" pitchFamily="18" charset="0"/>
              <a:ea typeface="Times New Roman" panose="02020603050405020304" pitchFamily="18" charset="0"/>
            </a:endParaRPr>
          </a:p>
          <a:p>
            <a:pPr marL="1111250" marR="794385" indent="-285750" algn="just">
              <a:lnSpc>
                <a:spcPct val="200000"/>
              </a:lnSpc>
              <a:spcBef>
                <a:spcPts val="930"/>
              </a:spcBef>
              <a:spcAft>
                <a:spcPts val="0"/>
              </a:spcAft>
              <a:buFont typeface="Wingdings" panose="05000000000000000000" pitchFamily="2" charset="2"/>
              <a:buChar char="Ø"/>
            </a:pPr>
            <a:endParaRPr lang="en-US" sz="1800" dirty="0">
              <a:effectLst/>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391A21F5-B565-AE39-3F09-EB216A4E3314}"/>
              </a:ext>
            </a:extLst>
          </p:cNvPr>
          <p:cNvSpPr txBox="1"/>
          <p:nvPr/>
        </p:nvSpPr>
        <p:spPr>
          <a:xfrm>
            <a:off x="328862" y="969203"/>
            <a:ext cx="11375247" cy="1104790"/>
          </a:xfrm>
          <a:prstGeom prst="rect">
            <a:avLst/>
          </a:prstGeom>
          <a:noFill/>
        </p:spPr>
        <p:txBody>
          <a:bodyPr wrap="square">
            <a:spAutoFit/>
          </a:bodyPr>
          <a:lstStyle/>
          <a:p>
            <a:pPr>
              <a:lnSpc>
                <a:spcPct val="200000"/>
              </a:lnSpc>
              <a:spcAft>
                <a:spcPts val="800"/>
              </a:spcAft>
            </a:pPr>
            <a:r>
              <a:rPr lang="en-IN" sz="1600" b="1" i="1" kern="100" dirty="0">
                <a:effectLst/>
                <a:latin typeface="Times New Roman" panose="02020603050405020304" pitchFamily="18" charset="0"/>
                <a:ea typeface="Calibri" panose="020F0502020204030204" pitchFamily="34" charset="0"/>
                <a:cs typeface="Times New Roman" panose="02020603050405020304" pitchFamily="18" charset="0"/>
              </a:rPr>
              <a:t>Analysis of Past IPL Seasons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R="34925" algn="just">
              <a:lnSpc>
                <a:spcPct val="200000"/>
              </a:lnSpc>
              <a:spcAft>
                <a:spcPts val="15"/>
              </a:spcAft>
            </a:pPr>
            <a:endPar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E4AE9744-3DAD-644B-5CA7-B19F8310E7A0}"/>
              </a:ext>
            </a:extLst>
          </p:cNvPr>
          <p:cNvSpPr txBox="1"/>
          <p:nvPr/>
        </p:nvSpPr>
        <p:spPr>
          <a:xfrm>
            <a:off x="5468471" y="2451659"/>
            <a:ext cx="6131858" cy="3152401"/>
          </a:xfrm>
          <a:prstGeom prst="rect">
            <a:avLst/>
          </a:prstGeom>
          <a:noFill/>
        </p:spPr>
        <p:txBody>
          <a:bodyPr wrap="square">
            <a:spAutoFit/>
          </a:bodyPr>
          <a:lstStyle/>
          <a:p>
            <a:pPr marL="342900" lvl="0" indent="-342900" algn="just">
              <a:lnSpc>
                <a:spcPct val="150000"/>
              </a:lnSpc>
              <a:spcAft>
                <a:spcPts val="800"/>
              </a:spcAft>
              <a:buFont typeface="Symbol" panose="05050102010706020507" pitchFamily="18" charset="2"/>
              <a:buChar char=""/>
            </a:pP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Ruturaj</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Gaikwad: Leads with 8 awards, making him the most decorated player.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K.L Rahul: Close behind with 7 awards.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Shubman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Gill and Faf du Plessis both have 5 awards each.</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Ravindra Jadeja and Jos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Buttler</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share 4 awards.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Shikhar Dhawan has 3 awards.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34E65677-1736-BFF4-A93E-9695225C24E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9027" y="1777124"/>
            <a:ext cx="4777740" cy="4549140"/>
          </a:xfrm>
          <a:prstGeom prst="rect">
            <a:avLst/>
          </a:prstGeom>
          <a:noFill/>
          <a:ln>
            <a:noFill/>
          </a:ln>
        </p:spPr>
      </p:pic>
    </p:spTree>
    <p:extLst>
      <p:ext uri="{BB962C8B-B14F-4D97-AF65-F5344CB8AC3E}">
        <p14:creationId xmlns:p14="http://schemas.microsoft.com/office/powerpoint/2010/main" val="1432948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A9EF7F-F5CB-AC45-C5B2-41FC8B185142}"/>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7DDB5D5E-A677-C632-B29B-1AAA467A0479}"/>
              </a:ext>
            </a:extLst>
          </p:cNvPr>
          <p:cNvSpPr/>
          <p:nvPr/>
        </p:nvSpPr>
        <p:spPr>
          <a:xfrm>
            <a:off x="0" y="-1"/>
            <a:ext cx="12192000" cy="755375"/>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latin typeface="Times New Roman" panose="02020603050405020304" pitchFamily="18" charset="0"/>
                <a:cs typeface="Times New Roman" panose="02020603050405020304" pitchFamily="18" charset="0"/>
              </a:rPr>
              <a:t>VISUALIZATION MODULE</a:t>
            </a:r>
            <a:endParaRPr lang="en-US" sz="1600" b="1" dirty="0">
              <a:solidFill>
                <a:schemeClr val="bg1"/>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699269FF-675C-C58F-7D87-0AB39BAF115C}"/>
              </a:ext>
            </a:extLst>
          </p:cNvPr>
          <p:cNvSpPr/>
          <p:nvPr/>
        </p:nvSpPr>
        <p:spPr>
          <a:xfrm>
            <a:off x="0" y="6347791"/>
            <a:ext cx="12192000" cy="51020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b="1" dirty="0">
                <a:solidFill>
                  <a:schemeClr val="bg1"/>
                </a:solidFill>
                <a:latin typeface="Times New Roman" panose="02020603050405020304" pitchFamily="18" charset="0"/>
                <a:cs typeface="Times New Roman" panose="02020603050405020304" pitchFamily="18" charset="0"/>
              </a:rPr>
              <a:t> 4</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0AA2AF5-43C5-4B92-892A-7554DCADEC21}"/>
              </a:ext>
            </a:extLst>
          </p:cNvPr>
          <p:cNvSpPr txBox="1"/>
          <p:nvPr/>
        </p:nvSpPr>
        <p:spPr>
          <a:xfrm>
            <a:off x="0" y="905530"/>
            <a:ext cx="12032973" cy="1900777"/>
          </a:xfrm>
          <a:prstGeom prst="rect">
            <a:avLst/>
          </a:prstGeom>
          <a:noFill/>
        </p:spPr>
        <p:txBody>
          <a:bodyPr wrap="square">
            <a:spAutoFit/>
          </a:bodyPr>
          <a:lstStyle/>
          <a:p>
            <a:pPr marL="825500" marR="794385" algn="just">
              <a:lnSpc>
                <a:spcPct val="200000"/>
              </a:lnSpc>
              <a:spcBef>
                <a:spcPts val="930"/>
              </a:spcBef>
            </a:pPr>
            <a:endParaRPr lang="en-US" sz="1800" dirty="0">
              <a:latin typeface="Times New Roman" panose="02020603050405020304" pitchFamily="18" charset="0"/>
              <a:cs typeface="Times New Roman" panose="02020603050405020304" pitchFamily="18" charset="0"/>
            </a:endParaRPr>
          </a:p>
          <a:p>
            <a:pPr marL="1111250" marR="794385" indent="-285750" algn="just">
              <a:lnSpc>
                <a:spcPct val="200000"/>
              </a:lnSpc>
              <a:spcBef>
                <a:spcPts val="930"/>
              </a:spcBef>
              <a:spcAft>
                <a:spcPts val="0"/>
              </a:spcAft>
              <a:buFont typeface="Wingdings" panose="05000000000000000000" pitchFamily="2" charset="2"/>
              <a:buChar char="Ø"/>
            </a:pPr>
            <a:endParaRPr lang="en-US" sz="1800" dirty="0">
              <a:effectLst/>
              <a:latin typeface="Times New Roman" panose="02020603050405020304" pitchFamily="18" charset="0"/>
              <a:ea typeface="Times New Roman" panose="02020603050405020304" pitchFamily="18" charset="0"/>
            </a:endParaRPr>
          </a:p>
          <a:p>
            <a:pPr marL="1111250" marR="794385" indent="-285750" algn="just">
              <a:lnSpc>
                <a:spcPct val="200000"/>
              </a:lnSpc>
              <a:spcBef>
                <a:spcPts val="930"/>
              </a:spcBef>
              <a:spcAft>
                <a:spcPts val="0"/>
              </a:spcAft>
              <a:buFont typeface="Wingdings" panose="05000000000000000000" pitchFamily="2" charset="2"/>
              <a:buChar char="Ø"/>
            </a:pPr>
            <a:endParaRPr lang="en-US" sz="1800" dirty="0">
              <a:effectLst/>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391A21F5-B565-AE39-3F09-EB216A4E3314}"/>
              </a:ext>
            </a:extLst>
          </p:cNvPr>
          <p:cNvSpPr txBox="1"/>
          <p:nvPr/>
        </p:nvSpPr>
        <p:spPr>
          <a:xfrm>
            <a:off x="328862" y="969203"/>
            <a:ext cx="11375247" cy="1104790"/>
          </a:xfrm>
          <a:prstGeom prst="rect">
            <a:avLst/>
          </a:prstGeom>
          <a:noFill/>
        </p:spPr>
        <p:txBody>
          <a:bodyPr wrap="square">
            <a:spAutoFit/>
          </a:bodyPr>
          <a:lstStyle/>
          <a:p>
            <a:pPr>
              <a:lnSpc>
                <a:spcPct val="200000"/>
              </a:lnSpc>
              <a:spcAft>
                <a:spcPts val="800"/>
              </a:spcAft>
            </a:pPr>
            <a:r>
              <a:rPr lang="en-IN" sz="1600" b="1" i="1" kern="100" dirty="0">
                <a:effectLst/>
                <a:latin typeface="Times New Roman" panose="02020603050405020304" pitchFamily="18" charset="0"/>
                <a:ea typeface="Calibri" panose="020F0502020204030204" pitchFamily="34" charset="0"/>
                <a:cs typeface="Times New Roman" panose="02020603050405020304" pitchFamily="18" charset="0"/>
              </a:rPr>
              <a:t>Analysis of Past IPL Seasons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R="34925" algn="just">
              <a:lnSpc>
                <a:spcPct val="200000"/>
              </a:lnSpc>
              <a:spcAft>
                <a:spcPts val="15"/>
              </a:spcAft>
            </a:pPr>
            <a:endPar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E4AE9744-3DAD-644B-5CA7-B19F8310E7A0}"/>
              </a:ext>
            </a:extLst>
          </p:cNvPr>
          <p:cNvSpPr txBox="1"/>
          <p:nvPr/>
        </p:nvSpPr>
        <p:spPr>
          <a:xfrm>
            <a:off x="6016485" y="1596264"/>
            <a:ext cx="6131858" cy="4870564"/>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
            </a:pPr>
            <a:r>
              <a:rPr lang="en-IN" sz="1600" dirty="0">
                <a:solidFill>
                  <a:srgbClr val="212121"/>
                </a:solidFill>
                <a:effectLst/>
                <a:highlight>
                  <a:srgbClr val="FFFFFF"/>
                </a:highlight>
                <a:latin typeface="Times New Roman" panose="02020603050405020304" pitchFamily="18" charset="0"/>
                <a:ea typeface="Times New Roman" panose="02020603050405020304" pitchFamily="18" charset="0"/>
                <a:cs typeface="SimSun" panose="02010600030101010101" pitchFamily="2" charset="-122"/>
              </a:rPr>
              <a:t>Chennai Super Kings (CSK):</a:t>
            </a:r>
            <a:endParaRPr lang="en-IN" sz="1600" dirty="0">
              <a:effectLst/>
              <a:latin typeface="Calibri" panose="020F0502020204030204" pitchFamily="34" charset="0"/>
              <a:ea typeface="SimSun" panose="02010600030101010101" pitchFamily="2" charset="-122"/>
              <a:cs typeface="SimSun" panose="02010600030101010101" pitchFamily="2" charset="-122"/>
            </a:endParaRPr>
          </a:p>
          <a:p>
            <a:pPr algn="just">
              <a:lnSpc>
                <a:spcPct val="107000"/>
              </a:lnSpc>
              <a:spcAft>
                <a:spcPts val="800"/>
              </a:spcAft>
            </a:pPr>
            <a:r>
              <a:rPr lang="en-IN" sz="1600" dirty="0">
                <a:solidFill>
                  <a:srgbClr val="212121"/>
                </a:solidFill>
                <a:effectLst/>
                <a:highlight>
                  <a:srgbClr val="FFFFFF"/>
                </a:highlight>
                <a:latin typeface="Times New Roman" panose="02020603050405020304" pitchFamily="18" charset="0"/>
                <a:ea typeface="Times New Roman" panose="02020603050405020304" pitchFamily="18" charset="0"/>
                <a:cs typeface="SimSun" panose="02010600030101010101" pitchFamily="2" charset="-122"/>
              </a:rPr>
              <a:t>	M. A. Chidambaram Stadium, </a:t>
            </a:r>
            <a:r>
              <a:rPr lang="en-IN" sz="1600" dirty="0" err="1">
                <a:solidFill>
                  <a:srgbClr val="212121"/>
                </a:solidFill>
                <a:effectLst/>
                <a:highlight>
                  <a:srgbClr val="FFFFFF"/>
                </a:highlight>
                <a:latin typeface="Times New Roman" panose="02020603050405020304" pitchFamily="18" charset="0"/>
                <a:ea typeface="Times New Roman" panose="02020603050405020304" pitchFamily="18" charset="0"/>
                <a:cs typeface="SimSun" panose="02010600030101010101" pitchFamily="2" charset="-122"/>
              </a:rPr>
              <a:t>Chepauk</a:t>
            </a:r>
            <a:r>
              <a:rPr lang="en-IN" sz="1600" dirty="0">
                <a:solidFill>
                  <a:srgbClr val="212121"/>
                </a:solidFill>
                <a:effectLst/>
                <a:highlight>
                  <a:srgbClr val="FFFFFF"/>
                </a:highlight>
                <a:latin typeface="Times New Roman" panose="02020603050405020304" pitchFamily="18" charset="0"/>
                <a:ea typeface="Times New Roman" panose="02020603050405020304" pitchFamily="18" charset="0"/>
                <a:cs typeface="SimSun" panose="02010600030101010101" pitchFamily="2" charset="-122"/>
              </a:rPr>
              <a:t>, Chennai: CSK has consistently performed exceptionally well at this venue.</a:t>
            </a:r>
            <a:endParaRPr lang="en-IN" sz="1600" dirty="0">
              <a:effectLst/>
              <a:latin typeface="Calibri" panose="020F0502020204030204" pitchFamily="34" charset="0"/>
              <a:ea typeface="SimSun" panose="02010600030101010101" pitchFamily="2" charset="-122"/>
              <a:cs typeface="SimSun" panose="02010600030101010101" pitchFamily="2" charset="-122"/>
            </a:endParaRPr>
          </a:p>
          <a:p>
            <a:pPr marL="285750" indent="-285750" algn="just">
              <a:lnSpc>
                <a:spcPct val="107000"/>
              </a:lnSpc>
              <a:spcAft>
                <a:spcPts val="800"/>
              </a:spcAft>
              <a:buFont typeface="Wingdings" panose="05000000000000000000" pitchFamily="2" charset="2"/>
              <a:buChar char="§"/>
            </a:pPr>
            <a:r>
              <a:rPr lang="en-IN" sz="1600" dirty="0">
                <a:solidFill>
                  <a:srgbClr val="212121"/>
                </a:solidFill>
                <a:effectLst/>
                <a:highlight>
                  <a:srgbClr val="FFFFFF"/>
                </a:highlight>
                <a:latin typeface="Times New Roman" panose="02020603050405020304" pitchFamily="18" charset="0"/>
                <a:ea typeface="Times New Roman" panose="02020603050405020304" pitchFamily="18" charset="0"/>
                <a:cs typeface="SimSun" panose="02010600030101010101" pitchFamily="2" charset="-122"/>
              </a:rPr>
              <a:t>Delhi Capitals (DC):</a:t>
            </a:r>
            <a:endParaRPr lang="en-IN" sz="1600" dirty="0">
              <a:effectLst/>
              <a:latin typeface="Calibri" panose="020F0502020204030204" pitchFamily="34" charset="0"/>
              <a:ea typeface="SimSun" panose="02010600030101010101" pitchFamily="2" charset="-122"/>
              <a:cs typeface="SimSun" panose="02010600030101010101" pitchFamily="2" charset="-122"/>
            </a:endParaRPr>
          </a:p>
          <a:p>
            <a:pPr algn="just">
              <a:lnSpc>
                <a:spcPct val="107000"/>
              </a:lnSpc>
              <a:spcAft>
                <a:spcPts val="800"/>
              </a:spcAft>
            </a:pPr>
            <a:r>
              <a:rPr lang="en-IN" sz="1600" dirty="0">
                <a:solidFill>
                  <a:srgbClr val="212121"/>
                </a:solidFill>
                <a:effectLst/>
                <a:highlight>
                  <a:srgbClr val="FFFFFF"/>
                </a:highlight>
                <a:latin typeface="Times New Roman" panose="02020603050405020304" pitchFamily="18" charset="0"/>
                <a:ea typeface="Times New Roman" panose="02020603050405020304" pitchFamily="18" charset="0"/>
                <a:cs typeface="SimSun" panose="02010600030101010101" pitchFamily="2" charset="-122"/>
              </a:rPr>
              <a:t>	Arun Jaitley Stadium, Delhi: DC has shown strong performances on their home ground.</a:t>
            </a:r>
            <a:endParaRPr lang="en-IN" sz="1600" dirty="0">
              <a:effectLst/>
              <a:latin typeface="Calibri" panose="020F0502020204030204" pitchFamily="34" charset="0"/>
              <a:ea typeface="SimSun" panose="02010600030101010101" pitchFamily="2" charset="-122"/>
              <a:cs typeface="SimSun" panose="02010600030101010101" pitchFamily="2" charset="-122"/>
            </a:endParaRPr>
          </a:p>
          <a:p>
            <a:pPr marL="285750" indent="-285750" algn="just">
              <a:lnSpc>
                <a:spcPct val="107000"/>
              </a:lnSpc>
              <a:spcAft>
                <a:spcPts val="800"/>
              </a:spcAft>
              <a:buFont typeface="Wingdings" panose="05000000000000000000" pitchFamily="2" charset="2"/>
              <a:buChar char="§"/>
            </a:pPr>
            <a:r>
              <a:rPr lang="en-IN" sz="1600" dirty="0">
                <a:solidFill>
                  <a:srgbClr val="212121"/>
                </a:solidFill>
                <a:effectLst/>
                <a:highlight>
                  <a:srgbClr val="FFFFFF"/>
                </a:highlight>
                <a:latin typeface="Times New Roman" panose="02020603050405020304" pitchFamily="18" charset="0"/>
                <a:ea typeface="Times New Roman" panose="02020603050405020304" pitchFamily="18" charset="0"/>
                <a:cs typeface="SimSun" panose="02010600030101010101" pitchFamily="2" charset="-122"/>
              </a:rPr>
              <a:t>Gujarat Titans (GT):</a:t>
            </a:r>
            <a:endParaRPr lang="en-IN" sz="1600" dirty="0">
              <a:effectLst/>
              <a:latin typeface="Calibri" panose="020F0502020204030204" pitchFamily="34" charset="0"/>
              <a:ea typeface="SimSun" panose="02010600030101010101" pitchFamily="2" charset="-122"/>
              <a:cs typeface="SimSun" panose="02010600030101010101" pitchFamily="2" charset="-122"/>
            </a:endParaRPr>
          </a:p>
          <a:p>
            <a:pPr algn="just">
              <a:lnSpc>
                <a:spcPct val="107000"/>
              </a:lnSpc>
              <a:spcAft>
                <a:spcPts val="800"/>
              </a:spcAft>
            </a:pPr>
            <a:r>
              <a:rPr lang="en-IN" sz="1600" dirty="0">
                <a:solidFill>
                  <a:srgbClr val="212121"/>
                </a:solidFill>
                <a:effectLst/>
                <a:highlight>
                  <a:srgbClr val="FFFFFF"/>
                </a:highlight>
                <a:latin typeface="Times New Roman" panose="02020603050405020304" pitchFamily="18" charset="0"/>
                <a:ea typeface="Times New Roman" panose="02020603050405020304" pitchFamily="18" charset="0"/>
                <a:cs typeface="SimSun" panose="02010600030101010101" pitchFamily="2" charset="-122"/>
              </a:rPr>
              <a:t>	Bharat Ratna Shri Atal Bihari Vajpayee </a:t>
            </a:r>
            <a:r>
              <a:rPr lang="en-IN" sz="1600" dirty="0" err="1">
                <a:solidFill>
                  <a:srgbClr val="212121"/>
                </a:solidFill>
                <a:effectLst/>
                <a:highlight>
                  <a:srgbClr val="FFFFFF"/>
                </a:highlight>
                <a:latin typeface="Times New Roman" panose="02020603050405020304" pitchFamily="18" charset="0"/>
                <a:ea typeface="Times New Roman" panose="02020603050405020304" pitchFamily="18" charset="0"/>
                <a:cs typeface="SimSun" panose="02010600030101010101" pitchFamily="2" charset="-122"/>
              </a:rPr>
              <a:t>Ekana</a:t>
            </a:r>
            <a:r>
              <a:rPr lang="en-IN" sz="1600" dirty="0">
                <a:solidFill>
                  <a:srgbClr val="212121"/>
                </a:solidFill>
                <a:effectLst/>
                <a:highlight>
                  <a:srgbClr val="FFFFFF"/>
                </a:highlight>
                <a:latin typeface="Times New Roman" panose="02020603050405020304" pitchFamily="18" charset="0"/>
                <a:ea typeface="Times New Roman" panose="02020603050405020304" pitchFamily="18" charset="0"/>
                <a:cs typeface="SimSun" panose="02010600030101010101" pitchFamily="2" charset="-122"/>
              </a:rPr>
              <a:t> Cricket Stadium, Lucknow: GT has had </a:t>
            </a:r>
            <a:r>
              <a:rPr lang="en-IN" sz="1600" dirty="0" err="1">
                <a:solidFill>
                  <a:srgbClr val="212121"/>
                </a:solidFill>
                <a:effectLst/>
                <a:highlight>
                  <a:srgbClr val="FFFFFF"/>
                </a:highlight>
                <a:latin typeface="Times New Roman" panose="02020603050405020304" pitchFamily="18" charset="0"/>
                <a:ea typeface="Times New Roman" panose="02020603050405020304" pitchFamily="18" charset="0"/>
                <a:cs typeface="SimSun" panose="02010600030101010101" pitchFamily="2" charset="-122"/>
              </a:rPr>
              <a:t>favorable</a:t>
            </a:r>
            <a:r>
              <a:rPr lang="en-IN" sz="1600" dirty="0">
                <a:solidFill>
                  <a:srgbClr val="212121"/>
                </a:solidFill>
                <a:effectLst/>
                <a:highlight>
                  <a:srgbClr val="FFFFFF"/>
                </a:highlight>
                <a:latin typeface="Times New Roman" panose="02020603050405020304" pitchFamily="18" charset="0"/>
                <a:ea typeface="Times New Roman" panose="02020603050405020304" pitchFamily="18" charset="0"/>
                <a:cs typeface="SimSun" panose="02010600030101010101" pitchFamily="2" charset="-122"/>
              </a:rPr>
              <a:t> results here.</a:t>
            </a:r>
          </a:p>
          <a:p>
            <a:pPr marL="285750" indent="-285750" algn="just">
              <a:lnSpc>
                <a:spcPct val="107000"/>
              </a:lnSpc>
              <a:spcAft>
                <a:spcPts val="800"/>
              </a:spcAft>
              <a:buFont typeface="Wingdings" panose="05000000000000000000" pitchFamily="2" charset="2"/>
              <a:buChar char="§"/>
            </a:pPr>
            <a:r>
              <a:rPr lang="en-IN" sz="1600" dirty="0">
                <a:solidFill>
                  <a:srgbClr val="212121"/>
                </a:solidFill>
                <a:effectLst/>
                <a:highlight>
                  <a:srgbClr val="FFFFFF"/>
                </a:highlight>
                <a:latin typeface="Times New Roman" panose="02020603050405020304" pitchFamily="18" charset="0"/>
                <a:ea typeface="Times New Roman" panose="02020603050405020304" pitchFamily="18" charset="0"/>
                <a:cs typeface="SimSun" panose="02010600030101010101" pitchFamily="2" charset="-122"/>
              </a:rPr>
              <a:t>Royal Challengers Bangalore (RCB):</a:t>
            </a:r>
            <a:endParaRPr lang="en-IN" sz="1600" dirty="0">
              <a:effectLst/>
              <a:latin typeface="Calibri" panose="020F0502020204030204" pitchFamily="34" charset="0"/>
              <a:ea typeface="SimSun" panose="02010600030101010101" pitchFamily="2" charset="-122"/>
              <a:cs typeface="SimSun" panose="02010600030101010101" pitchFamily="2" charset="-122"/>
            </a:endParaRPr>
          </a:p>
          <a:p>
            <a:pPr algn="just">
              <a:lnSpc>
                <a:spcPct val="107000"/>
              </a:lnSpc>
              <a:spcAft>
                <a:spcPts val="800"/>
              </a:spcAft>
            </a:pPr>
            <a:r>
              <a:rPr lang="en-IN" sz="1600" dirty="0">
                <a:solidFill>
                  <a:srgbClr val="212121"/>
                </a:solidFill>
                <a:effectLst/>
                <a:highlight>
                  <a:srgbClr val="FFFFFF"/>
                </a:highlight>
                <a:latin typeface="Times New Roman" panose="02020603050405020304" pitchFamily="18" charset="0"/>
                <a:ea typeface="Times New Roman" panose="02020603050405020304" pitchFamily="18" charset="0"/>
                <a:cs typeface="SimSun" panose="02010600030101010101" pitchFamily="2" charset="-122"/>
              </a:rPr>
              <a:t>	M. </a:t>
            </a:r>
            <a:r>
              <a:rPr lang="en-IN" sz="1600" dirty="0" err="1">
                <a:solidFill>
                  <a:srgbClr val="212121"/>
                </a:solidFill>
                <a:effectLst/>
                <a:highlight>
                  <a:srgbClr val="FFFFFF"/>
                </a:highlight>
                <a:latin typeface="Times New Roman" panose="02020603050405020304" pitchFamily="18" charset="0"/>
                <a:ea typeface="Times New Roman" panose="02020603050405020304" pitchFamily="18" charset="0"/>
                <a:cs typeface="SimSun" panose="02010600030101010101" pitchFamily="2" charset="-122"/>
              </a:rPr>
              <a:t>Chinnaswamy</a:t>
            </a:r>
            <a:r>
              <a:rPr lang="en-IN" sz="1600" dirty="0">
                <a:solidFill>
                  <a:srgbClr val="212121"/>
                </a:solidFill>
                <a:effectLst/>
                <a:highlight>
                  <a:srgbClr val="FFFFFF"/>
                </a:highlight>
                <a:latin typeface="Times New Roman" panose="02020603050405020304" pitchFamily="18" charset="0"/>
                <a:ea typeface="Times New Roman" panose="02020603050405020304" pitchFamily="18" charset="0"/>
                <a:cs typeface="SimSun" panose="02010600030101010101" pitchFamily="2" charset="-122"/>
              </a:rPr>
              <a:t> Stadium, Bengaluru: RCB’s home ground has witnessed thrilling matches</a:t>
            </a:r>
            <a:r>
              <a:rPr lang="en-IN" sz="1800" dirty="0">
                <a:solidFill>
                  <a:srgbClr val="212121"/>
                </a:solidFill>
                <a:effectLst/>
                <a:highlight>
                  <a:srgbClr val="FFFFFF"/>
                </a:highlight>
                <a:latin typeface="Times New Roman" panose="02020603050405020304" pitchFamily="18" charset="0"/>
                <a:ea typeface="Times New Roman" panose="02020603050405020304" pitchFamily="18" charset="0"/>
                <a:cs typeface="SimSun" panose="02010600030101010101" pitchFamily="2" charset="-122"/>
              </a:rPr>
              <a:t>.</a:t>
            </a:r>
            <a:endParaRPr lang="en-IN" sz="1800" dirty="0">
              <a:effectLst/>
              <a:latin typeface="Calibri" panose="020F0502020204030204" pitchFamily="34" charset="0"/>
              <a:ea typeface="SimSun" panose="02010600030101010101" pitchFamily="2" charset="-122"/>
              <a:cs typeface="SimSun" panose="02010600030101010101" pitchFamily="2" charset="-122"/>
            </a:endParaRPr>
          </a:p>
          <a:p>
            <a:pPr algn="just">
              <a:lnSpc>
                <a:spcPct val="107000"/>
              </a:lnSpc>
              <a:spcAft>
                <a:spcPts val="800"/>
              </a:spcAft>
            </a:pPr>
            <a:endParaRPr lang="en-IN" sz="1600" dirty="0">
              <a:effectLst/>
              <a:latin typeface="Calibri" panose="020F0502020204030204" pitchFamily="34" charset="0"/>
              <a:ea typeface="SimSun" panose="02010600030101010101" pitchFamily="2" charset="-122"/>
              <a:cs typeface="SimSun" panose="02010600030101010101" pitchFamily="2" charset="-122"/>
            </a:endParaRPr>
          </a:p>
          <a:p>
            <a:pPr marL="342900" lvl="0" indent="-342900" algn="just">
              <a:lnSpc>
                <a:spcPct val="150000"/>
              </a:lnSpc>
              <a:buFont typeface="Symbol" panose="05050102010706020507" pitchFamily="18" charset="2"/>
              <a:buChar char=""/>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49AE1326-F7CE-1AB0-BAB8-356D1910F54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755588"/>
            <a:ext cx="5731510" cy="3928036"/>
          </a:xfrm>
          <a:prstGeom prst="rect">
            <a:avLst/>
          </a:prstGeom>
          <a:noFill/>
          <a:ln>
            <a:noFill/>
          </a:ln>
        </p:spPr>
      </p:pic>
    </p:spTree>
    <p:extLst>
      <p:ext uri="{BB962C8B-B14F-4D97-AF65-F5344CB8AC3E}">
        <p14:creationId xmlns:p14="http://schemas.microsoft.com/office/powerpoint/2010/main" val="2383090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9B21FF8-FE44-3719-0EE6-66BEFD74B75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2633" y="496645"/>
            <a:ext cx="2933700" cy="3139440"/>
          </a:xfrm>
          <a:prstGeom prst="rect">
            <a:avLst/>
          </a:prstGeom>
          <a:noFill/>
          <a:ln>
            <a:noFill/>
          </a:ln>
        </p:spPr>
      </p:pic>
      <p:pic>
        <p:nvPicPr>
          <p:cNvPr id="3" name="Picture 2">
            <a:extLst>
              <a:ext uri="{FF2B5EF4-FFF2-40B4-BE49-F238E27FC236}">
                <a16:creationId xmlns:a16="http://schemas.microsoft.com/office/drawing/2014/main" id="{5A8BAF92-E362-9EB3-41BE-100F7F9585C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76334" y="108025"/>
            <a:ext cx="3687182" cy="3031415"/>
          </a:xfrm>
          <a:prstGeom prst="rect">
            <a:avLst/>
          </a:prstGeom>
          <a:noFill/>
          <a:ln>
            <a:noFill/>
          </a:ln>
        </p:spPr>
      </p:pic>
      <p:pic>
        <p:nvPicPr>
          <p:cNvPr id="4" name="Picture 3">
            <a:extLst>
              <a:ext uri="{FF2B5EF4-FFF2-40B4-BE49-F238E27FC236}">
                <a16:creationId xmlns:a16="http://schemas.microsoft.com/office/drawing/2014/main" id="{5ED4F5E1-A538-7D3E-622F-8575CA75C70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42633" y="3636085"/>
            <a:ext cx="4619510" cy="3031415"/>
          </a:xfrm>
          <a:prstGeom prst="rect">
            <a:avLst/>
          </a:prstGeom>
          <a:noFill/>
          <a:ln>
            <a:noFill/>
          </a:ln>
        </p:spPr>
      </p:pic>
      <p:pic>
        <p:nvPicPr>
          <p:cNvPr id="5" name="Picture 4">
            <a:extLst>
              <a:ext uri="{FF2B5EF4-FFF2-40B4-BE49-F238E27FC236}">
                <a16:creationId xmlns:a16="http://schemas.microsoft.com/office/drawing/2014/main" id="{86BB3B5C-F5F7-B315-723C-F4C4B7B26998}"/>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546464" y="3528060"/>
            <a:ext cx="5453230" cy="2938631"/>
          </a:xfrm>
          <a:prstGeom prst="rect">
            <a:avLst/>
          </a:prstGeom>
          <a:noFill/>
          <a:ln>
            <a:noFill/>
          </a:ln>
        </p:spPr>
      </p:pic>
      <p:pic>
        <p:nvPicPr>
          <p:cNvPr id="6" name="Picture 5">
            <a:extLst>
              <a:ext uri="{FF2B5EF4-FFF2-40B4-BE49-F238E27FC236}">
                <a16:creationId xmlns:a16="http://schemas.microsoft.com/office/drawing/2014/main" id="{AA787A6B-38F8-CE0F-3D33-EF69D65F5D0E}"/>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219054" y="0"/>
            <a:ext cx="4853940" cy="3528060"/>
          </a:xfrm>
          <a:prstGeom prst="rect">
            <a:avLst/>
          </a:prstGeom>
          <a:noFill/>
          <a:ln>
            <a:noFill/>
          </a:ln>
        </p:spPr>
      </p:pic>
    </p:spTree>
    <p:extLst>
      <p:ext uri="{BB962C8B-B14F-4D97-AF65-F5344CB8AC3E}">
        <p14:creationId xmlns:p14="http://schemas.microsoft.com/office/powerpoint/2010/main" val="599258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934CD0-CDD1-4676-6F51-6D22D0E6273A}"/>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51579BA9-2AAB-DE4E-66D6-99B77EFC7FFE}"/>
              </a:ext>
            </a:extLst>
          </p:cNvPr>
          <p:cNvSpPr/>
          <p:nvPr/>
        </p:nvSpPr>
        <p:spPr>
          <a:xfrm>
            <a:off x="0" y="-1"/>
            <a:ext cx="12192000" cy="755375"/>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latin typeface="Times New Roman" panose="02020603050405020304" pitchFamily="18" charset="0"/>
                <a:cs typeface="Times New Roman" panose="02020603050405020304" pitchFamily="18" charset="0"/>
              </a:rPr>
              <a:t>CODING</a:t>
            </a:r>
            <a:endParaRPr lang="en-US" sz="1600" b="1" dirty="0">
              <a:solidFill>
                <a:schemeClr val="bg1"/>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27CE6BBE-3D95-7C53-E903-93EBC2E42F51}"/>
              </a:ext>
            </a:extLst>
          </p:cNvPr>
          <p:cNvSpPr/>
          <p:nvPr/>
        </p:nvSpPr>
        <p:spPr>
          <a:xfrm>
            <a:off x="0" y="6347791"/>
            <a:ext cx="12192000" cy="51020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b="1" dirty="0">
                <a:solidFill>
                  <a:schemeClr val="bg1"/>
                </a:solidFill>
                <a:latin typeface="Times New Roman" panose="02020603050405020304" pitchFamily="18" charset="0"/>
                <a:cs typeface="Times New Roman" panose="02020603050405020304" pitchFamily="18" charset="0"/>
              </a:rPr>
              <a:t> 4</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CD999D3-15B3-4779-BD29-1D21E3CFB8C0}"/>
              </a:ext>
            </a:extLst>
          </p:cNvPr>
          <p:cNvSpPr txBox="1"/>
          <p:nvPr/>
        </p:nvSpPr>
        <p:spPr>
          <a:xfrm>
            <a:off x="0" y="905530"/>
            <a:ext cx="12032973" cy="1900777"/>
          </a:xfrm>
          <a:prstGeom prst="rect">
            <a:avLst/>
          </a:prstGeom>
          <a:noFill/>
        </p:spPr>
        <p:txBody>
          <a:bodyPr wrap="square">
            <a:spAutoFit/>
          </a:bodyPr>
          <a:lstStyle/>
          <a:p>
            <a:pPr marL="825500" marR="794385" algn="just">
              <a:lnSpc>
                <a:spcPct val="200000"/>
              </a:lnSpc>
              <a:spcBef>
                <a:spcPts val="930"/>
              </a:spcBef>
            </a:pPr>
            <a:endParaRPr lang="en-US" sz="1800" dirty="0">
              <a:latin typeface="Times New Roman" panose="02020603050405020304" pitchFamily="18" charset="0"/>
              <a:cs typeface="Times New Roman" panose="02020603050405020304" pitchFamily="18" charset="0"/>
            </a:endParaRPr>
          </a:p>
          <a:p>
            <a:pPr marL="1111250" marR="794385" indent="-285750" algn="just">
              <a:lnSpc>
                <a:spcPct val="200000"/>
              </a:lnSpc>
              <a:spcBef>
                <a:spcPts val="930"/>
              </a:spcBef>
              <a:spcAft>
                <a:spcPts val="0"/>
              </a:spcAft>
              <a:buFont typeface="Wingdings" panose="05000000000000000000" pitchFamily="2" charset="2"/>
              <a:buChar char="Ø"/>
            </a:pPr>
            <a:endParaRPr lang="en-US" sz="1800" dirty="0">
              <a:effectLst/>
              <a:latin typeface="Times New Roman" panose="02020603050405020304" pitchFamily="18" charset="0"/>
              <a:ea typeface="Times New Roman" panose="02020603050405020304" pitchFamily="18" charset="0"/>
            </a:endParaRPr>
          </a:p>
          <a:p>
            <a:pPr marL="1111250" marR="794385" indent="-285750" algn="just">
              <a:lnSpc>
                <a:spcPct val="200000"/>
              </a:lnSpc>
              <a:spcBef>
                <a:spcPts val="930"/>
              </a:spcBef>
              <a:spcAft>
                <a:spcPts val="0"/>
              </a:spcAft>
              <a:buFont typeface="Wingdings" panose="05000000000000000000" pitchFamily="2" charset="2"/>
              <a:buChar char="Ø"/>
            </a:pPr>
            <a:endParaRPr lang="en-US" sz="1800" dirty="0">
              <a:effectLst/>
              <a:latin typeface="Times New Roman" panose="02020603050405020304" pitchFamily="18" charset="0"/>
              <a:ea typeface="Times New Roman" panose="02020603050405020304" pitchFamily="18" charset="0"/>
            </a:endParaRPr>
          </a:p>
        </p:txBody>
      </p:sp>
      <p:pic>
        <p:nvPicPr>
          <p:cNvPr id="3" name="Picture 2">
            <a:extLst>
              <a:ext uri="{FF2B5EF4-FFF2-40B4-BE49-F238E27FC236}">
                <a16:creationId xmlns:a16="http://schemas.microsoft.com/office/drawing/2014/main" id="{9EEF8720-0FD1-0D45-A094-58D8AD8BF872}"/>
              </a:ext>
            </a:extLst>
          </p:cNvPr>
          <p:cNvPicPr>
            <a:picLocks noChangeAspect="1"/>
          </p:cNvPicPr>
          <p:nvPr/>
        </p:nvPicPr>
        <p:blipFill>
          <a:blip r:embed="rId2"/>
          <a:stretch>
            <a:fillRect/>
          </a:stretch>
        </p:blipFill>
        <p:spPr>
          <a:xfrm>
            <a:off x="457200" y="696426"/>
            <a:ext cx="11385176" cy="5465147"/>
          </a:xfrm>
          <a:prstGeom prst="rect">
            <a:avLst/>
          </a:prstGeom>
        </p:spPr>
      </p:pic>
    </p:spTree>
    <p:extLst>
      <p:ext uri="{BB962C8B-B14F-4D97-AF65-F5344CB8AC3E}">
        <p14:creationId xmlns:p14="http://schemas.microsoft.com/office/powerpoint/2010/main" val="3994951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934CD0-CDD1-4676-6F51-6D22D0E6273A}"/>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51579BA9-2AAB-DE4E-66D6-99B77EFC7FFE}"/>
              </a:ext>
            </a:extLst>
          </p:cNvPr>
          <p:cNvSpPr/>
          <p:nvPr/>
        </p:nvSpPr>
        <p:spPr>
          <a:xfrm>
            <a:off x="0" y="-1"/>
            <a:ext cx="12192000" cy="755375"/>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latin typeface="Times New Roman" panose="02020603050405020304" pitchFamily="18" charset="0"/>
                <a:cs typeface="Times New Roman" panose="02020603050405020304" pitchFamily="18" charset="0"/>
              </a:rPr>
              <a:t>PREDICTIVE MODELING MODULE</a:t>
            </a:r>
            <a:endParaRPr lang="en-US" sz="1600" b="1" dirty="0">
              <a:solidFill>
                <a:schemeClr val="bg1"/>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27CE6BBE-3D95-7C53-E903-93EBC2E42F51}"/>
              </a:ext>
            </a:extLst>
          </p:cNvPr>
          <p:cNvSpPr/>
          <p:nvPr/>
        </p:nvSpPr>
        <p:spPr>
          <a:xfrm>
            <a:off x="0" y="6347791"/>
            <a:ext cx="12192000" cy="51020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b="1" dirty="0">
                <a:solidFill>
                  <a:schemeClr val="bg1"/>
                </a:solidFill>
                <a:latin typeface="Times New Roman" panose="02020603050405020304" pitchFamily="18" charset="0"/>
                <a:cs typeface="Times New Roman" panose="02020603050405020304" pitchFamily="18" charset="0"/>
              </a:rPr>
              <a:t> 4</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CD999D3-15B3-4779-BD29-1D21E3CFB8C0}"/>
              </a:ext>
            </a:extLst>
          </p:cNvPr>
          <p:cNvSpPr txBox="1"/>
          <p:nvPr/>
        </p:nvSpPr>
        <p:spPr>
          <a:xfrm>
            <a:off x="0" y="905530"/>
            <a:ext cx="12032973" cy="1900777"/>
          </a:xfrm>
          <a:prstGeom prst="rect">
            <a:avLst/>
          </a:prstGeom>
          <a:noFill/>
        </p:spPr>
        <p:txBody>
          <a:bodyPr wrap="square">
            <a:spAutoFit/>
          </a:bodyPr>
          <a:lstStyle/>
          <a:p>
            <a:pPr marL="825500" marR="794385" algn="just">
              <a:lnSpc>
                <a:spcPct val="200000"/>
              </a:lnSpc>
              <a:spcBef>
                <a:spcPts val="930"/>
              </a:spcBef>
            </a:pPr>
            <a:endParaRPr lang="en-US" sz="1800" dirty="0">
              <a:latin typeface="Times New Roman" panose="02020603050405020304" pitchFamily="18" charset="0"/>
              <a:cs typeface="Times New Roman" panose="02020603050405020304" pitchFamily="18" charset="0"/>
            </a:endParaRPr>
          </a:p>
          <a:p>
            <a:pPr marL="1111250" marR="794385" indent="-285750" algn="just">
              <a:lnSpc>
                <a:spcPct val="200000"/>
              </a:lnSpc>
              <a:spcBef>
                <a:spcPts val="930"/>
              </a:spcBef>
              <a:spcAft>
                <a:spcPts val="0"/>
              </a:spcAft>
              <a:buFont typeface="Wingdings" panose="05000000000000000000" pitchFamily="2" charset="2"/>
              <a:buChar char="Ø"/>
            </a:pPr>
            <a:endParaRPr lang="en-US" sz="1800" dirty="0">
              <a:effectLst/>
              <a:latin typeface="Times New Roman" panose="02020603050405020304" pitchFamily="18" charset="0"/>
              <a:ea typeface="Times New Roman" panose="02020603050405020304" pitchFamily="18" charset="0"/>
            </a:endParaRPr>
          </a:p>
          <a:p>
            <a:pPr marL="1111250" marR="794385" indent="-285750" algn="just">
              <a:lnSpc>
                <a:spcPct val="200000"/>
              </a:lnSpc>
              <a:spcBef>
                <a:spcPts val="930"/>
              </a:spcBef>
              <a:spcAft>
                <a:spcPts val="0"/>
              </a:spcAft>
              <a:buFont typeface="Wingdings" panose="05000000000000000000" pitchFamily="2" charset="2"/>
              <a:buChar char="Ø"/>
            </a:pPr>
            <a:endParaRPr lang="en-US" sz="1800" dirty="0">
              <a:effectLst/>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F09AA8BC-9B62-E1B1-6BCC-BA9C7F9AC825}"/>
              </a:ext>
            </a:extLst>
          </p:cNvPr>
          <p:cNvSpPr txBox="1"/>
          <p:nvPr/>
        </p:nvSpPr>
        <p:spPr>
          <a:xfrm>
            <a:off x="657726" y="1491723"/>
            <a:ext cx="11375247" cy="2479525"/>
          </a:xfrm>
          <a:prstGeom prst="rect">
            <a:avLst/>
          </a:prstGeom>
          <a:noFill/>
        </p:spPr>
        <p:txBody>
          <a:bodyPr wrap="square">
            <a:spAutoFit/>
          </a:bodyPr>
          <a:lstStyle/>
          <a:p>
            <a:pPr marL="285750" marR="34925" indent="-285750" algn="just">
              <a:lnSpc>
                <a:spcPct val="200000"/>
              </a:lnSpc>
              <a:spcAft>
                <a:spcPts val="15"/>
              </a:spcAft>
              <a:buFont typeface="Wingdings" panose="05000000000000000000" pitchFamily="2" charset="2"/>
              <a:buChar char="§"/>
            </a:pPr>
            <a:r>
              <a:rPr lang="en-US"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Applying Machine Learning Algorithms: </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Plans to utilize supervised learning algorithms to model and predict outcomes of interest, such as match results or player performances, based on historical data.</a:t>
            </a:r>
          </a:p>
          <a:p>
            <a:pPr marL="285750" marR="34925" indent="-285750" algn="just">
              <a:lnSpc>
                <a:spcPct val="200000"/>
              </a:lnSpc>
              <a:spcAft>
                <a:spcPts val="15"/>
              </a:spcAft>
              <a:buFont typeface="Wingdings" panose="05000000000000000000" pitchFamily="2" charset="2"/>
              <a:buChar char="§"/>
            </a:pPr>
            <a:r>
              <a:rPr lang="en-US"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Predictive Insights:</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goal is to build models that can accurately forecast future events, providing a strategic advantage in planning and decision-making processes. This module would involve data preprocessing, model selection, training, evaluation, and refinement to achieve reliable predictions.</a:t>
            </a:r>
            <a:endPar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02397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934CD0-CDD1-4676-6F51-6D22D0E6273A}"/>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51579BA9-2AAB-DE4E-66D6-99B77EFC7FFE}"/>
              </a:ext>
            </a:extLst>
          </p:cNvPr>
          <p:cNvSpPr/>
          <p:nvPr/>
        </p:nvSpPr>
        <p:spPr>
          <a:xfrm>
            <a:off x="0" y="-1"/>
            <a:ext cx="12192000" cy="755375"/>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latin typeface="Times New Roman" panose="02020603050405020304" pitchFamily="18" charset="0"/>
                <a:cs typeface="Times New Roman" panose="02020603050405020304" pitchFamily="18" charset="0"/>
              </a:rPr>
              <a:t>PREDICTIVE MODELING MODULE</a:t>
            </a:r>
            <a:endParaRPr lang="en-US" sz="1600" b="1" dirty="0">
              <a:solidFill>
                <a:schemeClr val="bg1"/>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27CE6BBE-3D95-7C53-E903-93EBC2E42F51}"/>
              </a:ext>
            </a:extLst>
          </p:cNvPr>
          <p:cNvSpPr/>
          <p:nvPr/>
        </p:nvSpPr>
        <p:spPr>
          <a:xfrm>
            <a:off x="0" y="6347791"/>
            <a:ext cx="12192000" cy="51020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b="1" dirty="0">
                <a:solidFill>
                  <a:schemeClr val="bg1"/>
                </a:solidFill>
                <a:latin typeface="Times New Roman" panose="02020603050405020304" pitchFamily="18" charset="0"/>
                <a:cs typeface="Times New Roman" panose="02020603050405020304" pitchFamily="18" charset="0"/>
              </a:rPr>
              <a:t> 4</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CD999D3-15B3-4779-BD29-1D21E3CFB8C0}"/>
              </a:ext>
            </a:extLst>
          </p:cNvPr>
          <p:cNvSpPr txBox="1"/>
          <p:nvPr/>
        </p:nvSpPr>
        <p:spPr>
          <a:xfrm>
            <a:off x="0" y="905530"/>
            <a:ext cx="12032973" cy="1900777"/>
          </a:xfrm>
          <a:prstGeom prst="rect">
            <a:avLst/>
          </a:prstGeom>
          <a:noFill/>
        </p:spPr>
        <p:txBody>
          <a:bodyPr wrap="square">
            <a:spAutoFit/>
          </a:bodyPr>
          <a:lstStyle/>
          <a:p>
            <a:pPr marL="825500" marR="794385" algn="just">
              <a:lnSpc>
                <a:spcPct val="200000"/>
              </a:lnSpc>
              <a:spcBef>
                <a:spcPts val="930"/>
              </a:spcBef>
            </a:pPr>
            <a:endParaRPr lang="en-US" sz="1800" dirty="0">
              <a:latin typeface="Times New Roman" panose="02020603050405020304" pitchFamily="18" charset="0"/>
              <a:cs typeface="Times New Roman" panose="02020603050405020304" pitchFamily="18" charset="0"/>
            </a:endParaRPr>
          </a:p>
          <a:p>
            <a:pPr marL="1111250" marR="794385" indent="-285750" algn="just">
              <a:lnSpc>
                <a:spcPct val="200000"/>
              </a:lnSpc>
              <a:spcBef>
                <a:spcPts val="930"/>
              </a:spcBef>
              <a:spcAft>
                <a:spcPts val="0"/>
              </a:spcAft>
              <a:buFont typeface="Wingdings" panose="05000000000000000000" pitchFamily="2" charset="2"/>
              <a:buChar char="Ø"/>
            </a:pPr>
            <a:endParaRPr lang="en-US" sz="1800" dirty="0">
              <a:effectLst/>
              <a:latin typeface="Times New Roman" panose="02020603050405020304" pitchFamily="18" charset="0"/>
              <a:ea typeface="Times New Roman" panose="02020603050405020304" pitchFamily="18" charset="0"/>
            </a:endParaRPr>
          </a:p>
          <a:p>
            <a:pPr marL="1111250" marR="794385" indent="-285750" algn="just">
              <a:lnSpc>
                <a:spcPct val="200000"/>
              </a:lnSpc>
              <a:spcBef>
                <a:spcPts val="930"/>
              </a:spcBef>
              <a:spcAft>
                <a:spcPts val="0"/>
              </a:spcAft>
              <a:buFont typeface="Wingdings" panose="05000000000000000000" pitchFamily="2" charset="2"/>
              <a:buChar char="Ø"/>
            </a:pPr>
            <a:endParaRPr lang="en-US" sz="1800" dirty="0">
              <a:effectLst/>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F09AA8BC-9B62-E1B1-6BCC-BA9C7F9AC825}"/>
              </a:ext>
            </a:extLst>
          </p:cNvPr>
          <p:cNvSpPr txBox="1"/>
          <p:nvPr/>
        </p:nvSpPr>
        <p:spPr>
          <a:xfrm>
            <a:off x="657726" y="1491723"/>
            <a:ext cx="11375247" cy="4695516"/>
          </a:xfrm>
          <a:prstGeom prst="rect">
            <a:avLst/>
          </a:prstGeom>
          <a:noFill/>
        </p:spPr>
        <p:txBody>
          <a:bodyPr wrap="square">
            <a:spAutoFit/>
          </a:bodyPr>
          <a:lstStyle/>
          <a:p>
            <a:pPr algn="l"/>
            <a:r>
              <a:rPr lang="en-US" sz="1600" b="0" i="0" dirty="0">
                <a:solidFill>
                  <a:srgbClr val="0D0D0D"/>
                </a:solidFill>
                <a:effectLst/>
                <a:highlight>
                  <a:srgbClr val="FFFFFF"/>
                </a:highlight>
                <a:latin typeface="Söhne"/>
              </a:rPr>
              <a:t>Random Forest is an ensemble learning method used for both classification and regression tasks. It operates by constructing a multitude of decision trees at training time and outputting the class that is the mode of the classes (classification) or mean prediction (regression) of the individual trees.</a:t>
            </a:r>
          </a:p>
          <a:p>
            <a:pPr algn="l"/>
            <a:endParaRPr lang="en-US" sz="1600" b="0" i="0" dirty="0">
              <a:solidFill>
                <a:srgbClr val="0D0D0D"/>
              </a:solidFill>
              <a:effectLst/>
              <a:highlight>
                <a:srgbClr val="FFFFFF"/>
              </a:highlight>
              <a:latin typeface="Söhne"/>
            </a:endParaRPr>
          </a:p>
          <a:p>
            <a:r>
              <a:rPr lang="en-US" sz="1600" b="1" i="0" dirty="0">
                <a:solidFill>
                  <a:srgbClr val="0D0D0D"/>
                </a:solidFill>
                <a:effectLst/>
                <a:highlight>
                  <a:srgbClr val="FFFFFF"/>
                </a:highlight>
                <a:latin typeface="Söhne"/>
              </a:rPr>
              <a:t>Feature Importance</a:t>
            </a:r>
            <a:r>
              <a:rPr lang="en-US" sz="1600" b="0" i="0" dirty="0">
                <a:solidFill>
                  <a:srgbClr val="0D0D0D"/>
                </a:solidFill>
                <a:effectLst/>
                <a:highlight>
                  <a:srgbClr val="FFFFFF"/>
                </a:highlight>
                <a:latin typeface="Söhne"/>
              </a:rPr>
              <a:t>: After training, Random Forest provides insights into the importance of each feature in making predictions. In your model, features like '</a:t>
            </a:r>
            <a:r>
              <a:rPr lang="en-US" sz="1600" b="0" i="0" dirty="0" err="1">
                <a:solidFill>
                  <a:srgbClr val="0D0D0D"/>
                </a:solidFill>
                <a:effectLst/>
                <a:highlight>
                  <a:srgbClr val="FFFFFF"/>
                </a:highlight>
                <a:latin typeface="Söhne"/>
              </a:rPr>
              <a:t>average_home_runs</a:t>
            </a:r>
            <a:r>
              <a:rPr lang="en-US" sz="1600" b="0" i="0" dirty="0">
                <a:solidFill>
                  <a:srgbClr val="0D0D0D"/>
                </a:solidFill>
                <a:effectLst/>
                <a:highlight>
                  <a:srgbClr val="FFFFFF"/>
                </a:highlight>
                <a:latin typeface="Söhne"/>
              </a:rPr>
              <a:t>' and '</a:t>
            </a:r>
            <a:r>
              <a:rPr lang="en-US" sz="1600" b="0" i="0" dirty="0" err="1">
                <a:solidFill>
                  <a:srgbClr val="0D0D0D"/>
                </a:solidFill>
                <a:effectLst/>
                <a:highlight>
                  <a:srgbClr val="FFFFFF"/>
                </a:highlight>
                <a:latin typeface="Söhne"/>
              </a:rPr>
              <a:t>toss_won_by_home_team</a:t>
            </a:r>
            <a:r>
              <a:rPr lang="en-US" sz="1600" b="0" i="0" dirty="0">
                <a:solidFill>
                  <a:srgbClr val="0D0D0D"/>
                </a:solidFill>
                <a:effectLst/>
                <a:highlight>
                  <a:srgbClr val="FFFFFF"/>
                </a:highlight>
                <a:latin typeface="Söhne"/>
              </a:rPr>
              <a:t>' were used, and Random Forest can indicate how much each of these features contributes to predicting the home team's win.</a:t>
            </a:r>
          </a:p>
          <a:p>
            <a:pPr algn="l">
              <a:buFont typeface="Arial" panose="020B0604020202020204" pitchFamily="34" charset="0"/>
              <a:buChar char="•"/>
            </a:pPr>
            <a:r>
              <a:rPr lang="en-US" sz="1600" b="1" i="0" dirty="0">
                <a:solidFill>
                  <a:srgbClr val="0D0D0D"/>
                </a:solidFill>
                <a:effectLst/>
                <a:highlight>
                  <a:srgbClr val="FFFFFF"/>
                </a:highlight>
                <a:latin typeface="Söhne"/>
              </a:rPr>
              <a:t>Model Training</a:t>
            </a:r>
            <a:r>
              <a:rPr lang="en-US" sz="1600" b="0" i="0" dirty="0">
                <a:solidFill>
                  <a:srgbClr val="0D0D0D"/>
                </a:solidFill>
                <a:effectLst/>
                <a:highlight>
                  <a:srgbClr val="FFFFFF"/>
                </a:highlight>
                <a:latin typeface="Söhne"/>
              </a:rPr>
              <a:t>: Random Forest was trained using features derived from historical match data. This includes numerical and categorical data, all of which Random Forest can handle effectively.</a:t>
            </a:r>
          </a:p>
          <a:p>
            <a:pPr algn="l">
              <a:buFont typeface="Arial" panose="020B0604020202020204" pitchFamily="34" charset="0"/>
              <a:buChar char="•"/>
            </a:pPr>
            <a:r>
              <a:rPr lang="en-US" sz="1600" b="1" i="0" dirty="0">
                <a:solidFill>
                  <a:srgbClr val="0D0D0D"/>
                </a:solidFill>
                <a:effectLst/>
                <a:highlight>
                  <a:srgbClr val="FFFFFF"/>
                </a:highlight>
                <a:latin typeface="Söhne"/>
              </a:rPr>
              <a:t>Prediction</a:t>
            </a:r>
            <a:r>
              <a:rPr lang="en-US" sz="1600" b="0" i="0" dirty="0">
                <a:solidFill>
                  <a:srgbClr val="0D0D0D"/>
                </a:solidFill>
                <a:effectLst/>
                <a:highlight>
                  <a:srgbClr val="FFFFFF"/>
                </a:highlight>
                <a:latin typeface="Söhne"/>
              </a:rPr>
              <a:t>: For prediction, the Random Forest model aggregates the predictions made by all the trees within the forest. For classification tasks like predicting the match outcome (win/lose), Random Forest selects the most common outcome predicted by the trees.</a:t>
            </a:r>
          </a:p>
          <a:p>
            <a:pPr algn="l">
              <a:buFont typeface="Arial" panose="020B0604020202020204" pitchFamily="34" charset="0"/>
              <a:buChar char="•"/>
            </a:pPr>
            <a:r>
              <a:rPr lang="en-US" sz="1600" b="1" i="0" dirty="0">
                <a:solidFill>
                  <a:srgbClr val="0D0D0D"/>
                </a:solidFill>
                <a:effectLst/>
                <a:highlight>
                  <a:srgbClr val="FFFFFF"/>
                </a:highlight>
                <a:latin typeface="Söhne"/>
              </a:rPr>
              <a:t>Evaluation</a:t>
            </a:r>
            <a:r>
              <a:rPr lang="en-US" sz="1600" b="0" i="0" dirty="0">
                <a:solidFill>
                  <a:srgbClr val="0D0D0D"/>
                </a:solidFill>
                <a:effectLst/>
                <a:highlight>
                  <a:srgbClr val="FFFFFF"/>
                </a:highlight>
                <a:latin typeface="Söhne"/>
              </a:rPr>
              <a:t>: The model's performance was evaluated using accuracy and a classification report, which includes precision, recall, and F1-score for each class. This helped in understanding the effectiveness of the model in predicting whether the home team wins based on the input features.</a:t>
            </a:r>
          </a:p>
          <a:p>
            <a:endParaRPr lang="en-US" sz="1600" b="0" i="0" dirty="0">
              <a:solidFill>
                <a:srgbClr val="0D0D0D"/>
              </a:solidFill>
              <a:effectLst/>
              <a:highlight>
                <a:srgbClr val="FFFFFF"/>
              </a:highlight>
              <a:latin typeface="Söhne"/>
            </a:endParaRPr>
          </a:p>
          <a:p>
            <a:pPr algn="l"/>
            <a:endParaRPr lang="en-US" sz="1600" b="1" i="0" dirty="0">
              <a:solidFill>
                <a:srgbClr val="0D0D0D"/>
              </a:solidFill>
              <a:effectLst/>
              <a:highlight>
                <a:srgbClr val="FFFFFF"/>
              </a:highlight>
              <a:latin typeface="Söhne"/>
            </a:endParaRPr>
          </a:p>
          <a:p>
            <a:pPr marR="34925" algn="just">
              <a:lnSpc>
                <a:spcPct val="200000"/>
              </a:lnSpc>
              <a:spcAft>
                <a:spcPts val="15"/>
              </a:spcAft>
            </a:pPr>
            <a:endPar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39336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1103405-D913-4C5B-9557-C8B4DBC977D8}"/>
              </a:ext>
            </a:extLst>
          </p:cNvPr>
          <p:cNvSpPr/>
          <p:nvPr/>
        </p:nvSpPr>
        <p:spPr>
          <a:xfrm>
            <a:off x="0" y="-1"/>
            <a:ext cx="12192000" cy="755375"/>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solidFill>
                  <a:schemeClr val="bg1"/>
                </a:solidFill>
                <a:latin typeface="Times New Roman" panose="02020603050405020304" pitchFamily="18" charset="0"/>
                <a:cs typeface="Times New Roman" panose="02020603050405020304" pitchFamily="18" charset="0"/>
              </a:rPr>
              <a:t>FEW REFERENCES</a:t>
            </a:r>
            <a:endParaRPr lang="en-US" sz="3600" b="1" dirty="0">
              <a:solidFill>
                <a:schemeClr val="bg1"/>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820A0A8B-4F4A-46BE-A47A-A4AE50C1E81B}"/>
              </a:ext>
            </a:extLst>
          </p:cNvPr>
          <p:cNvSpPr/>
          <p:nvPr/>
        </p:nvSpPr>
        <p:spPr>
          <a:xfrm>
            <a:off x="0" y="6347791"/>
            <a:ext cx="12192000" cy="51020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b="1" dirty="0">
                <a:solidFill>
                  <a:schemeClr val="bg1"/>
                </a:solidFill>
                <a:latin typeface="Times New Roman" panose="02020603050405020304" pitchFamily="18" charset="0"/>
                <a:cs typeface="Times New Roman" panose="02020603050405020304" pitchFamily="18" charset="0"/>
              </a:rPr>
              <a:t> 5</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D122710-2CF2-4012-B08F-9169FAE3CC54}"/>
              </a:ext>
            </a:extLst>
          </p:cNvPr>
          <p:cNvSpPr txBox="1"/>
          <p:nvPr/>
        </p:nvSpPr>
        <p:spPr>
          <a:xfrm>
            <a:off x="487016" y="1281489"/>
            <a:ext cx="10605054" cy="4295022"/>
          </a:xfrm>
          <a:prstGeom prst="rect">
            <a:avLst/>
          </a:prstGeom>
          <a:noFill/>
        </p:spPr>
        <p:txBody>
          <a:bodyPr wrap="square">
            <a:spAutoFit/>
          </a:bodyPr>
          <a:lstStyle/>
          <a:p>
            <a:pPr marL="1111250" marR="717550" indent="-285750" algn="just">
              <a:lnSpc>
                <a:spcPct val="150000"/>
              </a:lnSpc>
              <a:spcBef>
                <a:spcPts val="800"/>
              </a:spcBef>
              <a:spcAft>
                <a:spcPts val="0"/>
              </a:spcAft>
              <a:buFont typeface="Wingdings" panose="05000000000000000000" pitchFamily="2" charset="2"/>
              <a:buChar char="Ø"/>
            </a:pPr>
            <a:r>
              <a:rPr lang="en-US" dirty="0">
                <a:effectLst/>
                <a:latin typeface="Times New Roman" panose="02020603050405020304" pitchFamily="18" charset="0"/>
                <a:ea typeface="Times New Roman" panose="02020603050405020304" pitchFamily="18" charset="0"/>
                <a:hlinkClick r:id="rId2"/>
              </a:rPr>
              <a:t>https://www.researchgate.net/publication/355061139_Prediction_of_IPL_Match_Outcome_Using_Machine_Learning_Techniques</a:t>
            </a:r>
            <a:endParaRPr lang="en-US" dirty="0">
              <a:effectLst/>
              <a:latin typeface="Times New Roman" panose="02020603050405020304" pitchFamily="18" charset="0"/>
              <a:ea typeface="Times New Roman" panose="02020603050405020304" pitchFamily="18" charset="0"/>
            </a:endParaRPr>
          </a:p>
          <a:p>
            <a:pPr marL="1111250" marR="717550" indent="-285750" algn="just">
              <a:lnSpc>
                <a:spcPct val="150000"/>
              </a:lnSpc>
              <a:spcBef>
                <a:spcPts val="800"/>
              </a:spcBef>
              <a:spcAft>
                <a:spcPts val="0"/>
              </a:spcAft>
              <a:buFont typeface="Wingdings" panose="05000000000000000000" pitchFamily="2" charset="2"/>
              <a:buChar char="Ø"/>
            </a:pPr>
            <a:r>
              <a:rPr lang="en-US" dirty="0">
                <a:effectLst/>
                <a:latin typeface="Times New Roman" panose="02020603050405020304" pitchFamily="18" charset="0"/>
                <a:ea typeface="Times New Roman" panose="02020603050405020304" pitchFamily="18" charset="0"/>
                <a:hlinkClick r:id="rId3"/>
              </a:rPr>
              <a:t>https://www.kaggle.com/datasets/prajwaldongre/ipl-players-sold-2024?select=IPL_PLAYERS.csv</a:t>
            </a:r>
            <a:endParaRPr lang="en-US" dirty="0">
              <a:effectLst/>
              <a:latin typeface="Times New Roman" panose="02020603050405020304" pitchFamily="18" charset="0"/>
              <a:ea typeface="Times New Roman" panose="02020603050405020304" pitchFamily="18" charset="0"/>
            </a:endParaRPr>
          </a:p>
          <a:p>
            <a:pPr marL="1111250" marR="717550" indent="-285750" algn="just">
              <a:lnSpc>
                <a:spcPct val="150000"/>
              </a:lnSpc>
              <a:spcBef>
                <a:spcPts val="800"/>
              </a:spcBef>
              <a:buFont typeface="Wingdings" panose="05000000000000000000" pitchFamily="2" charset="2"/>
              <a:buChar char="Ø"/>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Indian Premier League (IPL) Historical Match Data (2008-2023). Retrieved from the Global Sports Data Repository,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hlinkClick r:id="rId4"/>
              </a:rPr>
              <a:t>https://www.globalsportsdatarepo.org/ipl-matches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825500" marR="717550" algn="just">
              <a:lnSpc>
                <a:spcPct val="150000"/>
              </a:lnSpc>
              <a:spcBef>
                <a:spcPts val="800"/>
              </a:spcBef>
            </a:pPr>
            <a:endParaRPr lang="en-US" dirty="0">
              <a:latin typeface="Times New Roman" panose="02020603050405020304" pitchFamily="18" charset="0"/>
              <a:ea typeface="Times New Roman" panose="02020603050405020304" pitchFamily="18" charset="0"/>
            </a:endParaRPr>
          </a:p>
          <a:p>
            <a:pPr marL="825500" marR="717550" algn="just">
              <a:lnSpc>
                <a:spcPct val="150000"/>
              </a:lnSpc>
              <a:spcBef>
                <a:spcPts val="800"/>
              </a:spcBef>
              <a:spcAft>
                <a:spcPts val="0"/>
              </a:spcAft>
            </a:pPr>
            <a:endParaRPr lang="en-US" dirty="0">
              <a:effectLst/>
              <a:latin typeface="Times New Roman" panose="02020603050405020304" pitchFamily="18" charset="0"/>
              <a:ea typeface="Times New Roman" panose="02020603050405020304" pitchFamily="18" charset="0"/>
            </a:endParaRPr>
          </a:p>
          <a:p>
            <a:pPr marL="825500" marR="717550" algn="just">
              <a:lnSpc>
                <a:spcPct val="150000"/>
              </a:lnSpc>
              <a:spcBef>
                <a:spcPts val="800"/>
              </a:spcBef>
            </a:pPr>
            <a:endParaRPr lang="en-US" sz="1800" spc="-105"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12670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1103405-D913-4C5B-9557-C8B4DBC977D8}"/>
              </a:ext>
            </a:extLst>
          </p:cNvPr>
          <p:cNvSpPr/>
          <p:nvPr/>
        </p:nvSpPr>
        <p:spPr>
          <a:xfrm>
            <a:off x="0" y="-1"/>
            <a:ext cx="12192000" cy="755375"/>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dirty="0">
              <a:solidFill>
                <a:schemeClr val="bg1"/>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820A0A8B-4F4A-46BE-A47A-A4AE50C1E81B}"/>
              </a:ext>
            </a:extLst>
          </p:cNvPr>
          <p:cNvSpPr/>
          <p:nvPr/>
        </p:nvSpPr>
        <p:spPr>
          <a:xfrm>
            <a:off x="0" y="6347791"/>
            <a:ext cx="12192000" cy="51020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b="1" dirty="0">
                <a:solidFill>
                  <a:schemeClr val="bg1"/>
                </a:solidFill>
                <a:latin typeface="Times New Roman" panose="02020603050405020304" pitchFamily="18" charset="0"/>
                <a:cs typeface="Times New Roman" panose="02020603050405020304" pitchFamily="18" charset="0"/>
              </a:rPr>
              <a:t>  6</a:t>
            </a:r>
            <a:endParaRPr lang="en-US" b="1" dirty="0">
              <a:solidFill>
                <a:schemeClr val="bg1"/>
              </a:solidFill>
              <a:latin typeface="Times New Roman" panose="02020603050405020304" pitchFamily="18" charset="0"/>
              <a:cs typeface="Times New Roman" panose="02020603050405020304" pitchFamily="18" charset="0"/>
            </a:endParaRPr>
          </a:p>
        </p:txBody>
      </p:sp>
      <p:pic>
        <p:nvPicPr>
          <p:cNvPr id="1026" name="Picture 2" descr="How To Write A Thank You Note In Five Easy Steps">
            <a:extLst>
              <a:ext uri="{FF2B5EF4-FFF2-40B4-BE49-F238E27FC236}">
                <a16:creationId xmlns:a16="http://schemas.microsoft.com/office/drawing/2014/main" id="{A43E693B-9110-4424-AB4B-372C0A0F0C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3785" y="1311550"/>
            <a:ext cx="6244492" cy="3733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4530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1103405-D913-4C5B-9557-C8B4DBC977D8}"/>
              </a:ext>
            </a:extLst>
          </p:cNvPr>
          <p:cNvSpPr/>
          <p:nvPr/>
        </p:nvSpPr>
        <p:spPr>
          <a:xfrm>
            <a:off x="0" y="-1"/>
            <a:ext cx="12192000" cy="755375"/>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solidFill>
                  <a:schemeClr val="bg1"/>
                </a:solidFill>
                <a:latin typeface="Times New Roman" panose="02020603050405020304" pitchFamily="18" charset="0"/>
                <a:ea typeface="Cambria" panose="02040503050406030204" pitchFamily="18" charset="0"/>
                <a:cs typeface="Times New Roman" panose="02020603050405020304" pitchFamily="18" charset="0"/>
              </a:rPr>
              <a:t>AGENDA</a:t>
            </a:r>
            <a:endParaRPr lang="en-US" sz="3600" b="1" dirty="0">
              <a:solidFill>
                <a:schemeClr val="bg1"/>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820A0A8B-4F4A-46BE-A47A-A4AE50C1E81B}"/>
              </a:ext>
            </a:extLst>
          </p:cNvPr>
          <p:cNvSpPr/>
          <p:nvPr/>
        </p:nvSpPr>
        <p:spPr>
          <a:xfrm>
            <a:off x="0" y="6297230"/>
            <a:ext cx="12192000" cy="496957"/>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9" name="TextBox 8">
            <a:extLst>
              <a:ext uri="{FF2B5EF4-FFF2-40B4-BE49-F238E27FC236}">
                <a16:creationId xmlns:a16="http://schemas.microsoft.com/office/drawing/2014/main" id="{69A209B8-4405-46AC-AED0-269BFDE34FF9}"/>
              </a:ext>
            </a:extLst>
          </p:cNvPr>
          <p:cNvSpPr txBox="1"/>
          <p:nvPr/>
        </p:nvSpPr>
        <p:spPr>
          <a:xfrm>
            <a:off x="563337" y="1020689"/>
            <a:ext cx="11628664" cy="4418454"/>
          </a:xfrm>
          <a:prstGeom prst="rect">
            <a:avLst/>
          </a:prstGeom>
          <a:noFill/>
        </p:spPr>
        <p:txBody>
          <a:bodyPr wrap="square">
            <a:spAutoFit/>
          </a:bodyPr>
          <a:lstStyle/>
          <a:p>
            <a:pPr marL="469106" indent="-469106">
              <a:lnSpc>
                <a:spcPct val="200000"/>
              </a:lnSpc>
              <a:spcBef>
                <a:spcPct val="0"/>
              </a:spcBef>
              <a:buFont typeface="Wingdings" panose="05000000000000000000" pitchFamily="2" charset="2"/>
              <a:buChar char="Ø"/>
            </a:pPr>
            <a:r>
              <a:rPr lang="en-US" sz="2400" b="1" dirty="0">
                <a:solidFill>
                  <a:srgbClr val="C00000"/>
                </a:solidFill>
                <a:latin typeface="Cambria" panose="02040503050406030204" pitchFamily="18" charset="0"/>
                <a:ea typeface="Cambria" panose="02040503050406030204" pitchFamily="18" charset="0"/>
              </a:rPr>
              <a:t>ABSTRACT					</a:t>
            </a:r>
          </a:p>
          <a:p>
            <a:pPr marL="469106" indent="-469106">
              <a:lnSpc>
                <a:spcPct val="200000"/>
              </a:lnSpc>
              <a:spcBef>
                <a:spcPct val="0"/>
              </a:spcBef>
              <a:buFont typeface="Wingdings" panose="05000000000000000000" pitchFamily="2" charset="2"/>
              <a:buChar char="Ø"/>
            </a:pPr>
            <a:r>
              <a:rPr lang="en-US" sz="2400" b="1" dirty="0">
                <a:solidFill>
                  <a:srgbClr val="C00000"/>
                </a:solidFill>
                <a:latin typeface="Cambria" panose="02040503050406030204" pitchFamily="18" charset="0"/>
                <a:ea typeface="Cambria" panose="02040503050406030204" pitchFamily="18" charset="0"/>
              </a:rPr>
              <a:t>PROBLEM STATEMENT</a:t>
            </a:r>
          </a:p>
          <a:p>
            <a:pPr marL="469106" indent="-469106">
              <a:lnSpc>
                <a:spcPct val="200000"/>
              </a:lnSpc>
              <a:spcBef>
                <a:spcPct val="0"/>
              </a:spcBef>
              <a:buFont typeface="Wingdings" panose="05000000000000000000" pitchFamily="2" charset="2"/>
              <a:buChar char="Ø"/>
            </a:pPr>
            <a:r>
              <a:rPr lang="en-US" sz="2400" b="1" dirty="0">
                <a:solidFill>
                  <a:srgbClr val="C00000"/>
                </a:solidFill>
                <a:latin typeface="Cambria" panose="02040503050406030204" pitchFamily="18" charset="0"/>
                <a:ea typeface="Cambria" panose="02040503050406030204" pitchFamily="18" charset="0"/>
              </a:rPr>
              <a:t>MODULE DESCRIPTION</a:t>
            </a:r>
          </a:p>
          <a:p>
            <a:pPr marL="469106" indent="-469106">
              <a:lnSpc>
                <a:spcPct val="200000"/>
              </a:lnSpc>
              <a:spcBef>
                <a:spcPct val="0"/>
              </a:spcBef>
              <a:buFont typeface="Wingdings" panose="05000000000000000000" pitchFamily="2" charset="2"/>
              <a:buChar char="Ø"/>
            </a:pPr>
            <a:r>
              <a:rPr lang="en-US" sz="2400" b="1" dirty="0">
                <a:solidFill>
                  <a:srgbClr val="C00000"/>
                </a:solidFill>
                <a:latin typeface="Cambria" panose="02040503050406030204" pitchFamily="18" charset="0"/>
                <a:ea typeface="Cambria" panose="02040503050406030204" pitchFamily="18" charset="0"/>
              </a:rPr>
              <a:t>DATAFLOW DIAGRAM</a:t>
            </a:r>
          </a:p>
          <a:p>
            <a:pPr marL="469106" indent="-469106">
              <a:lnSpc>
                <a:spcPct val="200000"/>
              </a:lnSpc>
              <a:spcBef>
                <a:spcPct val="0"/>
              </a:spcBef>
              <a:buFont typeface="Wingdings" panose="05000000000000000000" pitchFamily="2" charset="2"/>
              <a:buChar char="Ø"/>
            </a:pPr>
            <a:r>
              <a:rPr lang="en-US" sz="2400" b="1" dirty="0">
                <a:solidFill>
                  <a:srgbClr val="C00000"/>
                </a:solidFill>
                <a:latin typeface="Cambria" panose="02040503050406030204" pitchFamily="18" charset="0"/>
                <a:ea typeface="Cambria" panose="02040503050406030204" pitchFamily="18" charset="0"/>
              </a:rPr>
              <a:t>CODING </a:t>
            </a:r>
          </a:p>
          <a:p>
            <a:pPr marL="469106" indent="-469106">
              <a:lnSpc>
                <a:spcPct val="200000"/>
              </a:lnSpc>
              <a:spcBef>
                <a:spcPct val="0"/>
              </a:spcBef>
              <a:buFont typeface="Wingdings" panose="05000000000000000000" pitchFamily="2" charset="2"/>
              <a:buChar char="Ø"/>
            </a:pPr>
            <a:r>
              <a:rPr lang="en-SG" sz="2400" b="1" dirty="0">
                <a:solidFill>
                  <a:srgbClr val="C00000"/>
                </a:solidFill>
                <a:latin typeface="Cambria" panose="02040503050406030204" pitchFamily="18" charset="0"/>
                <a:ea typeface="Cambria" panose="02040503050406030204" pitchFamily="18" charset="0"/>
              </a:rPr>
              <a:t>REFERENCES</a:t>
            </a:r>
            <a:endParaRPr lang="en-US" sz="2400" dirty="0"/>
          </a:p>
        </p:txBody>
      </p:sp>
      <p:sp>
        <p:nvSpPr>
          <p:cNvPr id="11" name="TextBox 10">
            <a:extLst>
              <a:ext uri="{FF2B5EF4-FFF2-40B4-BE49-F238E27FC236}">
                <a16:creationId xmlns:a16="http://schemas.microsoft.com/office/drawing/2014/main" id="{42B53B6D-280F-4EA5-9736-97A04F500488}"/>
              </a:ext>
            </a:extLst>
          </p:cNvPr>
          <p:cNvSpPr txBox="1"/>
          <p:nvPr/>
        </p:nvSpPr>
        <p:spPr>
          <a:xfrm>
            <a:off x="9899374" y="6424855"/>
            <a:ext cx="2292626" cy="369332"/>
          </a:xfrm>
          <a:prstGeom prst="rect">
            <a:avLst/>
          </a:prstGeom>
          <a:noFill/>
        </p:spPr>
        <p:txBody>
          <a:bodyPr wrap="square" rtlCol="0">
            <a:spAutoFit/>
          </a:bodyPr>
          <a:lstStyle/>
          <a:p>
            <a:pPr algn="r"/>
            <a:r>
              <a:rPr lang="en-IN" b="1" dirty="0">
                <a:solidFill>
                  <a:schemeClr val="bg1"/>
                </a:solidFill>
                <a:latin typeface="Times New Roman" panose="02020603050405020304" pitchFamily="18" charset="0"/>
                <a:cs typeface="Times New Roman" panose="02020603050405020304" pitchFamily="18" charset="0"/>
              </a:rPr>
              <a:t>1</a:t>
            </a:r>
            <a:endParaRPr lang="en-US" b="1" dirty="0">
              <a:solidFill>
                <a:schemeClr val="bg1"/>
              </a:solidFill>
              <a:latin typeface="Times New Roman" panose="02020603050405020304" pitchFamily="18" charset="0"/>
              <a:cs typeface="Times New Roman" panose="02020603050405020304" pitchFamily="18" charset="0"/>
            </a:endParaRPr>
          </a:p>
        </p:txBody>
      </p:sp>
      <p:pic>
        <p:nvPicPr>
          <p:cNvPr id="1030" name="Picture 6" descr="IPL 2024 RETENTION Free Live Streaming: When And Where To Watch Indian  Premier League 2024 Trading Window Online, TV And Laptop">
            <a:extLst>
              <a:ext uri="{FF2B5EF4-FFF2-40B4-BE49-F238E27FC236}">
                <a16:creationId xmlns:a16="http://schemas.microsoft.com/office/drawing/2014/main" id="{938D494F-F639-616B-5065-00ADD56915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3859" y="1091478"/>
            <a:ext cx="4607859" cy="4736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0131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1103405-D913-4C5B-9557-C8B4DBC977D8}"/>
              </a:ext>
            </a:extLst>
          </p:cNvPr>
          <p:cNvSpPr/>
          <p:nvPr/>
        </p:nvSpPr>
        <p:spPr>
          <a:xfrm>
            <a:off x="0" y="-1"/>
            <a:ext cx="12192000" cy="755375"/>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latin typeface="Times New Roman" panose="02020603050405020304" pitchFamily="18" charset="0"/>
                <a:cs typeface="Times New Roman" panose="02020603050405020304" pitchFamily="18" charset="0"/>
              </a:rPr>
              <a:t>ABSTRACT</a:t>
            </a:r>
            <a:endParaRPr lang="en-US" sz="1600" b="1" dirty="0">
              <a:solidFill>
                <a:schemeClr val="bg1"/>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820A0A8B-4F4A-46BE-A47A-A4AE50C1E81B}"/>
              </a:ext>
            </a:extLst>
          </p:cNvPr>
          <p:cNvSpPr/>
          <p:nvPr/>
        </p:nvSpPr>
        <p:spPr>
          <a:xfrm>
            <a:off x="0" y="6347791"/>
            <a:ext cx="12192000" cy="51020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b="1" dirty="0">
                <a:solidFill>
                  <a:schemeClr val="bg1"/>
                </a:solidFill>
                <a:latin typeface="Times New Roman" panose="02020603050405020304" pitchFamily="18" charset="0"/>
                <a:cs typeface="Times New Roman" panose="02020603050405020304" pitchFamily="18" charset="0"/>
              </a:rPr>
              <a:t>  2</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8AFC7B8-7FDC-4E22-B9C2-1C70775784F7}"/>
              </a:ext>
            </a:extLst>
          </p:cNvPr>
          <p:cNvSpPr txBox="1"/>
          <p:nvPr/>
        </p:nvSpPr>
        <p:spPr>
          <a:xfrm>
            <a:off x="0" y="905530"/>
            <a:ext cx="12032973" cy="1900777"/>
          </a:xfrm>
          <a:prstGeom prst="rect">
            <a:avLst/>
          </a:prstGeom>
          <a:noFill/>
        </p:spPr>
        <p:txBody>
          <a:bodyPr wrap="square">
            <a:spAutoFit/>
          </a:bodyPr>
          <a:lstStyle/>
          <a:p>
            <a:pPr marL="825500" marR="794385" algn="just">
              <a:lnSpc>
                <a:spcPct val="200000"/>
              </a:lnSpc>
              <a:spcBef>
                <a:spcPts val="930"/>
              </a:spcBef>
            </a:pPr>
            <a:endParaRPr lang="en-US" sz="1800" dirty="0">
              <a:latin typeface="Times New Roman" panose="02020603050405020304" pitchFamily="18" charset="0"/>
              <a:cs typeface="Times New Roman" panose="02020603050405020304" pitchFamily="18" charset="0"/>
            </a:endParaRPr>
          </a:p>
          <a:p>
            <a:pPr marL="1111250" marR="794385" indent="-285750" algn="just">
              <a:lnSpc>
                <a:spcPct val="200000"/>
              </a:lnSpc>
              <a:spcBef>
                <a:spcPts val="930"/>
              </a:spcBef>
              <a:spcAft>
                <a:spcPts val="0"/>
              </a:spcAft>
              <a:buFont typeface="Wingdings" panose="05000000000000000000" pitchFamily="2" charset="2"/>
              <a:buChar char="Ø"/>
            </a:pPr>
            <a:endParaRPr lang="en-US" sz="1800" dirty="0">
              <a:effectLst/>
              <a:latin typeface="Times New Roman" panose="02020603050405020304" pitchFamily="18" charset="0"/>
              <a:ea typeface="Times New Roman" panose="02020603050405020304" pitchFamily="18" charset="0"/>
            </a:endParaRPr>
          </a:p>
          <a:p>
            <a:pPr marL="1111250" marR="794385" indent="-285750" algn="just">
              <a:lnSpc>
                <a:spcPct val="200000"/>
              </a:lnSpc>
              <a:spcBef>
                <a:spcPts val="930"/>
              </a:spcBef>
              <a:spcAft>
                <a:spcPts val="0"/>
              </a:spcAft>
              <a:buFont typeface="Wingdings" panose="05000000000000000000" pitchFamily="2" charset="2"/>
              <a:buChar char="Ø"/>
            </a:pPr>
            <a:endParaRPr lang="en-US" sz="1800" dirty="0">
              <a:effectLst/>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3150F3F2-E7C5-1723-668F-008C1F9C9090}"/>
              </a:ext>
            </a:extLst>
          </p:cNvPr>
          <p:cNvSpPr txBox="1"/>
          <p:nvPr/>
        </p:nvSpPr>
        <p:spPr>
          <a:xfrm>
            <a:off x="657726" y="1491723"/>
            <a:ext cx="10306109" cy="4480073"/>
          </a:xfrm>
          <a:prstGeom prst="rect">
            <a:avLst/>
          </a:prstGeom>
          <a:noFill/>
        </p:spPr>
        <p:txBody>
          <a:bodyPr wrap="square">
            <a:spAutoFit/>
          </a:bodyPr>
          <a:lstStyle/>
          <a:p>
            <a:pPr marL="285750" indent="-285750" algn="l">
              <a:lnSpc>
                <a:spcPct val="150000"/>
              </a:lnSpc>
              <a:buFont typeface="Wingdings" panose="05000000000000000000" pitchFamily="2" charset="2"/>
              <a:buChar char="§"/>
            </a:pPr>
            <a:r>
              <a:rPr lang="en-US" sz="1600" b="0" i="0" dirty="0">
                <a:solidFill>
                  <a:srgbClr val="000000"/>
                </a:solidFill>
                <a:effectLst/>
                <a:latin typeface="Times New Roman" panose="02020603050405020304" pitchFamily="18" charset="0"/>
                <a:cs typeface="Times New Roman" panose="02020603050405020304" pitchFamily="18" charset="0"/>
              </a:rPr>
              <a:t>India's most popular sport is cricket and is played across all over the nation in different formats like T20, ODI, and Test. The Indian Premier League (IPL) is a national cricket match where players are drawn from regional teams of India, National Team and also from international team. </a:t>
            </a:r>
          </a:p>
          <a:p>
            <a:pPr marL="285750" indent="-285750" algn="l">
              <a:lnSpc>
                <a:spcPct val="150000"/>
              </a:lnSpc>
              <a:buFont typeface="Wingdings" panose="05000000000000000000" pitchFamily="2" charset="2"/>
              <a:buChar char="§"/>
            </a:pPr>
            <a:r>
              <a:rPr lang="en-US" sz="1600" kern="0" dirty="0">
                <a:effectLst/>
                <a:latin typeface="Times New Roman" panose="02020603050405020304" pitchFamily="18" charset="0"/>
                <a:ea typeface="SimSun" panose="02010600030101010101" pitchFamily="2" charset="-122"/>
              </a:rPr>
              <a:t>The predictive analysis is grounded in historical match data, encompassing a wide range of variables such as team compositions, player performance statistics, match locations, and weather conditions factors that significantly influence cricket match outcomes. </a:t>
            </a:r>
            <a:r>
              <a:rPr lang="en-US" sz="1600" b="0" i="0" dirty="0">
                <a:solidFill>
                  <a:srgbClr val="000000"/>
                </a:solidFill>
                <a:effectLst/>
                <a:latin typeface="Times New Roman" panose="02020603050405020304" pitchFamily="18" charset="0"/>
                <a:cs typeface="Times New Roman" panose="02020603050405020304" pitchFamily="18" charset="0"/>
              </a:rPr>
              <a:t>We can predict the match between two teams based on various factors like team composition, batting and bowling averages of each player in the team, and the team's success in their previous matches, in addition to traditional factors such as toss, venue, and day-night, the probability of winning by batting first at a specified match venue against a specific team.</a:t>
            </a:r>
          </a:p>
          <a:p>
            <a:pPr marL="285750" indent="-285750" algn="l">
              <a:lnSpc>
                <a:spcPct val="150000"/>
              </a:lnSpc>
              <a:buFont typeface="Wingdings" panose="05000000000000000000" pitchFamily="2" charset="2"/>
              <a:buChar char="§"/>
            </a:pPr>
            <a:r>
              <a:rPr lang="en-US" sz="1600" b="0" i="0" dirty="0">
                <a:solidFill>
                  <a:srgbClr val="000000"/>
                </a:solidFill>
                <a:effectLst/>
                <a:latin typeface="Times New Roman" panose="02020603050405020304" pitchFamily="18" charset="0"/>
                <a:cs typeface="Times New Roman" panose="02020603050405020304" pitchFamily="18" charset="0"/>
              </a:rPr>
              <a:t> In this project, we have proposed a model for predicting outcome of the IPL matches using Machine learning Algorithm Random Forest Classifier (RFC) .</a:t>
            </a:r>
          </a:p>
          <a:p>
            <a:pPr marR="34925" indent="457200" algn="just">
              <a:lnSpc>
                <a:spcPct val="150000"/>
              </a:lnSpc>
              <a:spcAft>
                <a:spcPts val="15"/>
              </a:spcAft>
            </a:pPr>
            <a:endPar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83745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1103405-D913-4C5B-9557-C8B4DBC977D8}"/>
              </a:ext>
            </a:extLst>
          </p:cNvPr>
          <p:cNvSpPr/>
          <p:nvPr/>
        </p:nvSpPr>
        <p:spPr>
          <a:xfrm>
            <a:off x="0" y="-1"/>
            <a:ext cx="12192000" cy="755375"/>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latin typeface="Times New Roman" panose="02020603050405020304" pitchFamily="18" charset="0"/>
                <a:cs typeface="Times New Roman" panose="02020603050405020304" pitchFamily="18" charset="0"/>
              </a:rPr>
              <a:t>PROBLEM STATEMENT</a:t>
            </a:r>
            <a:endParaRPr lang="en-US" sz="1600" b="1" dirty="0">
              <a:solidFill>
                <a:schemeClr val="bg1"/>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820A0A8B-4F4A-46BE-A47A-A4AE50C1E81B}"/>
              </a:ext>
            </a:extLst>
          </p:cNvPr>
          <p:cNvSpPr/>
          <p:nvPr/>
        </p:nvSpPr>
        <p:spPr>
          <a:xfrm>
            <a:off x="0" y="6347791"/>
            <a:ext cx="12192000" cy="51020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b="1" dirty="0">
                <a:solidFill>
                  <a:schemeClr val="bg1"/>
                </a:solidFill>
                <a:latin typeface="Times New Roman" panose="02020603050405020304" pitchFamily="18" charset="0"/>
                <a:cs typeface="Times New Roman" panose="02020603050405020304" pitchFamily="18" charset="0"/>
              </a:rPr>
              <a:t> 4</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8AFC7B8-7FDC-4E22-B9C2-1C70775784F7}"/>
              </a:ext>
            </a:extLst>
          </p:cNvPr>
          <p:cNvSpPr txBox="1"/>
          <p:nvPr/>
        </p:nvSpPr>
        <p:spPr>
          <a:xfrm>
            <a:off x="0" y="905530"/>
            <a:ext cx="12032973" cy="1900777"/>
          </a:xfrm>
          <a:prstGeom prst="rect">
            <a:avLst/>
          </a:prstGeom>
          <a:noFill/>
        </p:spPr>
        <p:txBody>
          <a:bodyPr wrap="square">
            <a:spAutoFit/>
          </a:bodyPr>
          <a:lstStyle/>
          <a:p>
            <a:pPr marL="825500" marR="794385" algn="just">
              <a:lnSpc>
                <a:spcPct val="200000"/>
              </a:lnSpc>
              <a:spcBef>
                <a:spcPts val="930"/>
              </a:spcBef>
            </a:pPr>
            <a:endParaRPr lang="en-US" sz="1800" dirty="0">
              <a:latin typeface="Times New Roman" panose="02020603050405020304" pitchFamily="18" charset="0"/>
              <a:cs typeface="Times New Roman" panose="02020603050405020304" pitchFamily="18" charset="0"/>
            </a:endParaRPr>
          </a:p>
          <a:p>
            <a:pPr marL="1111250" marR="794385" indent="-285750" algn="just">
              <a:lnSpc>
                <a:spcPct val="200000"/>
              </a:lnSpc>
              <a:spcBef>
                <a:spcPts val="930"/>
              </a:spcBef>
              <a:spcAft>
                <a:spcPts val="0"/>
              </a:spcAft>
              <a:buFont typeface="Wingdings" panose="05000000000000000000" pitchFamily="2" charset="2"/>
              <a:buChar char="Ø"/>
            </a:pPr>
            <a:endParaRPr lang="en-US" sz="1800" dirty="0">
              <a:effectLst/>
              <a:latin typeface="Times New Roman" panose="02020603050405020304" pitchFamily="18" charset="0"/>
              <a:ea typeface="Times New Roman" panose="02020603050405020304" pitchFamily="18" charset="0"/>
            </a:endParaRPr>
          </a:p>
          <a:p>
            <a:pPr marL="1111250" marR="794385" indent="-285750" algn="just">
              <a:lnSpc>
                <a:spcPct val="200000"/>
              </a:lnSpc>
              <a:spcBef>
                <a:spcPts val="930"/>
              </a:spcBef>
              <a:spcAft>
                <a:spcPts val="0"/>
              </a:spcAft>
              <a:buFont typeface="Wingdings" panose="05000000000000000000" pitchFamily="2" charset="2"/>
              <a:buChar char="Ø"/>
            </a:pPr>
            <a:endParaRPr lang="en-US" sz="1800" dirty="0">
              <a:effectLst/>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3150F3F2-E7C5-1723-668F-008C1F9C9090}"/>
              </a:ext>
            </a:extLst>
          </p:cNvPr>
          <p:cNvSpPr txBox="1"/>
          <p:nvPr/>
        </p:nvSpPr>
        <p:spPr>
          <a:xfrm>
            <a:off x="657726" y="1491723"/>
            <a:ext cx="11375247" cy="4449295"/>
          </a:xfrm>
          <a:prstGeom prst="rect">
            <a:avLst/>
          </a:prstGeom>
          <a:noFill/>
        </p:spPr>
        <p:txBody>
          <a:bodyPr wrap="square">
            <a:spAutoFit/>
          </a:bodyPr>
          <a:lstStyle/>
          <a:p>
            <a:pPr marL="285750" marR="34925" indent="-285750" algn="just">
              <a:lnSpc>
                <a:spcPct val="200000"/>
              </a:lnSpc>
              <a:spcAft>
                <a:spcPts val="15"/>
              </a:spcAft>
              <a:buFont typeface="Wingdings" panose="05000000000000000000" pitchFamily="2" charset="2"/>
              <a:buChar char="§"/>
            </a:pPr>
            <a:r>
              <a:rPr lang="en-US" sz="1600" b="0" i="0" dirty="0">
                <a:solidFill>
                  <a:srgbClr val="374151"/>
                </a:solidFill>
                <a:effectLst/>
                <a:latin typeface="Times New Roman" panose="02020603050405020304" pitchFamily="18" charset="0"/>
                <a:cs typeface="Times New Roman" panose="02020603050405020304" pitchFamily="18" charset="0"/>
              </a:rPr>
              <a:t>The problem statement for predicting IPL 2024 involves addressing the challenges inherent in accurately forecasting cricket match outcomes, team performances, and player contributions in the dynamic environment of the Indian Premier League.</a:t>
            </a:r>
          </a:p>
          <a:p>
            <a:pPr marL="285750" marR="34925" indent="-285750" algn="just">
              <a:lnSpc>
                <a:spcPct val="200000"/>
              </a:lnSpc>
              <a:spcAft>
                <a:spcPts val="15"/>
              </a:spcAft>
              <a:buFont typeface="Wingdings" panose="05000000000000000000" pitchFamily="2" charset="2"/>
              <a:buChar char="§"/>
            </a:pPr>
            <a:r>
              <a:rPr lang="en-US" sz="1600" b="0" i="0" dirty="0">
                <a:solidFill>
                  <a:srgbClr val="374151"/>
                </a:solidFill>
                <a:effectLst/>
                <a:latin typeface="Times New Roman" panose="02020603050405020304" pitchFamily="18" charset="0"/>
                <a:cs typeface="Times New Roman" panose="02020603050405020304" pitchFamily="18" charset="0"/>
              </a:rPr>
              <a:t> The primary issues to be tackled include the volatility of cricket, the rapid changes in player form and team strategies, and the influence of unforeseen events on match results. The goal is to develop a predictive model that not only considers historical data but also adapts in real-time to the evolving dynamics of IPL 2024. </a:t>
            </a:r>
          </a:p>
          <a:p>
            <a:pPr marL="285750" marR="34925" indent="-285750" algn="just">
              <a:lnSpc>
                <a:spcPct val="200000"/>
              </a:lnSpc>
              <a:spcAft>
                <a:spcPts val="15"/>
              </a:spcAft>
              <a:buFont typeface="Wingdings" panose="05000000000000000000" pitchFamily="2" charset="2"/>
              <a:buChar char="§"/>
            </a:pPr>
            <a:r>
              <a:rPr lang="en-US" sz="1600" b="0" i="0" dirty="0">
                <a:solidFill>
                  <a:srgbClr val="374151"/>
                </a:solidFill>
                <a:effectLst/>
                <a:latin typeface="Times New Roman" panose="02020603050405020304" pitchFamily="18" charset="0"/>
                <a:cs typeface="Times New Roman" panose="02020603050405020304" pitchFamily="18" charset="0"/>
              </a:rPr>
              <a:t>Additionally, the system should account for the psychological aspects impacting player and team performances, handle uncertainties effectively, and mitigate biases introduced by external factors like betting markets. The problem statement seeks a comprehensive and adaptive approach to IPL prediction that embraces the complexities of the sport and leverages advanced analytics to provide valuable insights for enthusiasts, analysts, and stakeholders during the upcoming IPL 2024 season.</a:t>
            </a:r>
            <a:endPar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59383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AC1F1F-0E34-7E22-814A-B7531EC1647F}"/>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16F72650-BF03-1557-7EFA-E85BFA8DDC16}"/>
              </a:ext>
            </a:extLst>
          </p:cNvPr>
          <p:cNvSpPr/>
          <p:nvPr/>
        </p:nvSpPr>
        <p:spPr>
          <a:xfrm>
            <a:off x="0" y="0"/>
            <a:ext cx="12192000" cy="755375"/>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latin typeface="Times New Roman" panose="02020603050405020304" pitchFamily="18" charset="0"/>
                <a:cs typeface="Times New Roman" panose="02020603050405020304" pitchFamily="18" charset="0"/>
              </a:rPr>
              <a:t>HARDWARE AND SOFTWARE REQUIREMENTS</a:t>
            </a:r>
            <a:endParaRPr lang="en-US" sz="1600" b="1" dirty="0">
              <a:solidFill>
                <a:schemeClr val="bg1"/>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7DBC507E-E81D-9DBE-A677-4D1E482CD4BE}"/>
              </a:ext>
            </a:extLst>
          </p:cNvPr>
          <p:cNvSpPr/>
          <p:nvPr/>
        </p:nvSpPr>
        <p:spPr>
          <a:xfrm>
            <a:off x="0" y="6347791"/>
            <a:ext cx="12192000" cy="51020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b="1" dirty="0">
                <a:solidFill>
                  <a:schemeClr val="bg1"/>
                </a:solidFill>
                <a:latin typeface="Times New Roman" panose="02020603050405020304" pitchFamily="18" charset="0"/>
                <a:cs typeface="Times New Roman" panose="02020603050405020304" pitchFamily="18" charset="0"/>
              </a:rPr>
              <a:t> 4</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9C786BD-9D7E-77B0-9CBB-4C023DB41072}"/>
              </a:ext>
            </a:extLst>
          </p:cNvPr>
          <p:cNvSpPr txBox="1"/>
          <p:nvPr/>
        </p:nvSpPr>
        <p:spPr>
          <a:xfrm>
            <a:off x="0" y="905530"/>
            <a:ext cx="12032973" cy="1900777"/>
          </a:xfrm>
          <a:prstGeom prst="rect">
            <a:avLst/>
          </a:prstGeom>
          <a:noFill/>
        </p:spPr>
        <p:txBody>
          <a:bodyPr wrap="square">
            <a:spAutoFit/>
          </a:bodyPr>
          <a:lstStyle/>
          <a:p>
            <a:pPr marL="825500" marR="794385" algn="just">
              <a:lnSpc>
                <a:spcPct val="200000"/>
              </a:lnSpc>
              <a:spcBef>
                <a:spcPts val="930"/>
              </a:spcBef>
            </a:pPr>
            <a:endParaRPr lang="en-US" sz="1800" dirty="0">
              <a:latin typeface="Times New Roman" panose="02020603050405020304" pitchFamily="18" charset="0"/>
              <a:cs typeface="Times New Roman" panose="02020603050405020304" pitchFamily="18" charset="0"/>
            </a:endParaRPr>
          </a:p>
          <a:p>
            <a:pPr marL="1111250" marR="794385" indent="-285750" algn="just">
              <a:lnSpc>
                <a:spcPct val="200000"/>
              </a:lnSpc>
              <a:spcBef>
                <a:spcPts val="930"/>
              </a:spcBef>
              <a:spcAft>
                <a:spcPts val="0"/>
              </a:spcAft>
              <a:buFont typeface="Wingdings" panose="05000000000000000000" pitchFamily="2" charset="2"/>
              <a:buChar char="Ø"/>
            </a:pPr>
            <a:endParaRPr lang="en-US" sz="1800" dirty="0">
              <a:effectLst/>
              <a:latin typeface="Times New Roman" panose="02020603050405020304" pitchFamily="18" charset="0"/>
              <a:ea typeface="Times New Roman" panose="02020603050405020304" pitchFamily="18" charset="0"/>
            </a:endParaRPr>
          </a:p>
          <a:p>
            <a:pPr marL="1111250" marR="794385" indent="-285750" algn="just">
              <a:lnSpc>
                <a:spcPct val="200000"/>
              </a:lnSpc>
              <a:spcBef>
                <a:spcPts val="930"/>
              </a:spcBef>
              <a:spcAft>
                <a:spcPts val="0"/>
              </a:spcAft>
              <a:buFont typeface="Wingdings" panose="05000000000000000000" pitchFamily="2" charset="2"/>
              <a:buChar char="Ø"/>
            </a:pPr>
            <a:endParaRPr lang="en-US" sz="1800" dirty="0">
              <a:effectLst/>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9979E57E-959E-5ADB-047C-9EB942DC96AF}"/>
              </a:ext>
            </a:extLst>
          </p:cNvPr>
          <p:cNvSpPr txBox="1"/>
          <p:nvPr/>
        </p:nvSpPr>
        <p:spPr>
          <a:xfrm>
            <a:off x="657727" y="1491723"/>
            <a:ext cx="11032250" cy="1494640"/>
          </a:xfrm>
          <a:prstGeom prst="rect">
            <a:avLst/>
          </a:prstGeom>
          <a:noFill/>
        </p:spPr>
        <p:txBody>
          <a:bodyPr wrap="square">
            <a:spAutoFit/>
          </a:bodyPr>
          <a:lstStyle/>
          <a:p>
            <a:pPr marL="285750" marR="34925" indent="-285750" algn="just">
              <a:lnSpc>
                <a:spcPct val="200000"/>
              </a:lnSpc>
              <a:spcAft>
                <a:spcPts val="15"/>
              </a:spcAft>
              <a:buFont typeface="Wingdings" panose="05000000000000000000" pitchFamily="2" charset="2"/>
              <a:buChar char="§"/>
            </a:pPr>
            <a:r>
              <a:rPr lang="en-IN"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Hardware: </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Standard computing equipment with a minimum of 8GB RAM and a multi-core processor.</a:t>
            </a:r>
          </a:p>
          <a:p>
            <a:pPr marL="285750" marR="34925" indent="-285750" algn="just">
              <a:lnSpc>
                <a:spcPct val="200000"/>
              </a:lnSpc>
              <a:spcAft>
                <a:spcPts val="15"/>
              </a:spcAft>
              <a:buFont typeface="Wingdings" panose="05000000000000000000" pitchFamily="2" charset="2"/>
              <a:buChar char="§"/>
            </a:pPr>
            <a:r>
              <a:rPr lang="en-IN"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Software: </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Python 3.x, </a:t>
            </a:r>
            <a:r>
              <a:rPr lang="en-IN"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Jupyter</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Notebook, pandas for data manipulation, matplotlib and seaborn for visualization, and additional libraries as needed for advanced analytics.</a:t>
            </a:r>
          </a:p>
        </p:txBody>
      </p:sp>
    </p:spTree>
    <p:extLst>
      <p:ext uri="{BB962C8B-B14F-4D97-AF65-F5344CB8AC3E}">
        <p14:creationId xmlns:p14="http://schemas.microsoft.com/office/powerpoint/2010/main" val="266063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9204A1-8A8B-E670-CFAA-1E4C6F3F2C05}"/>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C447F34D-BAC2-376E-DA01-0797911D6C46}"/>
              </a:ext>
            </a:extLst>
          </p:cNvPr>
          <p:cNvSpPr/>
          <p:nvPr/>
        </p:nvSpPr>
        <p:spPr>
          <a:xfrm>
            <a:off x="0" y="-1"/>
            <a:ext cx="12192000" cy="755375"/>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latin typeface="Times New Roman" panose="02020603050405020304" pitchFamily="18" charset="0"/>
                <a:cs typeface="Times New Roman" panose="02020603050405020304" pitchFamily="18" charset="0"/>
              </a:rPr>
              <a:t>DATAFLOW DIAGRAM</a:t>
            </a:r>
            <a:endParaRPr lang="en-US" sz="1600" b="1" dirty="0">
              <a:solidFill>
                <a:schemeClr val="bg1"/>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88C5B98D-8063-C706-B0F4-B1663FB10B3F}"/>
              </a:ext>
            </a:extLst>
          </p:cNvPr>
          <p:cNvSpPr/>
          <p:nvPr/>
        </p:nvSpPr>
        <p:spPr>
          <a:xfrm>
            <a:off x="0" y="6347791"/>
            <a:ext cx="12192000" cy="51020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b="1" dirty="0">
                <a:solidFill>
                  <a:schemeClr val="bg1"/>
                </a:solidFill>
                <a:latin typeface="Times New Roman" panose="02020603050405020304" pitchFamily="18" charset="0"/>
                <a:cs typeface="Times New Roman" panose="02020603050405020304" pitchFamily="18" charset="0"/>
              </a:rPr>
              <a:t> 4</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112310B-A118-C59F-8BC3-7BAD7728FA44}"/>
              </a:ext>
            </a:extLst>
          </p:cNvPr>
          <p:cNvSpPr txBox="1"/>
          <p:nvPr/>
        </p:nvSpPr>
        <p:spPr>
          <a:xfrm>
            <a:off x="0" y="905530"/>
            <a:ext cx="12032973" cy="1900777"/>
          </a:xfrm>
          <a:prstGeom prst="rect">
            <a:avLst/>
          </a:prstGeom>
          <a:noFill/>
        </p:spPr>
        <p:txBody>
          <a:bodyPr wrap="square">
            <a:spAutoFit/>
          </a:bodyPr>
          <a:lstStyle/>
          <a:p>
            <a:pPr marL="825500" marR="794385" algn="just">
              <a:lnSpc>
                <a:spcPct val="200000"/>
              </a:lnSpc>
              <a:spcBef>
                <a:spcPts val="930"/>
              </a:spcBef>
            </a:pPr>
            <a:endParaRPr lang="en-US" sz="1800" dirty="0">
              <a:latin typeface="Times New Roman" panose="02020603050405020304" pitchFamily="18" charset="0"/>
              <a:cs typeface="Times New Roman" panose="02020603050405020304" pitchFamily="18" charset="0"/>
            </a:endParaRPr>
          </a:p>
          <a:p>
            <a:pPr marL="1111250" marR="794385" indent="-285750" algn="just">
              <a:lnSpc>
                <a:spcPct val="200000"/>
              </a:lnSpc>
              <a:spcBef>
                <a:spcPts val="930"/>
              </a:spcBef>
              <a:spcAft>
                <a:spcPts val="0"/>
              </a:spcAft>
              <a:buFont typeface="Wingdings" panose="05000000000000000000" pitchFamily="2" charset="2"/>
              <a:buChar char="Ø"/>
            </a:pPr>
            <a:endParaRPr lang="en-US" sz="1800" dirty="0">
              <a:effectLst/>
              <a:latin typeface="Times New Roman" panose="02020603050405020304" pitchFamily="18" charset="0"/>
              <a:ea typeface="Times New Roman" panose="02020603050405020304" pitchFamily="18" charset="0"/>
            </a:endParaRPr>
          </a:p>
          <a:p>
            <a:pPr marL="1111250" marR="794385" indent="-285750" algn="just">
              <a:lnSpc>
                <a:spcPct val="200000"/>
              </a:lnSpc>
              <a:spcBef>
                <a:spcPts val="930"/>
              </a:spcBef>
              <a:spcAft>
                <a:spcPts val="0"/>
              </a:spcAft>
              <a:buFont typeface="Wingdings" panose="05000000000000000000" pitchFamily="2" charset="2"/>
              <a:buChar char="Ø"/>
            </a:pPr>
            <a:endParaRPr lang="en-US" sz="1800" dirty="0">
              <a:effectLst/>
              <a:latin typeface="Times New Roman" panose="02020603050405020304" pitchFamily="18" charset="0"/>
              <a:ea typeface="Times New Roman" panose="02020603050405020304" pitchFamily="18" charset="0"/>
            </a:endParaRPr>
          </a:p>
        </p:txBody>
      </p:sp>
      <p:pic>
        <p:nvPicPr>
          <p:cNvPr id="1026" name="Picture 2" descr="Block Diagram for Proposed Model">
            <a:extLst>
              <a:ext uri="{FF2B5EF4-FFF2-40B4-BE49-F238E27FC236}">
                <a16:creationId xmlns:a16="http://schemas.microsoft.com/office/drawing/2014/main" id="{1CE408D7-9108-AF86-1091-6C76180EB7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0376" y="1057835"/>
            <a:ext cx="6445624" cy="5172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5557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A28521-7119-C191-CC60-CA4C31C4627A}"/>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01E29BD3-A169-D281-2FE0-3117244B25FE}"/>
              </a:ext>
            </a:extLst>
          </p:cNvPr>
          <p:cNvSpPr/>
          <p:nvPr/>
        </p:nvSpPr>
        <p:spPr>
          <a:xfrm>
            <a:off x="0" y="-1"/>
            <a:ext cx="12192000" cy="755375"/>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latin typeface="Times New Roman" panose="02020603050405020304" pitchFamily="18" charset="0"/>
                <a:cs typeface="Times New Roman" panose="02020603050405020304" pitchFamily="18" charset="0"/>
              </a:rPr>
              <a:t>MODULE DESCRIPTION</a:t>
            </a:r>
            <a:endParaRPr lang="en-US" sz="1600" b="1" dirty="0">
              <a:solidFill>
                <a:schemeClr val="bg1"/>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D4CDA4C3-8678-8A09-43AA-A0E235C6F454}"/>
              </a:ext>
            </a:extLst>
          </p:cNvPr>
          <p:cNvSpPr/>
          <p:nvPr/>
        </p:nvSpPr>
        <p:spPr>
          <a:xfrm>
            <a:off x="0" y="6347791"/>
            <a:ext cx="12192000" cy="51020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b="1" dirty="0">
                <a:solidFill>
                  <a:schemeClr val="bg1"/>
                </a:solidFill>
                <a:latin typeface="Times New Roman" panose="02020603050405020304" pitchFamily="18" charset="0"/>
                <a:cs typeface="Times New Roman" panose="02020603050405020304" pitchFamily="18" charset="0"/>
              </a:rPr>
              <a:t> 4</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E4D09AF-D461-0ADB-639D-F0C557C7B424}"/>
              </a:ext>
            </a:extLst>
          </p:cNvPr>
          <p:cNvSpPr txBox="1"/>
          <p:nvPr/>
        </p:nvSpPr>
        <p:spPr>
          <a:xfrm>
            <a:off x="0" y="905530"/>
            <a:ext cx="12032973" cy="1900777"/>
          </a:xfrm>
          <a:prstGeom prst="rect">
            <a:avLst/>
          </a:prstGeom>
          <a:noFill/>
        </p:spPr>
        <p:txBody>
          <a:bodyPr wrap="square">
            <a:spAutoFit/>
          </a:bodyPr>
          <a:lstStyle/>
          <a:p>
            <a:pPr marL="825500" marR="794385" algn="just">
              <a:lnSpc>
                <a:spcPct val="200000"/>
              </a:lnSpc>
              <a:spcBef>
                <a:spcPts val="930"/>
              </a:spcBef>
            </a:pPr>
            <a:r>
              <a:rPr lang="en-US" sz="1800" dirty="0">
                <a:latin typeface="Times New Roman" panose="02020603050405020304" pitchFamily="18" charset="0"/>
                <a:cs typeface="Times New Roman" panose="02020603050405020304" pitchFamily="18" charset="0"/>
              </a:rPr>
              <a:t>DATA CLEANING MODULE:</a:t>
            </a:r>
          </a:p>
          <a:p>
            <a:pPr marL="1111250" marR="794385" indent="-285750" algn="just">
              <a:lnSpc>
                <a:spcPct val="200000"/>
              </a:lnSpc>
              <a:spcBef>
                <a:spcPts val="930"/>
              </a:spcBef>
              <a:spcAft>
                <a:spcPts val="0"/>
              </a:spcAft>
              <a:buFont typeface="Wingdings" panose="05000000000000000000" pitchFamily="2" charset="2"/>
              <a:buChar char="Ø"/>
            </a:pPr>
            <a:endParaRPr lang="en-US" sz="1800" dirty="0">
              <a:effectLst/>
              <a:latin typeface="Times New Roman" panose="02020603050405020304" pitchFamily="18" charset="0"/>
              <a:ea typeface="Times New Roman" panose="02020603050405020304" pitchFamily="18" charset="0"/>
            </a:endParaRPr>
          </a:p>
          <a:p>
            <a:pPr marL="1111250" marR="794385" indent="-285750" algn="just">
              <a:lnSpc>
                <a:spcPct val="200000"/>
              </a:lnSpc>
              <a:spcBef>
                <a:spcPts val="930"/>
              </a:spcBef>
              <a:spcAft>
                <a:spcPts val="0"/>
              </a:spcAft>
              <a:buFont typeface="Wingdings" panose="05000000000000000000" pitchFamily="2" charset="2"/>
              <a:buChar char="Ø"/>
            </a:pPr>
            <a:endParaRPr lang="en-US" sz="1800" dirty="0">
              <a:effectLst/>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F54B3478-136B-676A-DC30-FFF255A66870}"/>
              </a:ext>
            </a:extLst>
          </p:cNvPr>
          <p:cNvSpPr txBox="1"/>
          <p:nvPr/>
        </p:nvSpPr>
        <p:spPr>
          <a:xfrm>
            <a:off x="657726" y="1491723"/>
            <a:ext cx="11375247" cy="4941737"/>
          </a:xfrm>
          <a:prstGeom prst="rect">
            <a:avLst/>
          </a:prstGeom>
          <a:noFill/>
        </p:spPr>
        <p:txBody>
          <a:bodyPr wrap="square">
            <a:spAutoFit/>
          </a:bodyPr>
          <a:lstStyle/>
          <a:p>
            <a:pPr marL="285750" marR="34925" indent="-285750" algn="just">
              <a:lnSpc>
                <a:spcPct val="200000"/>
              </a:lnSpc>
              <a:spcAft>
                <a:spcPts val="15"/>
              </a:spcAft>
              <a:buFont typeface="Wingdings" panose="05000000000000000000" pitchFamily="2" charset="2"/>
              <a:buChar char="§"/>
            </a:pPr>
            <a:r>
              <a:rPr lang="en-US" sz="1600" b="1" i="0" dirty="0">
                <a:effectLst/>
                <a:latin typeface="Times New Roman" panose="02020603050405020304" pitchFamily="18" charset="0"/>
                <a:cs typeface="Times New Roman" panose="02020603050405020304" pitchFamily="18" charset="0"/>
              </a:rPr>
              <a:t>Data Cleaning Module</a:t>
            </a:r>
            <a:r>
              <a:rPr lang="en-US" sz="1600" b="1" i="0" dirty="0">
                <a:solidFill>
                  <a:srgbClr val="374151"/>
                </a:solidFill>
                <a:effectLst/>
                <a:latin typeface="Times New Roman" panose="02020603050405020304" pitchFamily="18" charset="0"/>
                <a:cs typeface="Times New Roman" panose="02020603050405020304" pitchFamily="18" charset="0"/>
              </a:rPr>
              <a:t>: </a:t>
            </a:r>
            <a:r>
              <a:rPr lang="en-US" sz="1600" b="0" i="0" dirty="0">
                <a:effectLst/>
                <a:latin typeface="Times New Roman" panose="02020603050405020304" pitchFamily="18" charset="0"/>
                <a:cs typeface="Times New Roman" panose="02020603050405020304" pitchFamily="18" charset="0"/>
              </a:rPr>
              <a:t>Cleans the dataset by handling missing values, removing unnecessary columns, and normalizing data formats. The Data Cleaning Module is foundational to ensuring the integrity and usability of the dataset. This module undertakes several critical tasks to prepare the data for analysis.</a:t>
            </a:r>
          </a:p>
          <a:p>
            <a:pPr marL="285750" marR="34925" indent="-285750" algn="just">
              <a:lnSpc>
                <a:spcPct val="200000"/>
              </a:lnSpc>
              <a:spcAft>
                <a:spcPts val="15"/>
              </a:spcAft>
              <a:buFont typeface="Wingdings" panose="05000000000000000000" pitchFamily="2" charset="2"/>
              <a:buChar char="§"/>
            </a:pPr>
            <a:r>
              <a:rPr lang="en-US" sz="1600" b="1" i="0" dirty="0">
                <a:effectLst/>
                <a:latin typeface="Times New Roman" panose="02020603050405020304" pitchFamily="18" charset="0"/>
                <a:cs typeface="Times New Roman" panose="02020603050405020304" pitchFamily="18" charset="0"/>
              </a:rPr>
              <a:t>Handling Missing Values: </a:t>
            </a:r>
            <a:r>
              <a:rPr lang="en-US" sz="1600" b="0" i="0" dirty="0">
                <a:effectLst/>
                <a:latin typeface="Times New Roman" panose="02020603050405020304" pitchFamily="18" charset="0"/>
                <a:cs typeface="Times New Roman" panose="02020603050405020304" pitchFamily="18" charset="0"/>
              </a:rPr>
              <a:t>Identifies and addresses gaps in the dataset, either by imputing values based on statistical methods (like using the median for numerical data) or by removing rows/columns with excessive missing data, depending on their significance to the analysis.</a:t>
            </a:r>
          </a:p>
          <a:p>
            <a:pPr marL="285750" marR="34925" indent="-285750" algn="just">
              <a:lnSpc>
                <a:spcPct val="200000"/>
              </a:lnSpc>
              <a:spcAft>
                <a:spcPts val="15"/>
              </a:spcAft>
              <a:buFont typeface="Wingdings" panose="05000000000000000000" pitchFamily="2" charset="2"/>
              <a:buChar char="§"/>
            </a:pPr>
            <a:r>
              <a:rPr lang="en-US" sz="1600" b="1" i="0" dirty="0">
                <a:effectLst/>
                <a:latin typeface="Times New Roman" panose="02020603050405020304" pitchFamily="18" charset="0"/>
                <a:cs typeface="Times New Roman" panose="02020603050405020304" pitchFamily="18" charset="0"/>
              </a:rPr>
              <a:t>Removing Unnecessary Columns: </a:t>
            </a:r>
            <a:r>
              <a:rPr lang="en-US" sz="1600" b="0" i="0" dirty="0">
                <a:effectLst/>
                <a:latin typeface="Times New Roman" panose="02020603050405020304" pitchFamily="18" charset="0"/>
                <a:cs typeface="Times New Roman" panose="02020603050405020304" pitchFamily="18" charset="0"/>
              </a:rPr>
              <a:t>Streamlines the dataset by eliminating columns that do not contribute to the analysis objectives. This step simplifies the dataset, making it more manageable and focused on the relevant data. Ensures consistency across the dataset, particularly for date and time formats, numerical data, and categorical data. This normalization facilitates accurate comparisons and analyses in subsequent modules.</a:t>
            </a:r>
          </a:p>
        </p:txBody>
      </p:sp>
    </p:spTree>
    <p:extLst>
      <p:ext uri="{BB962C8B-B14F-4D97-AF65-F5344CB8AC3E}">
        <p14:creationId xmlns:p14="http://schemas.microsoft.com/office/powerpoint/2010/main" val="2013819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A9EF7F-F5CB-AC45-C5B2-41FC8B185142}"/>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7DDB5D5E-A677-C632-B29B-1AAA467A0479}"/>
              </a:ext>
            </a:extLst>
          </p:cNvPr>
          <p:cNvSpPr/>
          <p:nvPr/>
        </p:nvSpPr>
        <p:spPr>
          <a:xfrm>
            <a:off x="0" y="-1"/>
            <a:ext cx="12192000" cy="755375"/>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latin typeface="Times New Roman" panose="02020603050405020304" pitchFamily="18" charset="0"/>
                <a:cs typeface="Times New Roman" panose="02020603050405020304" pitchFamily="18" charset="0"/>
              </a:rPr>
              <a:t>VISUALIZATION MODULE</a:t>
            </a:r>
            <a:endParaRPr lang="en-US" sz="1600" b="1" dirty="0">
              <a:solidFill>
                <a:schemeClr val="bg1"/>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699269FF-675C-C58F-7D87-0AB39BAF115C}"/>
              </a:ext>
            </a:extLst>
          </p:cNvPr>
          <p:cNvSpPr/>
          <p:nvPr/>
        </p:nvSpPr>
        <p:spPr>
          <a:xfrm>
            <a:off x="0" y="6347791"/>
            <a:ext cx="12192000" cy="51020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b="1" dirty="0">
                <a:solidFill>
                  <a:schemeClr val="bg1"/>
                </a:solidFill>
                <a:latin typeface="Times New Roman" panose="02020603050405020304" pitchFamily="18" charset="0"/>
                <a:cs typeface="Times New Roman" panose="02020603050405020304" pitchFamily="18" charset="0"/>
              </a:rPr>
              <a:t> 4</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0AA2AF5-43C5-4B92-892A-7554DCADEC21}"/>
              </a:ext>
            </a:extLst>
          </p:cNvPr>
          <p:cNvSpPr txBox="1"/>
          <p:nvPr/>
        </p:nvSpPr>
        <p:spPr>
          <a:xfrm>
            <a:off x="0" y="905530"/>
            <a:ext cx="12032973" cy="1900777"/>
          </a:xfrm>
          <a:prstGeom prst="rect">
            <a:avLst/>
          </a:prstGeom>
          <a:noFill/>
        </p:spPr>
        <p:txBody>
          <a:bodyPr wrap="square">
            <a:spAutoFit/>
          </a:bodyPr>
          <a:lstStyle/>
          <a:p>
            <a:pPr marL="825500" marR="794385" algn="just">
              <a:lnSpc>
                <a:spcPct val="200000"/>
              </a:lnSpc>
              <a:spcBef>
                <a:spcPts val="930"/>
              </a:spcBef>
            </a:pPr>
            <a:endParaRPr lang="en-US" sz="1800" dirty="0">
              <a:latin typeface="Times New Roman" panose="02020603050405020304" pitchFamily="18" charset="0"/>
              <a:cs typeface="Times New Roman" panose="02020603050405020304" pitchFamily="18" charset="0"/>
            </a:endParaRPr>
          </a:p>
          <a:p>
            <a:pPr marL="1111250" marR="794385" indent="-285750" algn="just">
              <a:lnSpc>
                <a:spcPct val="200000"/>
              </a:lnSpc>
              <a:spcBef>
                <a:spcPts val="930"/>
              </a:spcBef>
              <a:spcAft>
                <a:spcPts val="0"/>
              </a:spcAft>
              <a:buFont typeface="Wingdings" panose="05000000000000000000" pitchFamily="2" charset="2"/>
              <a:buChar char="Ø"/>
            </a:pPr>
            <a:endParaRPr lang="en-US" sz="1800" dirty="0">
              <a:effectLst/>
              <a:latin typeface="Times New Roman" panose="02020603050405020304" pitchFamily="18" charset="0"/>
              <a:ea typeface="Times New Roman" panose="02020603050405020304" pitchFamily="18" charset="0"/>
            </a:endParaRPr>
          </a:p>
          <a:p>
            <a:pPr marL="1111250" marR="794385" indent="-285750" algn="just">
              <a:lnSpc>
                <a:spcPct val="200000"/>
              </a:lnSpc>
              <a:spcBef>
                <a:spcPts val="930"/>
              </a:spcBef>
              <a:spcAft>
                <a:spcPts val="0"/>
              </a:spcAft>
              <a:buFont typeface="Wingdings" panose="05000000000000000000" pitchFamily="2" charset="2"/>
              <a:buChar char="Ø"/>
            </a:pPr>
            <a:endParaRPr lang="en-US" sz="1800" dirty="0">
              <a:effectLst/>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391A21F5-B565-AE39-3F09-EB216A4E3314}"/>
              </a:ext>
            </a:extLst>
          </p:cNvPr>
          <p:cNvSpPr txBox="1"/>
          <p:nvPr/>
        </p:nvSpPr>
        <p:spPr>
          <a:xfrm>
            <a:off x="657726" y="1491723"/>
            <a:ext cx="11375247" cy="2971967"/>
          </a:xfrm>
          <a:prstGeom prst="rect">
            <a:avLst/>
          </a:prstGeom>
          <a:noFill/>
        </p:spPr>
        <p:txBody>
          <a:bodyPr wrap="square">
            <a:spAutoFit/>
          </a:bodyPr>
          <a:lstStyle/>
          <a:p>
            <a:pPr marL="285750" marR="34925" indent="-285750" algn="just">
              <a:lnSpc>
                <a:spcPct val="200000"/>
              </a:lnSpc>
              <a:spcAft>
                <a:spcPts val="15"/>
              </a:spcAft>
              <a:buFont typeface="Wingdings" panose="05000000000000000000" pitchFamily="2" charset="2"/>
              <a:buChar char="§"/>
            </a:pPr>
            <a:r>
              <a:rPr lang="en-US" sz="16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Utilizing Matplotlib and Seaborn: </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These libraries offer a wide range of plotting functions for creating clear, informative visualizations. The module leverages these tools to produce charts, graphs, and plots that highlight the key findings from the data exploration phase.</a:t>
            </a:r>
          </a:p>
          <a:p>
            <a:pPr marL="285750" marR="34925" indent="-285750" algn="just">
              <a:lnSpc>
                <a:spcPct val="200000"/>
              </a:lnSpc>
              <a:spcAft>
                <a:spcPts val="15"/>
              </a:spcAft>
              <a:buFont typeface="Wingdings" panose="05000000000000000000" pitchFamily="2" charset="2"/>
              <a:buChar char="§"/>
            </a:pPr>
            <a:r>
              <a:rPr lang="en-US" sz="16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Insightful Visualizations: </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focus is on creating visual outputs that convey complex data relationships in a straightforward manner, facilitating easier interpretation and decision-making.</a:t>
            </a:r>
            <a:endPar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285750" marR="34925" indent="-285750" algn="just">
              <a:lnSpc>
                <a:spcPct val="200000"/>
              </a:lnSpc>
              <a:spcAft>
                <a:spcPts val="15"/>
              </a:spcAft>
              <a:buFont typeface="Wingdings" panose="05000000000000000000" pitchFamily="2" charset="2"/>
              <a:buChar char="§"/>
            </a:pPr>
            <a:endPar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89672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A9EF7F-F5CB-AC45-C5B2-41FC8B185142}"/>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7DDB5D5E-A677-C632-B29B-1AAA467A0479}"/>
              </a:ext>
            </a:extLst>
          </p:cNvPr>
          <p:cNvSpPr/>
          <p:nvPr/>
        </p:nvSpPr>
        <p:spPr>
          <a:xfrm>
            <a:off x="0" y="-1"/>
            <a:ext cx="12192000" cy="755375"/>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latin typeface="Times New Roman" panose="02020603050405020304" pitchFamily="18" charset="0"/>
                <a:cs typeface="Times New Roman" panose="02020603050405020304" pitchFamily="18" charset="0"/>
              </a:rPr>
              <a:t>VISUALIZATION MODULE</a:t>
            </a:r>
            <a:endParaRPr lang="en-US" sz="1600" b="1" dirty="0">
              <a:solidFill>
                <a:schemeClr val="bg1"/>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699269FF-675C-C58F-7D87-0AB39BAF115C}"/>
              </a:ext>
            </a:extLst>
          </p:cNvPr>
          <p:cNvSpPr/>
          <p:nvPr/>
        </p:nvSpPr>
        <p:spPr>
          <a:xfrm>
            <a:off x="0" y="6347791"/>
            <a:ext cx="12192000" cy="51020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b="1" dirty="0">
                <a:solidFill>
                  <a:schemeClr val="bg1"/>
                </a:solidFill>
                <a:latin typeface="Times New Roman" panose="02020603050405020304" pitchFamily="18" charset="0"/>
                <a:cs typeface="Times New Roman" panose="02020603050405020304" pitchFamily="18" charset="0"/>
              </a:rPr>
              <a:t> 4</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0AA2AF5-43C5-4B92-892A-7554DCADEC21}"/>
              </a:ext>
            </a:extLst>
          </p:cNvPr>
          <p:cNvSpPr txBox="1"/>
          <p:nvPr/>
        </p:nvSpPr>
        <p:spPr>
          <a:xfrm>
            <a:off x="0" y="905530"/>
            <a:ext cx="12032973" cy="1900777"/>
          </a:xfrm>
          <a:prstGeom prst="rect">
            <a:avLst/>
          </a:prstGeom>
          <a:noFill/>
        </p:spPr>
        <p:txBody>
          <a:bodyPr wrap="square">
            <a:spAutoFit/>
          </a:bodyPr>
          <a:lstStyle/>
          <a:p>
            <a:pPr marL="825500" marR="794385" algn="just">
              <a:lnSpc>
                <a:spcPct val="200000"/>
              </a:lnSpc>
              <a:spcBef>
                <a:spcPts val="930"/>
              </a:spcBef>
            </a:pPr>
            <a:endParaRPr lang="en-US" sz="1800" dirty="0">
              <a:latin typeface="Times New Roman" panose="02020603050405020304" pitchFamily="18" charset="0"/>
              <a:cs typeface="Times New Roman" panose="02020603050405020304" pitchFamily="18" charset="0"/>
            </a:endParaRPr>
          </a:p>
          <a:p>
            <a:pPr marL="1111250" marR="794385" indent="-285750" algn="just">
              <a:lnSpc>
                <a:spcPct val="200000"/>
              </a:lnSpc>
              <a:spcBef>
                <a:spcPts val="930"/>
              </a:spcBef>
              <a:spcAft>
                <a:spcPts val="0"/>
              </a:spcAft>
              <a:buFont typeface="Wingdings" panose="05000000000000000000" pitchFamily="2" charset="2"/>
              <a:buChar char="Ø"/>
            </a:pPr>
            <a:endParaRPr lang="en-US" sz="1800" dirty="0">
              <a:effectLst/>
              <a:latin typeface="Times New Roman" panose="02020603050405020304" pitchFamily="18" charset="0"/>
              <a:ea typeface="Times New Roman" panose="02020603050405020304" pitchFamily="18" charset="0"/>
            </a:endParaRPr>
          </a:p>
          <a:p>
            <a:pPr marL="1111250" marR="794385" indent="-285750" algn="just">
              <a:lnSpc>
                <a:spcPct val="200000"/>
              </a:lnSpc>
              <a:spcBef>
                <a:spcPts val="930"/>
              </a:spcBef>
              <a:spcAft>
                <a:spcPts val="0"/>
              </a:spcAft>
              <a:buFont typeface="Wingdings" panose="05000000000000000000" pitchFamily="2" charset="2"/>
              <a:buChar char="Ø"/>
            </a:pPr>
            <a:endParaRPr lang="en-US" sz="1800" dirty="0">
              <a:effectLst/>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391A21F5-B565-AE39-3F09-EB216A4E3314}"/>
              </a:ext>
            </a:extLst>
          </p:cNvPr>
          <p:cNvSpPr txBox="1"/>
          <p:nvPr/>
        </p:nvSpPr>
        <p:spPr>
          <a:xfrm>
            <a:off x="657726" y="1491723"/>
            <a:ext cx="11375247" cy="3669594"/>
          </a:xfrm>
          <a:prstGeom prst="rect">
            <a:avLst/>
          </a:prstGeom>
          <a:noFill/>
        </p:spPr>
        <p:txBody>
          <a:bodyPr wrap="square">
            <a:spAutoFit/>
          </a:bodyPr>
          <a:lstStyle/>
          <a:p>
            <a:pPr>
              <a:lnSpc>
                <a:spcPct val="200000"/>
              </a:lnSpc>
              <a:spcAft>
                <a:spcPts val="800"/>
              </a:spcAft>
            </a:pPr>
            <a:r>
              <a:rPr lang="en-IN" sz="1600" b="1" i="1" kern="100" dirty="0">
                <a:effectLst/>
                <a:latin typeface="Times New Roman" panose="02020603050405020304" pitchFamily="18" charset="0"/>
                <a:ea typeface="Calibri" panose="020F0502020204030204" pitchFamily="34" charset="0"/>
                <a:cs typeface="Times New Roman" panose="02020603050405020304" pitchFamily="18" charset="0"/>
              </a:rPr>
              <a:t>Analysis of Past IPL Seasons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200000"/>
              </a:lnSpc>
              <a:spcAft>
                <a:spcPts val="800"/>
              </a:spcAft>
              <a:buFont typeface="Wingdings" panose="05000000000000000000" pitchFamily="2" charset="2"/>
              <a:buChar char="§"/>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The analysis of past IPL seasons revealed several key trends and patterns that have influenced the performance of teams and players. Historical data showed that teams winning the toss and choosing to chase have had a higher win percentage, highlighting the significance of toss decisions. Player performance analysis indicated that all-rounders and players with high strike rates and economy rates significantly impact their teams' chances of winning. Teams with a balanced composition of experienced and young talents tended to perform better over the season.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34925" indent="-285750" algn="just">
              <a:lnSpc>
                <a:spcPct val="200000"/>
              </a:lnSpc>
              <a:spcAft>
                <a:spcPts val="15"/>
              </a:spcAft>
              <a:buFont typeface="Wingdings" panose="05000000000000000000" pitchFamily="2" charset="2"/>
              <a:buChar char="§"/>
            </a:pPr>
            <a:endPar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509214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4388</TotalTime>
  <Words>1452</Words>
  <Application>Microsoft Office PowerPoint</Application>
  <PresentationFormat>Widescreen</PresentationFormat>
  <Paragraphs>101</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Calibri Light</vt:lpstr>
      <vt:lpstr>Cambria</vt:lpstr>
      <vt:lpstr>Söhne</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punitha R</dc:creator>
  <cp:lastModifiedBy>siva ranjini</cp:lastModifiedBy>
  <cp:revision>27</cp:revision>
  <dcterms:created xsi:type="dcterms:W3CDTF">2021-05-13T10:29:43Z</dcterms:created>
  <dcterms:modified xsi:type="dcterms:W3CDTF">2024-12-04T09:59:23Z</dcterms:modified>
</cp:coreProperties>
</file>