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302" r:id="rId3"/>
    <p:sldId id="333" r:id="rId4"/>
    <p:sldId id="303" r:id="rId5"/>
    <p:sldId id="336" r:id="rId6"/>
    <p:sldId id="390" r:id="rId7"/>
    <p:sldId id="391" r:id="rId8"/>
    <p:sldId id="393" r:id="rId9"/>
    <p:sldId id="394" r:id="rId10"/>
    <p:sldId id="360" r:id="rId11"/>
    <p:sldId id="337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41" r:id="rId20"/>
    <p:sldId id="395" r:id="rId21"/>
    <p:sldId id="396" r:id="rId22"/>
    <p:sldId id="381" r:id="rId23"/>
    <p:sldId id="382" r:id="rId24"/>
    <p:sldId id="397" r:id="rId25"/>
    <p:sldId id="398" r:id="rId26"/>
    <p:sldId id="370" r:id="rId27"/>
    <p:sldId id="371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45" r:id="rId44"/>
    <p:sldId id="334" r:id="rId45"/>
    <p:sldId id="335" r:id="rId46"/>
    <p:sldId id="347" r:id="rId47"/>
    <p:sldId id="348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1/24/2020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 smtClean="0"/>
              <a:t>Linear Regression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smtClean="0"/>
              <a:t>Y.LAKSHMI </a:t>
            </a:r>
            <a:r>
              <a:rPr lang="en-IN" dirty="0" smtClean="0"/>
              <a:t>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6929486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Intercept and Slope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</a:rPr>
              <a:t>Since X been given, and we need to predict something about Y, we require the other 2 parameters, those are slope and intercept.</a:t>
            </a:r>
          </a:p>
          <a:p>
            <a:endParaRPr lang="en-US" sz="2800" dirty="0" smtClean="0">
              <a:latin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</a:rPr>
              <a:t>Intercept is the value of Y, when X becomes Zero.</a:t>
            </a:r>
          </a:p>
          <a:p>
            <a:r>
              <a:rPr lang="en-US" sz="2800" dirty="0" smtClean="0"/>
              <a:t>A slope of 2 means that every 1-unit change in X yields a 2-unit change in 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152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Simple Linear Regression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813" y="1066800"/>
            <a:ext cx="8359987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Regression Line</a:t>
            </a:r>
            <a:endParaRPr lang="en-IN" dirty="0"/>
          </a:p>
        </p:txBody>
      </p:sp>
      <p:pic>
        <p:nvPicPr>
          <p:cNvPr id="5" name="Content Placeholder 4" descr="reg 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90599"/>
            <a:ext cx="8610600" cy="53340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Intercept of a Straight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What is the intercept of the given line? </a:t>
            </a:r>
          </a:p>
          <a:p>
            <a:pPr>
              <a:buNone/>
            </a:pPr>
            <a:r>
              <a:rPr lang="en-IN" dirty="0" smtClean="0"/>
              <a:t>Use the graph given above to answer this question.</a:t>
            </a:r>
          </a:p>
          <a:p>
            <a:pPr>
              <a:buNone/>
            </a:pPr>
            <a:endParaRPr lang="en-IN" dirty="0" smtClean="0"/>
          </a:p>
          <a:p>
            <a:pPr fontAlgn="t">
              <a:buNone/>
            </a:pPr>
            <a:r>
              <a:rPr lang="en-IN" dirty="0" smtClean="0"/>
              <a:t>A) 0</a:t>
            </a:r>
          </a:p>
          <a:p>
            <a:pPr fontAlgn="t">
              <a:buNone/>
            </a:pPr>
            <a:r>
              <a:rPr lang="en-IN" dirty="0" smtClean="0"/>
              <a:t>B) 3</a:t>
            </a:r>
          </a:p>
          <a:p>
            <a:pPr fontAlgn="t">
              <a:buNone/>
            </a:pPr>
            <a:r>
              <a:rPr lang="en-IN" dirty="0" smtClean="0"/>
              <a:t>C) 4</a:t>
            </a:r>
          </a:p>
          <a:p>
            <a:pPr fontAlgn="t">
              <a:buNone/>
            </a:pPr>
            <a:r>
              <a:rPr lang="en-IN" dirty="0" smtClean="0"/>
              <a:t>D)1/2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fontAlgn="t"/>
            <a:r>
              <a:rPr lang="en-IN" b="1" dirty="0" smtClean="0"/>
              <a:t>Feedback :</a:t>
            </a:r>
            <a:r>
              <a:rPr lang="en-IN" i="1" dirty="0" smtClean="0"/>
              <a:t>The value of y when x = 0 in the given straight line is 3. </a:t>
            </a:r>
          </a:p>
          <a:p>
            <a:pPr fontAlgn="t"/>
            <a:r>
              <a:rPr lang="en-IN" i="1" dirty="0" smtClean="0"/>
              <a:t>So, 3 would be the intercept in this case.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Slope of a Straight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What is the slope of the given line?</a:t>
            </a:r>
          </a:p>
          <a:p>
            <a:pPr>
              <a:buNone/>
            </a:pPr>
            <a:r>
              <a:rPr lang="en-IN" dirty="0" smtClean="0"/>
              <a:t> Use the graph given above to answer this question.</a:t>
            </a:r>
          </a:p>
          <a:p>
            <a:pPr>
              <a:buNone/>
            </a:pPr>
            <a:endParaRPr lang="en-IN" dirty="0" smtClean="0"/>
          </a:p>
          <a:p>
            <a:pPr fontAlgn="t">
              <a:buNone/>
            </a:pPr>
            <a:r>
              <a:rPr lang="en-IN" dirty="0" smtClean="0"/>
              <a:t>A) 1/2</a:t>
            </a:r>
          </a:p>
          <a:p>
            <a:pPr fontAlgn="t">
              <a:buNone/>
            </a:pPr>
            <a:r>
              <a:rPr lang="en-IN" dirty="0" smtClean="0"/>
              <a:t>B) 1/3</a:t>
            </a:r>
          </a:p>
          <a:p>
            <a:pPr fontAlgn="t">
              <a:buNone/>
            </a:pPr>
            <a:r>
              <a:rPr lang="en-IN" dirty="0" smtClean="0"/>
              <a:t>C) 1</a:t>
            </a:r>
          </a:p>
          <a:p>
            <a:pPr fontAlgn="t">
              <a:buNone/>
            </a:pPr>
            <a:r>
              <a:rPr lang="en-IN" dirty="0" smtClean="0"/>
              <a:t>D) 2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r>
              <a:rPr lang="en-IN" b="1" dirty="0" smtClean="0"/>
              <a:t>Feedback :</a:t>
            </a:r>
            <a:r>
              <a:rPr lang="en-IN" i="1" dirty="0" smtClean="0"/>
              <a:t>The slope of any straight line can be calculated by (y₂ - y₁)/(x₂ - x₁), where (x₁, y₁) and (x₂, y₂) are any two points through which the given line passes. This line passes (0,3) and (2, 4); so the slope of this line would be (4-3/2-0) = ½.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Equation of a Straight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What would be the equation of the given line?</a:t>
            </a:r>
          </a:p>
          <a:p>
            <a:pPr>
              <a:buNone/>
            </a:pPr>
            <a:endParaRPr lang="en-IN" dirty="0" smtClean="0"/>
          </a:p>
          <a:p>
            <a:pPr fontAlgn="t">
              <a:buNone/>
            </a:pPr>
            <a:r>
              <a:rPr lang="en-IN" dirty="0" smtClean="0"/>
              <a:t>A) Y = X/2 + 3</a:t>
            </a:r>
          </a:p>
          <a:p>
            <a:pPr fontAlgn="t">
              <a:buNone/>
            </a:pPr>
            <a:r>
              <a:rPr lang="en-IN" dirty="0" smtClean="0"/>
              <a:t>B) Y = 2X + 3</a:t>
            </a:r>
          </a:p>
          <a:p>
            <a:pPr fontAlgn="t">
              <a:buNone/>
            </a:pPr>
            <a:r>
              <a:rPr lang="en-IN" dirty="0" smtClean="0"/>
              <a:t>C) Y = X/3 + ½</a:t>
            </a:r>
          </a:p>
          <a:p>
            <a:pPr fontAlgn="t">
              <a:buNone/>
            </a:pPr>
            <a:r>
              <a:rPr lang="en-IN" dirty="0" smtClean="0"/>
              <a:t>D) Y = 3X + ½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10200"/>
          </a:xfrm>
        </p:spPr>
        <p:txBody>
          <a:bodyPr/>
          <a:lstStyle/>
          <a:p>
            <a:r>
              <a:rPr lang="en-IN" i="1" dirty="0" smtClean="0"/>
              <a:t>The standard equation of a straight line is y = </a:t>
            </a:r>
            <a:r>
              <a:rPr lang="en-IN" i="1" dirty="0" err="1" smtClean="0"/>
              <a:t>mx</a:t>
            </a:r>
            <a:r>
              <a:rPr lang="en-IN" i="1" dirty="0" smtClean="0"/>
              <a:t> + c, where m is the slope and c is the intercept. </a:t>
            </a:r>
          </a:p>
          <a:p>
            <a:r>
              <a:rPr lang="en-IN" i="1" dirty="0" smtClean="0"/>
              <a:t>In this case, m = ½ and c = 3, so equation would be Y = X/2 + 3.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strength of the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strength of the linear regression model can be assessed using 2 metrics: </a:t>
            </a:r>
          </a:p>
          <a:p>
            <a:r>
              <a:rPr lang="en-IN" dirty="0" smtClean="0"/>
              <a:t>1. R</a:t>
            </a:r>
            <a:r>
              <a:rPr lang="en-IN" baseline="38000" dirty="0" smtClean="0"/>
              <a:t>2</a:t>
            </a:r>
            <a:r>
              <a:rPr lang="en-IN" dirty="0" smtClean="0"/>
              <a:t> or Coefficient of Determination </a:t>
            </a:r>
          </a:p>
          <a:p>
            <a:r>
              <a:rPr lang="en-IN" dirty="0" smtClean="0"/>
              <a:t>2. Adjusted 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85727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678363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dirty="0"/>
              <a:t>1</a:t>
            </a:r>
            <a:r>
              <a:rPr lang="en-US" altLang="en-US" dirty="0" smtClean="0"/>
              <a:t>. State the Modeling Steps </a:t>
            </a:r>
            <a:endParaRPr lang="en-US" alt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dirty="0"/>
              <a:t>2. </a:t>
            </a:r>
            <a:r>
              <a:rPr lang="en-US" altLang="en-US" dirty="0" smtClean="0"/>
              <a:t>Describe the Linear Regression Model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dirty="0" smtClean="0"/>
              <a:t>3</a:t>
            </a:r>
            <a:r>
              <a:rPr lang="en-US" altLang="en-US" dirty="0"/>
              <a:t>. Explain Ordinary Least Squares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dirty="0"/>
              <a:t>4. Compute Regression Coefficients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dirty="0"/>
              <a:t>5. </a:t>
            </a:r>
            <a:r>
              <a:rPr lang="en-IN" dirty="0" smtClean="0"/>
              <a:t>Residual sum of squares (RSS) and R² (R-squared)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6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31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997860"/>
          </a:xfrm>
        </p:spPr>
        <p:txBody>
          <a:bodyPr>
            <a:normAutofit/>
          </a:bodyPr>
          <a:lstStyle/>
          <a:p>
            <a:pPr algn="l"/>
            <a:r>
              <a:rPr lang="en-US" sz="49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Least-Squares Method</a:t>
            </a:r>
            <a:endParaRPr lang="en-US" sz="49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Minimizes the sum of squared differences between the actual values (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) and the predicted values (    )</a:t>
            </a:r>
          </a:p>
          <a:p>
            <a:r>
              <a:rPr lang="en-US" dirty="0" smtClean="0"/>
              <a:t>Using the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=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i="1" dirty="0"/>
              <a:t> + 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i="1" dirty="0" smtClean="0"/>
              <a:t>, </a:t>
            </a:r>
            <a:r>
              <a:rPr lang="en-US" dirty="0" smtClean="0"/>
              <a:t>the sum of squared differences is equal to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1" y="1833435"/>
            <a:ext cx="354013" cy="438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2179034"/>
            <a:ext cx="354013" cy="438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7" y="3211512"/>
            <a:ext cx="158115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57" y="4151119"/>
            <a:ext cx="4095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4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8454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53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Least-Squares Method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263" y="1081088"/>
            <a:ext cx="8240713" cy="4473575"/>
          </a:xfrm>
        </p:spPr>
        <p:txBody>
          <a:bodyPr/>
          <a:lstStyle/>
          <a:p>
            <a:r>
              <a:rPr lang="en-US" dirty="0"/>
              <a:t>This method determines the values of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i="1" dirty="0"/>
              <a:t> &amp; b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that minimize the sum of squared differences around the prediction line.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values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i="1" dirty="0"/>
              <a:t> &amp; b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 smtClean="0"/>
              <a:t>other than those determined by the least-squares method result in a greater sum of squared differences between the actual values 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 ) </a:t>
            </a:r>
            <a:r>
              <a:rPr lang="en-US" dirty="0" smtClean="0"/>
              <a:t>and the </a:t>
            </a:r>
            <a:r>
              <a:rPr lang="en-US" dirty="0"/>
              <a:t>predicted values </a:t>
            </a:r>
            <a:r>
              <a:rPr lang="en-US" dirty="0" smtClean="0"/>
              <a:t>(    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1" y="3317875"/>
            <a:ext cx="354013" cy="4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15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Best Fit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r>
              <a:rPr lang="en-IN" dirty="0" smtClean="0"/>
              <a:t>The best-fit line is found by minimising the expression of RSS (Residual Sum of Squares) which is equal to the sum of squares of the residual for each data point. </a:t>
            </a:r>
          </a:p>
          <a:p>
            <a:r>
              <a:rPr lang="en-IN" dirty="0" smtClean="0"/>
              <a:t>Residuals for any data point is found by subtracting predicted value of dependent variable from actual value of dependent variable.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Residuals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7287" y="1447800"/>
            <a:ext cx="8099488" cy="457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382000" cy="762000"/>
          </a:xfrm>
        </p:spPr>
        <p:txBody>
          <a:bodyPr>
            <a:noAutofit/>
          </a:bodyPr>
          <a:lstStyle/>
          <a:p>
            <a:pPr algn="l"/>
            <a:r>
              <a:rPr lang="en-US" sz="49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Measures of Variation</a:t>
            </a:r>
            <a:endParaRPr lang="en-US" sz="49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914400"/>
            <a:ext cx="8240713" cy="5446712"/>
          </a:xfrm>
        </p:spPr>
        <p:txBody>
          <a:bodyPr/>
          <a:lstStyle/>
          <a:p>
            <a:r>
              <a:rPr lang="en-US" dirty="0" smtClean="0"/>
              <a:t>When using Least square methods to determine regression coefficients, 3 measures of variation needs to be computed.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SST = SSR + SSE</a:t>
            </a:r>
          </a:p>
          <a:p>
            <a:r>
              <a:rPr lang="en-US" dirty="0" smtClean="0"/>
              <a:t>SST – Total sum of squares</a:t>
            </a:r>
          </a:p>
          <a:p>
            <a:r>
              <a:rPr lang="en-US" dirty="0" smtClean="0"/>
              <a:t>SSR – Regression sum of squares (Explained variation)</a:t>
            </a:r>
          </a:p>
          <a:p>
            <a:r>
              <a:rPr lang="en-US" dirty="0" smtClean="0"/>
              <a:t>SSE – Error sum of squares (Unexplained variation)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61" y="1819629"/>
            <a:ext cx="3871251" cy="25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8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8454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53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Measures of Variation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90600"/>
            <a:ext cx="4600576" cy="10755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Total sum of squares</a:t>
            </a:r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 smtClean="0"/>
          </a:p>
          <a:p>
            <a:r>
              <a:rPr lang="en-US" dirty="0"/>
              <a:t>Regression sum of </a:t>
            </a:r>
            <a:r>
              <a:rPr lang="en-US" dirty="0" smtClean="0"/>
              <a:t>squares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Error sum of squares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7001"/>
            <a:ext cx="37338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977406"/>
            <a:ext cx="3914775" cy="13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1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Best Fit Regression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What is the main criterion used to determine the best-fitting regression line?</a:t>
            </a:r>
          </a:p>
          <a:p>
            <a:pPr fontAlgn="t"/>
            <a:endParaRPr lang="en-IN" dirty="0" smtClean="0"/>
          </a:p>
          <a:p>
            <a:pPr fontAlgn="t">
              <a:buNone/>
            </a:pPr>
            <a:r>
              <a:rPr lang="en-IN" dirty="0" smtClean="0"/>
              <a:t>A) The line that goes through the most number of points</a:t>
            </a:r>
          </a:p>
          <a:p>
            <a:pPr fontAlgn="t">
              <a:buNone/>
            </a:pPr>
            <a:r>
              <a:rPr lang="en-IN" dirty="0" smtClean="0"/>
              <a:t>B) The line that has an equal number of points above it or below it</a:t>
            </a:r>
          </a:p>
          <a:p>
            <a:pPr fontAlgn="t">
              <a:buNone/>
            </a:pPr>
            <a:r>
              <a:rPr lang="en-IN" dirty="0" smtClean="0"/>
              <a:t>C) The line that minimises the sum of squares of distances of points from the regression line</a:t>
            </a:r>
          </a:p>
          <a:p>
            <a:pPr fontAlgn="t">
              <a:buNone/>
            </a:pPr>
            <a:r>
              <a:rPr lang="en-IN" dirty="0" smtClean="0"/>
              <a:t>D) None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10200"/>
          </a:xfrm>
        </p:spPr>
        <p:txBody>
          <a:bodyPr/>
          <a:lstStyle/>
          <a:p>
            <a:r>
              <a:rPr lang="en-IN" b="1" dirty="0" smtClean="0"/>
              <a:t>Answer C: </a:t>
            </a:r>
            <a:r>
              <a:rPr lang="en-IN" i="1" dirty="0" smtClean="0"/>
              <a:t>The criterion is given by the Ordinary Least Squares (OLS) method, which states that the sum of squares of residuals should be minimum.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6424" cy="769260"/>
          </a:xfrm>
        </p:spPr>
        <p:txBody>
          <a:bodyPr>
            <a:noAutofit/>
          </a:bodyPr>
          <a:lstStyle/>
          <a:p>
            <a:pPr algn="l"/>
            <a:r>
              <a:rPr lang="en-US" sz="49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Coefficient (r)</a:t>
            </a:r>
            <a:endParaRPr lang="en-US" sz="49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1" y="1219200"/>
            <a:ext cx="8390732" cy="5016500"/>
          </a:xfrm>
        </p:spPr>
        <p:txBody>
          <a:bodyPr/>
          <a:lstStyle/>
          <a:p>
            <a:r>
              <a:rPr lang="en-US" dirty="0" smtClean="0"/>
              <a:t>Correlation Coefficient is the statistic summarizing the strength of association between two variables.</a:t>
            </a:r>
          </a:p>
          <a:p>
            <a:r>
              <a:rPr lang="en-US" dirty="0" smtClean="0"/>
              <a:t>It is an index used to determine whether a linear or a straight line relationship exists between X and Y.</a:t>
            </a:r>
            <a:endParaRPr lang="en-US" dirty="0"/>
          </a:p>
          <a:p>
            <a:r>
              <a:rPr lang="en-US" i="1" dirty="0" smtClean="0"/>
              <a:t>It was originally proposed by Karl Pearson, hence (r) is also known as </a:t>
            </a:r>
            <a:r>
              <a:rPr lang="en-US" i="1" dirty="0" smtClean="0">
                <a:solidFill>
                  <a:schemeClr val="accent1"/>
                </a:solidFill>
              </a:rPr>
              <a:t>Pearson Correlation Coefficient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98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5140"/>
            <a:ext cx="8232776" cy="693060"/>
          </a:xfrm>
        </p:spPr>
        <p:txBody>
          <a:bodyPr>
            <a:noAutofit/>
          </a:bodyPr>
          <a:lstStyle/>
          <a:p>
            <a:pPr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Coefficient (r)</a:t>
            </a:r>
          </a:p>
          <a:p>
            <a:pPr algn="l"/>
            <a:endParaRPr lang="en-US" sz="49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990600"/>
            <a:ext cx="3505200" cy="16287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14400"/>
            <a:ext cx="8610600" cy="539353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pPr marL="88900" indent="0">
              <a:buNone/>
            </a:pPr>
            <a:r>
              <a:rPr lang="en-US" sz="2000" dirty="0" smtClean="0"/>
              <a:t>Division </a:t>
            </a:r>
            <a:r>
              <a:rPr lang="en-US" sz="2000" dirty="0"/>
              <a:t>of the numerator and denominator by </a:t>
            </a:r>
            <a:r>
              <a:rPr lang="en-US" sz="2000" i="1" dirty="0"/>
              <a:t>n </a:t>
            </a:r>
            <a:r>
              <a:rPr lang="en-US" sz="2000" dirty="0"/>
              <a:t>– 1 </a:t>
            </a:r>
            <a:r>
              <a:rPr lang="en-US" sz="2000" dirty="0" smtClean="0"/>
              <a:t>gives</a:t>
            </a:r>
          </a:p>
          <a:p>
            <a:pPr marL="3759200" lvl="8" indent="0">
              <a:buNone/>
            </a:pPr>
            <a:r>
              <a:rPr lang="en-US" dirty="0" smtClean="0"/>
              <a:t>   	-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bar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bar</a:t>
            </a:r>
            <a:r>
              <a:rPr lang="en-US" dirty="0" smtClean="0"/>
              <a:t> denote 		sample means</a:t>
            </a:r>
          </a:p>
          <a:p>
            <a:pPr marL="3759200" lvl="8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are the 			standard deviations</a:t>
            </a:r>
          </a:p>
          <a:p>
            <a:pPr marL="3759200" lvl="8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COV</a:t>
            </a:r>
            <a:r>
              <a:rPr lang="en-US" baseline="-25000" dirty="0" err="1" smtClean="0"/>
              <a:t>xy</a:t>
            </a:r>
            <a:r>
              <a:rPr lang="en-US" dirty="0" smtClean="0"/>
              <a:t> is the 			covariance between X </a:t>
            </a:r>
            <a:r>
              <a:rPr lang="en-US" sz="1600" dirty="0" smtClean="0"/>
              <a:t>		</a:t>
            </a:r>
            <a:r>
              <a:rPr lang="en-US" dirty="0" smtClean="0"/>
              <a:t>and 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6600"/>
            <a:ext cx="4267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16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Simple Linear Regression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IN" dirty="0" smtClean="0"/>
              <a:t>Simple linear regression explains the relationship between a dependent variable and one independent variable using a straight line. </a:t>
            </a:r>
          </a:p>
          <a:p>
            <a:r>
              <a:rPr lang="en-IN" dirty="0" smtClean="0"/>
              <a:t>The straight line is plotted on the scatter plot of these two points.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5" name="Picture 4" descr="a graph with a line of best f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4114800" cy="29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7692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53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Coefficient (r)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8800" y="1143000"/>
            <a:ext cx="8240713" cy="5118100"/>
          </a:xfrm>
        </p:spPr>
        <p:txBody>
          <a:bodyPr/>
          <a:lstStyle/>
          <a:p>
            <a:r>
              <a:rPr lang="en-US" dirty="0" smtClean="0"/>
              <a:t>Covariance is a systematic relationship between two variables in which change in one implies a corresponding change in the other (</a:t>
            </a:r>
            <a:r>
              <a:rPr lang="en-US" sz="2400" dirty="0" err="1" smtClean="0"/>
              <a:t>COV</a:t>
            </a:r>
            <a:r>
              <a:rPr lang="en-US" sz="2400" baseline="-25000" dirty="0" err="1" smtClean="0"/>
              <a:t>xy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The covariance between X and Y, measures the extent to which X and Y are related.</a:t>
            </a:r>
          </a:p>
          <a:p>
            <a:endParaRPr lang="en-US" sz="2400" dirty="0" smtClean="0"/>
          </a:p>
          <a:p>
            <a:r>
              <a:rPr lang="en-US" sz="2400" dirty="0" smtClean="0"/>
              <a:t>The covariance may be either positive or negative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4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8454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Coefficient (r)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1143000"/>
            <a:ext cx="8393113" cy="4691063"/>
          </a:xfrm>
        </p:spPr>
        <p:txBody>
          <a:bodyPr/>
          <a:lstStyle/>
          <a:p>
            <a:r>
              <a:rPr lang="en-US" sz="2000" dirty="0"/>
              <a:t>Division of </a:t>
            </a:r>
            <a:r>
              <a:rPr lang="en-US" sz="1800" dirty="0" err="1"/>
              <a:t>COV</a:t>
            </a:r>
            <a:r>
              <a:rPr lang="en-US" sz="1800" baseline="-25000" dirty="0" err="1"/>
              <a:t>xy</a:t>
            </a:r>
            <a:r>
              <a:rPr lang="en-US" sz="1800" dirty="0"/>
              <a:t> by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x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achieves standardization, so r varies between -1.0 and 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absolute number and is not expressed in any unit of measurement.</a:t>
            </a:r>
          </a:p>
          <a:p>
            <a:endParaRPr lang="en-US" dirty="0" smtClean="0"/>
          </a:p>
          <a:p>
            <a:r>
              <a:rPr lang="en-US" dirty="0" smtClean="0"/>
              <a:t>The correlation coefficient will be the same regardless of their underlying units of measurement.</a:t>
            </a:r>
          </a:p>
          <a:p>
            <a:endParaRPr lang="en-US" dirty="0"/>
          </a:p>
          <a:p>
            <a:r>
              <a:rPr lang="en-US" dirty="0" smtClean="0"/>
              <a:t>r can also be expressed in terms of the decomposition of total variation. (i.e. 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5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Coefficient of Determination (r2)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066800"/>
            <a:ext cx="8240713" cy="5134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Explained variation</a:t>
            </a:r>
            <a:r>
              <a:rPr lang="en-US" dirty="0"/>
              <a:t> </a:t>
            </a:r>
            <a:r>
              <a:rPr lang="en-US" dirty="0" smtClean="0"/>
              <a:t>/ Total variation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SSR / SST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ratio of the regression sum of squares (SSR) to the total sum of squares (SST) measures the proportion of variation in Y that is explained by the linear relationship of the independent variable X with the dependent variable Y in the regression model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must be a value between 0 and 1. It cannot be negative.</a:t>
            </a:r>
          </a:p>
          <a:p>
            <a:endParaRPr lang="en-US" dirty="0" smtClean="0"/>
          </a:p>
          <a:p>
            <a:r>
              <a:rPr lang="en-US" dirty="0" smtClean="0"/>
              <a:t>Larger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 smtClean="0"/>
              <a:t> indicates a strong linear relationship between two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88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0"/>
            <a:ext cx="8461376" cy="99060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Coefficient of Determination (r2)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143000"/>
            <a:ext cx="8240713" cy="5134925"/>
          </a:xfrm>
        </p:spPr>
        <p:txBody>
          <a:bodyPr/>
          <a:lstStyle/>
          <a:p>
            <a:r>
              <a:rPr lang="en-US" sz="2000" dirty="0" smtClean="0"/>
              <a:t>r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Explained variation</a:t>
            </a:r>
            <a:r>
              <a:rPr lang="en-US" sz="2000" dirty="0"/>
              <a:t> </a:t>
            </a:r>
            <a:r>
              <a:rPr lang="en-US" sz="2000" dirty="0" smtClean="0"/>
              <a:t>/ Total variation</a:t>
            </a:r>
          </a:p>
          <a:p>
            <a:endParaRPr lang="en-US" sz="2000" dirty="0"/>
          </a:p>
          <a:p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SSR / SST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ratio of the regression sum of squares (SSR) to the total sum of squares (SST) measures the proportion of variation in Y that is explained by the linear relationship of the independent variable X with the dependent variable Y in the regression model</a:t>
            </a:r>
          </a:p>
          <a:p>
            <a:endParaRPr lang="en-US" sz="2000" dirty="0"/>
          </a:p>
          <a:p>
            <a:r>
              <a:rPr lang="en-US" sz="2000" dirty="0" smtClean="0"/>
              <a:t>r</a:t>
            </a:r>
            <a:r>
              <a:rPr lang="en-US" sz="2000" baseline="30000" dirty="0" smtClean="0"/>
              <a:t>2  </a:t>
            </a:r>
            <a:r>
              <a:rPr lang="en-US" sz="2000" dirty="0" smtClean="0"/>
              <a:t>must be a value between 0 and 1. It cannot be negative.</a:t>
            </a:r>
          </a:p>
          <a:p>
            <a:endParaRPr lang="en-US" sz="2000" dirty="0" smtClean="0"/>
          </a:p>
          <a:p>
            <a:r>
              <a:rPr lang="en-US" sz="2000" dirty="0" smtClean="0"/>
              <a:t>Larger 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 smtClean="0"/>
              <a:t> indicates a strong linear relationship between two variables.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769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45140"/>
            <a:ext cx="8308976" cy="769260"/>
          </a:xfrm>
        </p:spPr>
        <p:txBody>
          <a:bodyPr>
            <a:noAutofit/>
          </a:bodyPr>
          <a:lstStyle/>
          <a:p>
            <a:pPr algn="l"/>
            <a:r>
              <a:rPr lang="en-US" sz="45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 Error of the Estimate</a:t>
            </a:r>
            <a:endParaRPr lang="en-US" sz="45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838200"/>
            <a:ext cx="8316913" cy="6019800"/>
          </a:xfrm>
        </p:spPr>
        <p:txBody>
          <a:bodyPr/>
          <a:lstStyle/>
          <a:p>
            <a:r>
              <a:rPr lang="en-US" sz="1800" dirty="0" smtClean="0"/>
              <a:t>It measures the variability of the observed Y values to the predicted Y values.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smtClean="0"/>
              <a:t>Although the least-square method produces the line that fits the data with the minimum amount of prediction error, unless all the observed data points fall on a straight line, the prediction line is not a perfect predictor.</a:t>
            </a:r>
          </a:p>
          <a:p>
            <a:endParaRPr lang="en-US" dirty="0" smtClean="0"/>
          </a:p>
          <a:p>
            <a:r>
              <a:rPr lang="en-US" sz="1800" dirty="0" smtClean="0"/>
              <a:t>The figure shows the variability </a:t>
            </a:r>
          </a:p>
          <a:p>
            <a:pPr marL="889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around the prediction line.</a:t>
            </a:r>
          </a:p>
          <a:p>
            <a:pPr marL="88900" indent="0">
              <a:buNone/>
            </a:pPr>
            <a:endParaRPr lang="en-US" sz="1800" dirty="0" smtClean="0"/>
          </a:p>
          <a:p>
            <a:r>
              <a:rPr lang="en-US" sz="1800" dirty="0" smtClean="0"/>
              <a:t>Note: Many observed values of Y fall </a:t>
            </a:r>
          </a:p>
          <a:p>
            <a:pPr marL="889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near the prediction line, but most of </a:t>
            </a:r>
          </a:p>
          <a:p>
            <a:pPr marL="889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the values are exactly not on the line.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05" y="1553516"/>
            <a:ext cx="285750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05" y="3813175"/>
            <a:ext cx="2568895" cy="23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0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8454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 Error of the Estimate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interpretation of the standard error of the estimate is similar to that of the standard deviation.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standard deviation </a:t>
            </a:r>
            <a:r>
              <a:rPr lang="en-US" dirty="0" smtClean="0"/>
              <a:t>measures variability around the mean.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standard error of the estimate </a:t>
            </a:r>
            <a:r>
              <a:rPr lang="en-US" dirty="0" smtClean="0"/>
              <a:t>measures</a:t>
            </a:r>
            <a:r>
              <a:rPr lang="en-US" dirty="0"/>
              <a:t> variability around the </a:t>
            </a:r>
            <a:r>
              <a:rPr lang="en-US" dirty="0" smtClean="0"/>
              <a:t>prediction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8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RSS Plot</a:t>
            </a:r>
            <a:endParaRPr lang="en-IN" dirty="0"/>
          </a:p>
        </p:txBody>
      </p:sp>
      <p:pic>
        <p:nvPicPr>
          <p:cNvPr id="5" name="Content Placeholder 4" descr="rss p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1"/>
            <a:ext cx="8610600" cy="4954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Residual Sum of Squares (RSS)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Find the value of RSS for this regression line.</a:t>
            </a:r>
          </a:p>
          <a:p>
            <a:pPr fontAlgn="t"/>
            <a:endParaRPr lang="en-IN" dirty="0" smtClean="0"/>
          </a:p>
          <a:p>
            <a:pPr fontAlgn="t">
              <a:buNone/>
            </a:pPr>
            <a:r>
              <a:rPr lang="en-IN" dirty="0" smtClean="0"/>
              <a:t>A) 0.25</a:t>
            </a:r>
          </a:p>
          <a:p>
            <a:pPr fontAlgn="t">
              <a:buNone/>
            </a:pPr>
            <a:r>
              <a:rPr lang="en-IN" dirty="0" smtClean="0"/>
              <a:t>B) 6.25</a:t>
            </a:r>
          </a:p>
          <a:p>
            <a:pPr fontAlgn="t">
              <a:buNone/>
            </a:pPr>
            <a:r>
              <a:rPr lang="en-IN" dirty="0" smtClean="0"/>
              <a:t>C) 6.5</a:t>
            </a:r>
          </a:p>
          <a:p>
            <a:pPr fontAlgn="t">
              <a:buNone/>
            </a:pPr>
            <a:r>
              <a:rPr lang="en-IN" dirty="0" smtClean="0"/>
              <a:t>D) -0.5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r>
              <a:rPr lang="en-IN" i="1" dirty="0" smtClean="0"/>
              <a:t>The residuals for all 5 points are -0.5, 1, 0, -2, 1. </a:t>
            </a:r>
          </a:p>
          <a:p>
            <a:r>
              <a:rPr lang="en-IN" i="1" dirty="0" smtClean="0"/>
              <a:t>The sum of squares of all 5 residuals would be 0.25 + 1 + 0 + 4 + 1 = 6.25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Y.Lakshmi</a:t>
            </a:r>
            <a:r>
              <a:rPr lang="en-US" dirty="0" smtClean="0"/>
              <a:t> Prasad 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Total Sum of Errors (TSS)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Find the value of TSS for this regression line.</a:t>
            </a:r>
          </a:p>
          <a:p>
            <a:pPr>
              <a:buNone/>
            </a:pPr>
            <a:endParaRPr lang="en-IN" dirty="0" smtClean="0"/>
          </a:p>
          <a:p>
            <a:pPr fontAlgn="t">
              <a:buNone/>
            </a:pPr>
            <a:r>
              <a:rPr lang="en-IN" dirty="0" smtClean="0"/>
              <a:t>A) 11.5</a:t>
            </a:r>
          </a:p>
          <a:p>
            <a:pPr fontAlgn="t">
              <a:buNone/>
            </a:pPr>
            <a:r>
              <a:rPr lang="en-IN" dirty="0" smtClean="0"/>
              <a:t>B) 7.5</a:t>
            </a:r>
          </a:p>
          <a:p>
            <a:pPr fontAlgn="t">
              <a:buNone/>
            </a:pPr>
            <a:r>
              <a:rPr lang="en-IN" dirty="0" smtClean="0"/>
              <a:t>C) 0</a:t>
            </a:r>
          </a:p>
          <a:p>
            <a:pPr fontAlgn="t">
              <a:buNone/>
            </a:pPr>
            <a:r>
              <a:rPr lang="en-IN" dirty="0" smtClean="0"/>
              <a:t>D) 14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dirty="0" smtClean="0"/>
              <a:t>In Simple Linear regression, one variable is considered independent (=predictor) variable (X) and the other the dependent (=outcome) variable Y (Continuous in nature).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r>
              <a:rPr lang="en-IN" i="1" dirty="0" smtClean="0"/>
              <a:t>The average of y-value for all data points (3 + 5 + 5 + 4 + 8)/5 = 25/5 = 5. </a:t>
            </a:r>
          </a:p>
          <a:p>
            <a:r>
              <a:rPr lang="en-IN" i="1" dirty="0" smtClean="0"/>
              <a:t>So </a:t>
            </a:r>
            <a:r>
              <a:rPr lang="en-IN" dirty="0" smtClean="0"/>
              <a:t>y−¯y</a:t>
            </a:r>
            <a:r>
              <a:rPr lang="en-IN" i="1" dirty="0" smtClean="0"/>
              <a:t> term for each data point would be -2, 0, 0, -1, 3. </a:t>
            </a:r>
          </a:p>
          <a:p>
            <a:r>
              <a:rPr lang="en-IN" i="1" dirty="0" smtClean="0"/>
              <a:t>So, the squared sum of these terms would be 4 + 0 + 0 + 1 + 9 = 14.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R²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RSS for this example comes out to be 6.25 and the TSS comes out to be 14.</a:t>
            </a:r>
          </a:p>
          <a:p>
            <a:pPr>
              <a:buNone/>
            </a:pPr>
            <a:r>
              <a:rPr lang="en-IN" dirty="0" smtClean="0"/>
              <a:t>What would be the R² for this regression line?</a:t>
            </a:r>
          </a:p>
          <a:p>
            <a:pPr fontAlgn="t"/>
            <a:endParaRPr lang="en-IN" dirty="0" smtClean="0"/>
          </a:p>
          <a:p>
            <a:pPr fontAlgn="t">
              <a:buNone/>
            </a:pPr>
            <a:r>
              <a:rPr lang="en-IN" dirty="0" smtClean="0"/>
              <a:t>A) 1 - (14/6.25)</a:t>
            </a:r>
          </a:p>
          <a:p>
            <a:pPr fontAlgn="t">
              <a:buNone/>
            </a:pPr>
            <a:r>
              <a:rPr lang="en-IN" dirty="0" smtClean="0"/>
              <a:t>B) (1 - 14)/6.25</a:t>
            </a:r>
          </a:p>
          <a:p>
            <a:pPr fontAlgn="t">
              <a:buNone/>
            </a:pPr>
            <a:r>
              <a:rPr lang="en-IN" dirty="0" smtClean="0"/>
              <a:t>C) 1 - (6.25/14)</a:t>
            </a:r>
          </a:p>
          <a:p>
            <a:pPr fontAlgn="t">
              <a:buNone/>
            </a:pPr>
            <a:r>
              <a:rPr lang="en-IN" dirty="0" smtClean="0"/>
              <a:t>D) (1 - 6.25)/14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IN" i="1" dirty="0" smtClean="0"/>
              <a:t>R² value is given by 1 - (RSS / TSS). So, in this case, R² value would be 1 - (6.25 / 14).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15172" cy="990600"/>
          </a:xfrm>
        </p:spPr>
        <p:txBody>
          <a:bodyPr/>
          <a:lstStyle/>
          <a:p>
            <a:r>
              <a:rPr lang="en-IN" dirty="0" smtClean="0"/>
              <a:t>Adj. R-Squared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6800"/>
          </a:xfrm>
        </p:spPr>
        <p:txBody>
          <a:bodyPr/>
          <a:lstStyle/>
          <a:p>
            <a:r>
              <a:rPr lang="en-IN" dirty="0" smtClean="0"/>
              <a:t>adjusted R-squared is a better metric than R-squared to assess how good the model fits the data. </a:t>
            </a:r>
          </a:p>
          <a:p>
            <a:r>
              <a:rPr lang="en-IN" dirty="0" smtClean="0"/>
              <a:t>Adjusted R-squared, penalises R-squared for unnecessary addition of variables. </a:t>
            </a:r>
          </a:p>
          <a:p>
            <a:r>
              <a:rPr lang="en-IN" dirty="0" smtClean="0"/>
              <a:t>So, if the variable added does not increase the accuracy adequately, adjusted R-squared decreases although R-squared might increase.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00948" cy="6858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4 Questions we need to ask ourselves: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3000"/>
            <a:ext cx="8472518" cy="5181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Whenever you are about to build a Model, Ask yourself these 4 Questions:</a:t>
            </a:r>
          </a:p>
          <a:p>
            <a:r>
              <a:rPr lang="en-IN" dirty="0" smtClean="0"/>
              <a:t>1. What is the Objective Function?</a:t>
            </a:r>
          </a:p>
          <a:p>
            <a:r>
              <a:rPr lang="en-IN" dirty="0" smtClean="0"/>
              <a:t>2. What are the Hyper-parameters?</a:t>
            </a:r>
          </a:p>
          <a:p>
            <a:r>
              <a:rPr lang="en-IN" dirty="0" smtClean="0"/>
              <a:t>3. What are the Parameters?</a:t>
            </a:r>
          </a:p>
          <a:p>
            <a:r>
              <a:rPr lang="en-IN" dirty="0" smtClean="0"/>
              <a:t>4. How can we Regularize this Model?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0104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Linear Regression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105400"/>
          </a:xfrm>
        </p:spPr>
        <p:txBody>
          <a:bodyPr/>
          <a:lstStyle/>
          <a:p>
            <a:r>
              <a:rPr lang="en-IN" dirty="0" smtClean="0"/>
              <a:t>1. What is the Objective Function?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Find out that line which minimizes the MSE</a:t>
            </a:r>
          </a:p>
          <a:p>
            <a:r>
              <a:rPr lang="en-IN" dirty="0" smtClean="0"/>
              <a:t>2. What are the Hyper-parameters?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 </a:t>
            </a:r>
            <a:r>
              <a:rPr lang="en-US" i="1" dirty="0" smtClean="0"/>
              <a:t>alpha=</a:t>
            </a:r>
            <a:r>
              <a:rPr lang="en-US" dirty="0" smtClean="0"/>
              <a:t>, </a:t>
            </a:r>
            <a:r>
              <a:rPr lang="en-US" i="1" dirty="0" err="1" smtClean="0"/>
              <a:t>fit_intercept</a:t>
            </a:r>
            <a:r>
              <a:rPr lang="en-US" i="1" dirty="0" smtClean="0"/>
              <a:t>=</a:t>
            </a:r>
            <a:r>
              <a:rPr lang="en-US" dirty="0" smtClean="0"/>
              <a:t>,</a:t>
            </a:r>
            <a:r>
              <a:rPr lang="en-IN" b="1" dirty="0" smtClean="0"/>
              <a:t> </a:t>
            </a:r>
            <a:r>
              <a:rPr lang="en-US" i="1" dirty="0" err="1" smtClean="0"/>
              <a:t>max_iter</a:t>
            </a:r>
            <a:r>
              <a:rPr lang="en-US" i="1" dirty="0" smtClean="0"/>
              <a:t>=</a:t>
            </a:r>
            <a:r>
              <a:rPr lang="en-US" dirty="0" smtClean="0"/>
              <a:t>,  </a:t>
            </a:r>
            <a:r>
              <a:rPr lang="en-US" i="1" dirty="0" err="1" smtClean="0"/>
              <a:t>tol</a:t>
            </a:r>
            <a:r>
              <a:rPr lang="en-US" i="1" dirty="0" smtClean="0"/>
              <a:t>=</a:t>
            </a:r>
            <a:r>
              <a:rPr lang="en-US" dirty="0" smtClean="0"/>
              <a:t>, </a:t>
            </a:r>
            <a:r>
              <a:rPr lang="en-US" i="1" dirty="0" smtClean="0"/>
              <a:t>solver=,</a:t>
            </a:r>
            <a:r>
              <a:rPr lang="en-US" dirty="0" smtClean="0"/>
              <a:t> </a:t>
            </a:r>
            <a:r>
              <a:rPr lang="en-US" i="1" dirty="0" err="1" smtClean="0"/>
              <a:t>random_state</a:t>
            </a:r>
            <a:r>
              <a:rPr lang="en-US" i="1" dirty="0" smtClean="0"/>
              <a:t>=</a:t>
            </a:r>
            <a:endParaRPr lang="en-IN" dirty="0" smtClean="0"/>
          </a:p>
          <a:p>
            <a:r>
              <a:rPr lang="en-IN" dirty="0" smtClean="0"/>
              <a:t>3. What are the Parameters?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 Intercept(B0) and Slope Coefficient (B1)</a:t>
            </a:r>
            <a:endParaRPr lang="en-IN" dirty="0" smtClean="0"/>
          </a:p>
          <a:p>
            <a:r>
              <a:rPr lang="en-IN" dirty="0" smtClean="0"/>
              <a:t>4. How can we Regularize this Model?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L1 Norm(LASSO), L2 Norm(Ridge Regression)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029200"/>
          </a:xfrm>
        </p:spPr>
        <p:txBody>
          <a:bodyPr/>
          <a:lstStyle/>
          <a:p>
            <a:r>
              <a:rPr lang="en-IN" dirty="0" smtClean="0"/>
              <a:t>Multiple linear regression is a statistical technique to understand the relationship between one dependent variable and several independent variables (explanatory variables). </a:t>
            </a:r>
          </a:p>
          <a:p>
            <a:r>
              <a:rPr lang="en-IN" dirty="0" smtClean="0"/>
              <a:t>The objective of multiple regression is to find a linear equation that can best determine the value of dependent variable Y for different values independent variables in X.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Multiple linear regression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861" y="1447800"/>
            <a:ext cx="7923939" cy="455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182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8800" dirty="0" smtClean="0"/>
              <a:t>Questions?</a:t>
            </a:r>
            <a:endParaRPr lang="en-IN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172200"/>
            <a:ext cx="4267200" cy="549275"/>
          </a:xfrm>
        </p:spPr>
        <p:txBody>
          <a:bodyPr/>
          <a:lstStyle/>
          <a:p>
            <a:r>
              <a:rPr lang="en-US" sz="45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Y. </a:t>
            </a:r>
            <a:r>
              <a:rPr lang="en-US" sz="45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Lakshmi</a:t>
            </a:r>
            <a:r>
              <a:rPr lang="en-US" sz="45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Prasad 08978784848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Scatter Plot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850" y="990600"/>
            <a:ext cx="7868350" cy="49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83820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Regression Analysis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 determine whether the independent variables explain a significant variation in the dependent variable: whether a relationship exists.</a:t>
            </a:r>
          </a:p>
          <a:p>
            <a:pPr marL="88900" indent="0">
              <a:buNone/>
            </a:pPr>
            <a:endParaRPr lang="en-US" sz="2800" dirty="0" smtClean="0"/>
          </a:p>
          <a:p>
            <a:r>
              <a:rPr lang="en-US" sz="2800" dirty="0" smtClean="0"/>
              <a:t>To determine how much of the variation in the dependent variable can be explained by the independent variables: strength of the relationship.</a:t>
            </a:r>
          </a:p>
          <a:p>
            <a:pPr marL="88900" indent="0">
              <a:buNone/>
            </a:pPr>
            <a:endParaRPr lang="en-US" sz="2800" dirty="0" smtClean="0"/>
          </a:p>
          <a:p>
            <a:r>
              <a:rPr lang="en-US" sz="2800" dirty="0" smtClean="0"/>
              <a:t>To determine the structure or form of the relationship: the mathematical equation relating the independent and dependent variables.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066800"/>
          </a:xfrm>
        </p:spPr>
        <p:txBody>
          <a:bodyPr>
            <a:noAutofit/>
          </a:bodyPr>
          <a:lstStyle/>
          <a:p>
            <a:r>
              <a:rPr lang="en-US" sz="4500" dirty="0" smtClean="0"/>
              <a:t>Linear Regression can be used to answer the following questions: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00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Can variation in </a:t>
            </a:r>
            <a:r>
              <a:rPr lang="en-US" b="1" dirty="0" smtClean="0"/>
              <a:t>sales</a:t>
            </a:r>
            <a:r>
              <a:rPr lang="en-US" dirty="0" smtClean="0"/>
              <a:t> be explained in terms of variation in </a:t>
            </a:r>
            <a:r>
              <a:rPr lang="en-US" b="1" dirty="0" smtClean="0"/>
              <a:t>advertising expenditures</a:t>
            </a:r>
            <a:r>
              <a:rPr lang="en-US" dirty="0" smtClean="0"/>
              <a:t>? What is the structure and form of this relationship, and can it be modeled mathematically by an equation describing a straight line?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the variation in </a:t>
            </a:r>
            <a:r>
              <a:rPr lang="en-US" b="1" dirty="0" smtClean="0"/>
              <a:t>market share </a:t>
            </a:r>
            <a:r>
              <a:rPr lang="en-US" dirty="0" smtClean="0"/>
              <a:t>be accounted for by the </a:t>
            </a:r>
            <a:r>
              <a:rPr lang="en-US" b="1" dirty="0" smtClean="0"/>
              <a:t>size of the sales force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consumers’ perceptions of </a:t>
            </a:r>
            <a:r>
              <a:rPr lang="en-US" b="1" dirty="0" smtClean="0"/>
              <a:t>quality</a:t>
            </a:r>
            <a:r>
              <a:rPr lang="en-US" dirty="0" smtClean="0"/>
              <a:t> determined by their perceptions of </a:t>
            </a:r>
            <a:r>
              <a:rPr lang="en-US" b="1" dirty="0" smtClean="0"/>
              <a:t>price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5140"/>
            <a:ext cx="8385176" cy="6930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5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Bivariate Regression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 Placeholder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825500"/>
                <a:ext cx="8240713" cy="5008563"/>
              </a:xfrm>
            </p:spPr>
            <p:txBody>
              <a:bodyPr/>
              <a:lstStyle/>
              <a:p>
                <a:r>
                  <a:rPr lang="en-US" dirty="0" smtClean="0"/>
                  <a:t>Bivariate Regression is</a:t>
                </a:r>
                <a:r>
                  <a:rPr lang="en-US" dirty="0"/>
                  <a:t> the simplest form of regression analysis, and is also known as Ordinary Least-Squares regression or linear regression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basic </a:t>
                </a:r>
                <a:r>
                  <a:rPr lang="en-US" dirty="0" smtClean="0"/>
                  <a:t>simple linear regression model equation </a:t>
                </a:r>
                <a:r>
                  <a:rPr lang="en-US" dirty="0"/>
                  <a:t>is,</a:t>
                </a:r>
              </a:p>
              <a:p>
                <a:endParaRPr lang="en-US" dirty="0"/>
              </a:p>
              <a:p>
                <a:pPr marL="88900" indent="0">
                  <a:buNone/>
                </a:pPr>
                <a:r>
                  <a:rPr lang="en-US" dirty="0" smtClean="0"/>
                  <a:t/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	Y</a:t>
                </a:r>
                <a:r>
                  <a:rPr lang="en-US" i="1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r>
                  <a:rPr lang="en-US" i="1" dirty="0">
                    <a:solidFill>
                      <a:schemeClr val="tx1"/>
                    </a:solidFill>
                  </a:rPr>
                  <a:t>= </a:t>
                </a:r>
                <a:r>
                  <a:rPr lang="el-GR" i="1" dirty="0">
                    <a:solidFill>
                      <a:schemeClr val="tx1"/>
                    </a:solidFill>
                  </a:rPr>
                  <a:t>β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i="1" dirty="0">
                    <a:solidFill>
                      <a:schemeClr val="tx1"/>
                    </a:solidFill>
                  </a:rPr>
                  <a:t> + </a:t>
                </a:r>
                <a:r>
                  <a:rPr lang="el-GR" i="1" dirty="0">
                    <a:solidFill>
                      <a:schemeClr val="tx1"/>
                    </a:solidFill>
                  </a:rPr>
                  <a:t>β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en-US" i="1" dirty="0">
                    <a:solidFill>
                      <a:schemeClr val="tx1"/>
                    </a:solidFill>
                  </a:rPr>
                  <a:t>+ </a:t>
                </a:r>
                <a:r>
                  <a:rPr lang="el-GR" i="1" dirty="0">
                    <a:solidFill>
                      <a:schemeClr val="tx1"/>
                    </a:solidFill>
                  </a:rPr>
                  <a:t>ε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i</a:t>
                </a:r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i="1" dirty="0"/>
                  <a:t>Y</a:t>
                </a:r>
                <a:r>
                  <a:rPr lang="en-US" i="1" baseline="-25000" dirty="0"/>
                  <a:t>i</a:t>
                </a:r>
                <a:r>
                  <a:rPr lang="en-US" dirty="0" smtClean="0"/>
                  <a:t/>
                </a:r>
                <a:r>
                  <a:rPr lang="en-US" sz="1600" dirty="0"/>
                  <a:t>– Dependent variable or criterion </a:t>
                </a:r>
                <a:r>
                  <a:rPr lang="en-US" sz="1600" dirty="0" smtClean="0"/>
                  <a:t>variable</a:t>
                </a:r>
              </a:p>
              <a:p>
                <a:pPr marL="571500" lvl="1" indent="0">
                  <a:buNone/>
                </a:pPr>
                <a:r>
                  <a:rPr lang="en-US" sz="1600" dirty="0"/>
                  <a:t/>
                </a:r>
                <a:r>
                  <a:rPr lang="en-US" sz="1600" dirty="0" smtClean="0"/>
                  <a:t/>
                </a:r>
                <a:r>
                  <a:rPr lang="en-US" sz="1600" dirty="0"/>
                  <a:t>for observation </a:t>
                </a:r>
                <a:r>
                  <a:rPr lang="en-US" sz="1600" dirty="0" err="1" smtClean="0"/>
                  <a:t>i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800" dirty="0"/>
                  <a:t>0 </a:t>
                </a:r>
                <a:r>
                  <a:rPr lang="en-US" sz="1600" dirty="0" smtClean="0"/>
                  <a:t>– </a:t>
                </a:r>
                <a:r>
                  <a:rPr lang="en-US" sz="1600" dirty="0"/>
                  <a:t>Y intercept for the </a:t>
                </a:r>
                <a:r>
                  <a:rPr lang="en-US" sz="1600" dirty="0" smtClean="0"/>
                  <a:t>population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800" dirty="0"/>
                  <a:t>1</a:t>
                </a:r>
                <a:r>
                  <a:rPr lang="en-US" dirty="0"/>
                  <a:t/>
                </a:r>
                <a:r>
                  <a:rPr lang="en-US" sz="1600" dirty="0"/>
                  <a:t>– Slope for the </a:t>
                </a:r>
                <a:r>
                  <a:rPr lang="en-US" sz="1600" dirty="0" smtClean="0"/>
                  <a:t>population</a:t>
                </a:r>
              </a:p>
              <a:p>
                <a:pPr lvl="1"/>
                <a:r>
                  <a:rPr lang="en-US" i="1" dirty="0" smtClean="0"/>
                  <a:t>X</a:t>
                </a:r>
                <a:r>
                  <a:rPr lang="en-US" sz="1000" i="1" dirty="0" smtClean="0"/>
                  <a:t>i</a:t>
                </a:r>
                <a:r>
                  <a:rPr lang="en-US" sz="1000" dirty="0" smtClean="0"/>
                  <a:t/>
                </a:r>
                <a:r>
                  <a:rPr lang="en-US" sz="1600" dirty="0" smtClean="0"/>
                  <a:t>– Independent </a:t>
                </a:r>
                <a:r>
                  <a:rPr lang="en-US" sz="1600" dirty="0"/>
                  <a:t>variable for observation </a:t>
                </a:r>
                <a:r>
                  <a:rPr lang="en-US" sz="1600" dirty="0" smtClean="0"/>
                  <a:t>I</a:t>
                </a:r>
                <a:endParaRPr lang="en-US" sz="1600" dirty="0"/>
              </a:p>
              <a:p>
                <a:pPr lvl="1"/>
                <a:r>
                  <a:rPr lang="el-GR" i="1" dirty="0" smtClean="0"/>
                  <a:t>ε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/>
                </a:r>
                <a:r>
                  <a:rPr lang="en-US" dirty="0"/>
                  <a:t>– Random error in Y for observation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825500"/>
                <a:ext cx="8240713" cy="5008563"/>
              </a:xfrm>
              <a:blipFill>
                <a:blip r:embed="rId2"/>
                <a:stretch>
                  <a:fillRect b="-10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503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0376" y="145140"/>
            <a:ext cx="8229600" cy="9216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9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dirty="0" smtClean="0"/>
              <a:t> </a:t>
            </a:r>
            <a:r>
              <a:rPr lang="en-US" sz="49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</a:t>
            </a:r>
            <a:endParaRPr lang="en-US" sz="4900" b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733800"/>
            <a:ext cx="4878370" cy="2935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3881685" cy="29200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1391</TotalTime>
  <Words>1961</Words>
  <Application>Microsoft Office PowerPoint</Application>
  <PresentationFormat>On-screen Show (4:3)</PresentationFormat>
  <Paragraphs>273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Linear Regression</vt:lpstr>
      <vt:lpstr>Objectives</vt:lpstr>
      <vt:lpstr>Simple Linear Regression </vt:lpstr>
      <vt:lpstr>Simple Linear regression</vt:lpstr>
      <vt:lpstr>Scatter Plot</vt:lpstr>
      <vt:lpstr>Regression Analysis</vt:lpstr>
      <vt:lpstr>Linear Regression can be used to answer the following questions:</vt:lpstr>
      <vt:lpstr>Slide 8</vt:lpstr>
      <vt:lpstr>Slide 9</vt:lpstr>
      <vt:lpstr>Intercept and Slope</vt:lpstr>
      <vt:lpstr>Simple Linear Regression</vt:lpstr>
      <vt:lpstr>Regression Line</vt:lpstr>
      <vt:lpstr>Intercept of a Straight Line</vt:lpstr>
      <vt:lpstr>Feedback :</vt:lpstr>
      <vt:lpstr>Slope of a Straight Line</vt:lpstr>
      <vt:lpstr>Feedback</vt:lpstr>
      <vt:lpstr>Equation of a Straight Line</vt:lpstr>
      <vt:lpstr>Feedback :</vt:lpstr>
      <vt:lpstr>strength of the linear regression</vt:lpstr>
      <vt:lpstr>Slide 20</vt:lpstr>
      <vt:lpstr>Slide 21</vt:lpstr>
      <vt:lpstr>Best Fit Line</vt:lpstr>
      <vt:lpstr>Residuals</vt:lpstr>
      <vt:lpstr>Slide 24</vt:lpstr>
      <vt:lpstr>Slide 25</vt:lpstr>
      <vt:lpstr>Best Fit Regression Line</vt:lpstr>
      <vt:lpstr>Feedback :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RSS Plot</vt:lpstr>
      <vt:lpstr>Residual Sum of Squares (RSS)</vt:lpstr>
      <vt:lpstr>Feedback :</vt:lpstr>
      <vt:lpstr>Total Sum of Errors (TSS)</vt:lpstr>
      <vt:lpstr>Feedback :</vt:lpstr>
      <vt:lpstr>R²</vt:lpstr>
      <vt:lpstr>Feedback</vt:lpstr>
      <vt:lpstr>Adj. R-Squared</vt:lpstr>
      <vt:lpstr>4 Questions we need to ask ourselves:</vt:lpstr>
      <vt:lpstr>Linear Regression Model</vt:lpstr>
      <vt:lpstr>Multiple linear regression</vt:lpstr>
      <vt:lpstr>Multiple linear regression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98</cp:revision>
  <dcterms:created xsi:type="dcterms:W3CDTF">2006-08-16T00:00:00Z</dcterms:created>
  <dcterms:modified xsi:type="dcterms:W3CDTF">2020-01-24T15:20:08Z</dcterms:modified>
</cp:coreProperties>
</file>