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0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20" r:id="rId22"/>
    <p:sldId id="354" r:id="rId23"/>
    <p:sldId id="355" r:id="rId24"/>
    <p:sldId id="384" r:id="rId25"/>
    <p:sldId id="321" r:id="rId26"/>
    <p:sldId id="389" r:id="rId27"/>
    <p:sldId id="408" r:id="rId28"/>
    <p:sldId id="409" r:id="rId29"/>
    <p:sldId id="410" r:id="rId30"/>
    <p:sldId id="411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Name Here">
  <p:cSld name="Section Name Her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/>
              <a:t>Linear Regression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smtClean="0"/>
              <a:t>Y.LAKSHMI </a:t>
            </a:r>
            <a:r>
              <a:rPr lang="en-IN" dirty="0" smtClean="0"/>
              <a:t>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7845424" cy="769260"/>
          </a:xfrm>
        </p:spPr>
        <p:txBody>
          <a:bodyPr>
            <a:normAutofit fontScale="92500" lnSpcReduction="20000"/>
          </a:bodyPr>
          <a:lstStyle/>
          <a:p>
            <a:pPr marL="88900" indent="0"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Independence of errors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263" y="940438"/>
            <a:ext cx="8240713" cy="5511162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Durbin-Watson Test</a:t>
            </a:r>
          </a:p>
          <a:p>
            <a:r>
              <a:rPr lang="en-US" sz="1800" dirty="0" smtClean="0"/>
              <a:t>Durbin-Watson statistic is used to measure autocorrelation.</a:t>
            </a:r>
          </a:p>
          <a:p>
            <a:endParaRPr lang="en-US" sz="1800" dirty="0" smtClean="0"/>
          </a:p>
          <a:p>
            <a:r>
              <a:rPr lang="en-US" sz="1800" dirty="0" smtClean="0"/>
              <a:t>This statistic measures the correlation between each residual and the residual over the previous time period.</a:t>
            </a:r>
          </a:p>
          <a:p>
            <a:endParaRPr lang="en-US" sz="1800" dirty="0" smtClean="0"/>
          </a:p>
          <a:p>
            <a:r>
              <a:rPr lang="en-US" sz="1800" dirty="0" smtClean="0"/>
              <a:t>Durbin-Watson </a:t>
            </a:r>
            <a:r>
              <a:rPr lang="en-US" sz="1800" dirty="0"/>
              <a:t>statistic </a:t>
            </a:r>
            <a:r>
              <a:rPr lang="en-US" sz="1800" dirty="0" smtClean="0"/>
              <a:t> will approach 0, if successive residuals are </a:t>
            </a:r>
            <a:r>
              <a:rPr lang="en-US" sz="1800" smtClean="0"/>
              <a:t>positively </a:t>
            </a:r>
            <a:r>
              <a:rPr lang="en-US" sz="1800" smtClean="0"/>
              <a:t>auto-correlated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If the residuals are not </a:t>
            </a:r>
            <a:r>
              <a:rPr lang="en-US" sz="1800" dirty="0" err="1" smtClean="0"/>
              <a:t>correltated</a:t>
            </a:r>
            <a:r>
              <a:rPr lang="en-US" sz="1800" dirty="0" smtClean="0"/>
              <a:t>, It will be close to 2.</a:t>
            </a:r>
          </a:p>
          <a:p>
            <a:endParaRPr lang="en-US" sz="1800" dirty="0" smtClean="0"/>
          </a:p>
          <a:p>
            <a:r>
              <a:rPr lang="en-US" sz="1800" dirty="0"/>
              <a:t>if the residuals are negatively </a:t>
            </a:r>
            <a:r>
              <a:rPr lang="en-US" sz="1800" dirty="0" err="1" smtClean="0"/>
              <a:t>autocorrelated</a:t>
            </a:r>
            <a:r>
              <a:rPr lang="en-US" sz="1800" dirty="0" smtClean="0"/>
              <a:t>, It will be greater than 2 and could even approach its maximum value of 4.</a:t>
            </a:r>
          </a:p>
          <a:p>
            <a:pPr marL="88900" indent="0" algn="just">
              <a:buNone/>
            </a:pPr>
            <a:endParaRPr lang="en-IN" sz="1800" dirty="0">
              <a:solidFill>
                <a:srgbClr val="0070C0"/>
              </a:solidFill>
            </a:endParaRPr>
          </a:p>
          <a:p>
            <a:pPr algn="just"/>
            <a:r>
              <a:rPr lang="en-IN" sz="1800" dirty="0" smtClean="0">
                <a:solidFill>
                  <a:schemeClr val="tx1"/>
                </a:solidFill>
              </a:rPr>
              <a:t>The </a:t>
            </a:r>
            <a:r>
              <a:rPr lang="en-IN" sz="1800" dirty="0">
                <a:solidFill>
                  <a:schemeClr val="tx1"/>
                </a:solidFill>
              </a:rPr>
              <a:t>Null Hypothesis of the test is that there is no serial </a:t>
            </a:r>
            <a:r>
              <a:rPr lang="en-IN" sz="1800" dirty="0" smtClean="0">
                <a:solidFill>
                  <a:schemeClr val="tx1"/>
                </a:solidFill>
              </a:rPr>
              <a:t>correlation.</a:t>
            </a:r>
            <a:endParaRPr lang="en-IN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3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88900" indent="0" algn="l">
              <a:lnSpc>
                <a:spcPct val="80000"/>
              </a:lnSpc>
            </a:pPr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Normality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 smtClean="0"/>
              <a:t>This assumption requires the </a:t>
            </a:r>
            <a:r>
              <a:rPr lang="en-US" sz="2000" dirty="0"/>
              <a:t>errors (</a:t>
            </a:r>
            <a:r>
              <a:rPr lang="el-GR" sz="2000" i="1" dirty="0">
                <a:solidFill>
                  <a:schemeClr val="tx1"/>
                </a:solidFill>
              </a:rPr>
              <a:t>ε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be normally distributed at each value of X.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As long as the distribution of the errors at each level of X is not extremely different from a normal distribution, inferences about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i="1" baseline="-25000" dirty="0">
                <a:solidFill>
                  <a:schemeClr val="tx1"/>
                </a:solidFill>
              </a:rPr>
              <a:t>0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i="1" baseline="-25000" dirty="0" smtClean="0">
                <a:solidFill>
                  <a:schemeClr val="tx1"/>
                </a:solidFill>
              </a:rPr>
              <a:t>1 </a:t>
            </a:r>
            <a:r>
              <a:rPr lang="en-US" sz="2000" dirty="0" smtClean="0">
                <a:solidFill>
                  <a:schemeClr val="tx1"/>
                </a:solidFill>
              </a:rPr>
              <a:t>are not seriously affected.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Normality can be evaluated by constructing a histogram of standardized residuals or a normal probability plot of standardized residuals, Q-Q </a:t>
            </a:r>
            <a:r>
              <a:rPr lang="en-US" sz="2000" dirty="0"/>
              <a:t>Plots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203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78824" cy="769260"/>
          </a:xfrm>
        </p:spPr>
        <p:txBody>
          <a:bodyPr>
            <a:normAutofit fontScale="92500" lnSpcReduction="20000"/>
          </a:bodyPr>
          <a:lstStyle/>
          <a:p>
            <a:pPr marL="88900" indent="0"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838200"/>
            <a:ext cx="8240713" cy="5765800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Histogram </a:t>
            </a:r>
            <a:r>
              <a:rPr lang="en-US" sz="2400" dirty="0">
                <a:solidFill>
                  <a:schemeClr val="accent1"/>
                </a:solidFill>
              </a:rPr>
              <a:t>of standardized residuals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For histogram, the residuals are organized into a frequency distribution.</a:t>
            </a:r>
          </a:p>
          <a:p>
            <a:r>
              <a:rPr lang="en-US" dirty="0" smtClean="0"/>
              <a:t>The histogram is plotted with residuals in x axis and frequency in Y axis.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182301"/>
            <a:ext cx="3313112" cy="3313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68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78824" cy="769260"/>
          </a:xfrm>
        </p:spPr>
        <p:txBody>
          <a:bodyPr>
            <a:normAutofit fontScale="92500" lnSpcReduction="20000"/>
          </a:bodyPr>
          <a:lstStyle/>
          <a:p>
            <a:pPr marL="88900" indent="0" algn="l"/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263" y="881855"/>
            <a:ext cx="8240713" cy="5595145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Q-Q </a:t>
            </a:r>
            <a:r>
              <a:rPr lang="en-US" sz="2400" dirty="0" smtClean="0">
                <a:solidFill>
                  <a:schemeClr val="accent1"/>
                </a:solidFill>
              </a:rPr>
              <a:t>plot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This plot compares the observed data against the quantiles (Q) of the assumed distribution.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This plots the standardized (z-score) residuals against the theoretical normal quantiles.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Below are the </a:t>
            </a:r>
            <a:r>
              <a:rPr lang="en-US" sz="1800" dirty="0"/>
              <a:t>Q-Q </a:t>
            </a:r>
            <a:r>
              <a:rPr lang="en-US" sz="1800" dirty="0" smtClean="0"/>
              <a:t>plot’s </a:t>
            </a:r>
            <a:r>
              <a:rPr lang="en-US" sz="1800" dirty="0"/>
              <a:t>showing Linearity vs Non Linearity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39" y="3575843"/>
            <a:ext cx="6792462" cy="2334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9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02624" cy="769260"/>
          </a:xfrm>
        </p:spPr>
        <p:txBody>
          <a:bodyPr>
            <a:normAutofit/>
          </a:bodyPr>
          <a:lstStyle/>
          <a:p>
            <a:pPr marL="88900" indent="0" algn="l">
              <a:lnSpc>
                <a:spcPct val="80000"/>
              </a:lnSpc>
            </a:pPr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</a:rPr>
              <a:t>Normal Probability plot is a special case of Q-Q probability plot for a normal distribution. 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</a:rPr>
              <a:t>It can be used to check whether the variance is normally distributed as well.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</a:rPr>
              <a:t>The plot is based on the percentiles versus ordered residuals, the percentiles are estimated by (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 – 3/8) / (n + ¼)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</a:rPr>
              <a:t>Where n is the total number of data and the 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 is the </a:t>
            </a:r>
            <a:r>
              <a:rPr lang="en-US" sz="1800" dirty="0" err="1" smtClean="0">
                <a:solidFill>
                  <a:schemeClr val="tx1"/>
                </a:solidFill>
              </a:rPr>
              <a:t>ith</a:t>
            </a:r>
            <a:r>
              <a:rPr lang="en-US" sz="1800" dirty="0" smtClean="0">
                <a:solidFill>
                  <a:schemeClr val="tx1"/>
                </a:solidFill>
              </a:rPr>
              <a:t> data.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/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3518761"/>
            <a:ext cx="3232150" cy="33392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13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02624" cy="693060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Normality</a:t>
            </a:r>
            <a:endParaRPr lang="en-US" sz="44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90600"/>
            <a:ext cx="8458200" cy="5080000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Jarque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Bera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Test</a:t>
            </a:r>
          </a:p>
          <a:p>
            <a:pPr marL="8890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 algn="just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Jarque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2000" dirty="0" err="1">
                <a:solidFill>
                  <a:schemeClr val="tx1"/>
                </a:solidFill>
              </a:rPr>
              <a:t>Bera</a:t>
            </a:r>
            <a:r>
              <a:rPr lang="en-US" sz="2000" dirty="0">
                <a:solidFill>
                  <a:schemeClr val="tx1"/>
                </a:solidFill>
              </a:rPr>
              <a:t> test is a goodness-of-fit test of whether sample data </a:t>
            </a:r>
            <a:r>
              <a:rPr lang="en-US" sz="2000" dirty="0" smtClean="0">
                <a:solidFill>
                  <a:schemeClr val="tx1"/>
                </a:solidFill>
              </a:rPr>
              <a:t>have </a:t>
            </a:r>
            <a:r>
              <a:rPr lang="en-US" sz="2000" dirty="0">
                <a:solidFill>
                  <a:schemeClr val="tx1"/>
                </a:solidFill>
              </a:rPr>
              <a:t>the skewness and kurtosis matching a normal distribution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/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sz="2000" dirty="0">
                <a:solidFill>
                  <a:schemeClr val="tx1"/>
                </a:solidFill>
              </a:rPr>
              <a:t>Note that this test generally works good for large enough number of data samples(&gt;2000) as the test statistics asymptotically has a chi squared distribution with degrees 2 of freedom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/>
            <a:endParaRPr lang="en-US" sz="20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000" dirty="0">
                <a:solidFill>
                  <a:schemeClr val="tx1"/>
                </a:solidFill>
              </a:rPr>
              <a:t>If the Data is not normal a non linear transformation ( e.g. Log Transformation) can fix the issue.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8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686800" cy="685800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Equal Variance</a:t>
            </a:r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or Homoscedasticity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This assumption requires that the variance of the errors be constant for all values of X.</a:t>
            </a:r>
          </a:p>
          <a:p>
            <a:endParaRPr lang="en-US" sz="1800" dirty="0" smtClean="0"/>
          </a:p>
          <a:p>
            <a:r>
              <a:rPr lang="en-US" sz="1800" dirty="0" smtClean="0"/>
              <a:t>In other words, the variability of Y values is the same when X is a low value as when X is a high value.</a:t>
            </a:r>
          </a:p>
          <a:p>
            <a:endParaRPr lang="en-US" sz="1800" dirty="0"/>
          </a:p>
          <a:p>
            <a:r>
              <a:rPr lang="en-US" sz="1800" dirty="0" smtClean="0"/>
              <a:t>This can be examined by plotting the standardized residuals against the standardized predicted values of the dependent variable </a:t>
            </a:r>
          </a:p>
          <a:p>
            <a:endParaRPr lang="en-US" sz="1800" dirty="0" smtClean="0"/>
          </a:p>
          <a:p>
            <a:r>
              <a:rPr lang="en-US" sz="1800" dirty="0" smtClean="0"/>
              <a:t>If the pattern is not random, the variance of the error term is not constant 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3295235"/>
            <a:ext cx="279401" cy="346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5" y="228600"/>
            <a:ext cx="8229600" cy="7054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8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Equal Variance or Homoscedasticity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4819" y="987219"/>
            <a:ext cx="8240713" cy="5223081"/>
          </a:xfrm>
        </p:spPr>
        <p:txBody>
          <a:bodyPr/>
          <a:lstStyle/>
          <a:p>
            <a:r>
              <a:rPr lang="en-US" sz="2000" dirty="0" smtClean="0"/>
              <a:t>Below </a:t>
            </a:r>
            <a:r>
              <a:rPr lang="en-US" sz="2000" dirty="0"/>
              <a:t>is the residual plot indicating that variance </a:t>
            </a:r>
            <a:r>
              <a:rPr lang="en-US" sz="2000" dirty="0" smtClean="0"/>
              <a:t>is </a:t>
            </a:r>
            <a:r>
              <a:rPr lang="en-US" sz="2000" dirty="0"/>
              <a:t>not constant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This plot is fan or funnel shaped because the variability of the residuals increases dramatically as X increases. </a:t>
            </a:r>
          </a:p>
          <a:p>
            <a:endParaRPr lang="en-US" sz="2000" dirty="0" smtClean="0"/>
          </a:p>
          <a:p>
            <a:r>
              <a:rPr lang="en-US" sz="2000" dirty="0" smtClean="0"/>
              <a:t>As this plot shows unequal variances of the residuals at different levels of X, the equal variance assumption becomes invalid.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647600"/>
            <a:ext cx="2725737" cy="2162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2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463756" cy="685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Equal Variance or Homoscedasticity</a:t>
            </a:r>
          </a:p>
          <a:p>
            <a:pPr algn="l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Plot of residuals indicating that a fitted model is Appropriate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2460625"/>
            <a:ext cx="4543425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8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304800"/>
            <a:ext cx="8387556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Equal Variance or Homoscedasticity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Plots showing the difference between homoscedasticity and heteroscedasticity.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A classic example of heteroscedasticity is If you model household consumption based on income, you’ll find that the variability in consumption increases as income increases.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Homoscedasti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47" y="2435549"/>
            <a:ext cx="5256584" cy="2065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26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215238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 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29680" cy="5010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Linear regression </a:t>
            </a:r>
            <a:r>
              <a:rPr lang="en-US" sz="2800" dirty="0" smtClean="0"/>
              <a:t>assumptions: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 marL="457200" lvl="1" indent="-457200">
              <a:lnSpc>
                <a:spcPct val="90000"/>
              </a:lnSpc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relationship between X and Y is </a:t>
            </a:r>
            <a:r>
              <a:rPr lang="en-US" dirty="0" smtClean="0"/>
              <a:t>linear (Linearity).</a:t>
            </a:r>
          </a:p>
          <a:p>
            <a:pPr marL="457200" lvl="1" indent="-457200">
              <a:lnSpc>
                <a:spcPct val="90000"/>
              </a:lnSpc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Y is distributed normally at each value of </a:t>
            </a:r>
            <a:r>
              <a:rPr lang="en-US" dirty="0" smtClean="0"/>
              <a:t>X (Normality).</a:t>
            </a:r>
            <a:endParaRPr lang="en-US" dirty="0"/>
          </a:p>
          <a:p>
            <a:pPr marL="457200" lvl="1" indent="-457200">
              <a:lnSpc>
                <a:spcPct val="90000"/>
              </a:lnSpc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dirty="0" smtClean="0"/>
              <a:t>The variance of  Y at every value of X is the same  – (No Heteroscedasticity).</a:t>
            </a:r>
          </a:p>
          <a:p>
            <a:pPr marL="457200" lvl="1" indent="-457200">
              <a:lnSpc>
                <a:spcPct val="90000"/>
              </a:lnSpc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dirty="0" smtClean="0"/>
              <a:t>The observations are independent – (No Autocorrelation).</a:t>
            </a:r>
          </a:p>
          <a:p>
            <a:pPr marL="457200" lvl="1" indent="-457200">
              <a:lnSpc>
                <a:spcPct val="90000"/>
              </a:lnSpc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dirty="0" smtClean="0"/>
              <a:t>Independent variables should not be correlated – (No Multicollinearity).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78824" cy="6930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3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Equal Variance or Homoscedasticity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90600"/>
            <a:ext cx="8240713" cy="5134925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Tests </a:t>
            </a:r>
            <a:r>
              <a:rPr lang="en-US" sz="2400" dirty="0">
                <a:solidFill>
                  <a:schemeClr val="accent1"/>
                </a:solidFill>
              </a:rPr>
              <a:t>for heteroscedasticity of errors in regression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88900" indent="0">
              <a:buNone/>
            </a:pPr>
            <a:endParaRPr lang="en-US" sz="2000" dirty="0" smtClean="0"/>
          </a:p>
          <a:p>
            <a:pPr marL="88900" indent="0">
              <a:buNone/>
            </a:pPr>
            <a:r>
              <a:rPr lang="en-US" sz="2000" dirty="0" err="1" smtClean="0"/>
              <a:t>Goldfeld-Quandt</a:t>
            </a:r>
            <a:r>
              <a:rPr lang="en-US" sz="2000" dirty="0" smtClean="0"/>
              <a:t> Test:</a:t>
            </a:r>
          </a:p>
          <a:p>
            <a:r>
              <a:rPr lang="en-US" sz="2000" dirty="0" smtClean="0"/>
              <a:t>Given </a:t>
            </a:r>
            <a:r>
              <a:rPr lang="en-US" sz="2000" dirty="0"/>
              <a:t>a known time T, the </a:t>
            </a:r>
            <a:r>
              <a:rPr lang="en-US" sz="2000" dirty="0" err="1"/>
              <a:t>Goldfeld-Quandt</a:t>
            </a:r>
            <a:r>
              <a:rPr lang="en-US" sz="2000" dirty="0"/>
              <a:t> tests the null-hypothesis: variances at time 1..T and </a:t>
            </a:r>
            <a:r>
              <a:rPr lang="en-US" sz="2000" dirty="0" err="1"/>
              <a:t>T..n</a:t>
            </a:r>
            <a:r>
              <a:rPr lang="en-US" sz="2000" dirty="0"/>
              <a:t> are equal</a:t>
            </a:r>
            <a:r>
              <a:rPr lang="en-US" sz="2000" dirty="0" smtClean="0"/>
              <a:t>.</a:t>
            </a:r>
          </a:p>
          <a:p>
            <a:pPr marL="88900" indent="0">
              <a:buNone/>
            </a:pPr>
            <a:endParaRPr lang="en-US" sz="2000" dirty="0" smtClean="0"/>
          </a:p>
          <a:p>
            <a:pPr marL="88900" indent="0">
              <a:buNone/>
            </a:pPr>
            <a:r>
              <a:rPr lang="en-US" sz="2000" dirty="0" err="1" smtClean="0"/>
              <a:t>Breusch</a:t>
            </a:r>
            <a:r>
              <a:rPr lang="en-US" sz="2000" dirty="0" smtClean="0"/>
              <a:t>-Pagan-Test:</a:t>
            </a:r>
          </a:p>
          <a:p>
            <a:r>
              <a:rPr lang="en-US" sz="2000" dirty="0"/>
              <a:t> It is a chi-squared test: the test statistic is distributed nχ2 with k degrees of freedom.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test statistic has a p-value below an appropriate threshold (e.g. p &lt; 0.05) then the null hypothesis of </a:t>
            </a:r>
            <a:r>
              <a:rPr lang="en-US" sz="2000" dirty="0" err="1"/>
              <a:t>homoskedasticity</a:t>
            </a:r>
            <a:r>
              <a:rPr lang="en-US" sz="2000" dirty="0"/>
              <a:t> is rejected and </a:t>
            </a:r>
            <a:r>
              <a:rPr lang="en-US" sz="2000" dirty="0" err="1"/>
              <a:t>heteroskedasticity</a:t>
            </a:r>
            <a:r>
              <a:rPr lang="en-US" sz="2000" dirty="0"/>
              <a:t> assumed.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90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Multicollinearity </a:t>
            </a:r>
          </a:p>
        </p:txBody>
      </p:sp>
      <p:sp>
        <p:nvSpPr>
          <p:cNvPr id="1084419" name="Rectangle 3"/>
          <p:cNvSpPr>
            <a:spLocks noChangeArrowheads="1"/>
          </p:cNvSpPr>
          <p:nvPr/>
        </p:nvSpPr>
        <p:spPr bwMode="auto">
          <a:xfrm>
            <a:off x="228600" y="11430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IN" sz="2800" b="1" dirty="0" smtClean="0"/>
              <a:t>Multicollinearity</a:t>
            </a:r>
            <a:r>
              <a:rPr lang="en-IN" sz="2800" dirty="0" smtClean="0"/>
              <a:t> refers to a situation where multiple predictor variables are correlated with each other.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IN" sz="2800" dirty="0" smtClean="0"/>
              <a:t>Since multiple variables are involved, you cannot use the rather simplified 'correlation coefficient' to measure co-linearity (it only measures the correlation between two  variables).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/>
          <a:lstStyle/>
          <a:p>
            <a:r>
              <a:rPr lang="en-IN" dirty="0" smtClean="0"/>
              <a:t>Since one of the major goal of linear regression is identifying the important explanatory variables, it is important to assess the impact of each and then keep those which have a significant impact on the outcome. This is the major issue with Multicollinearity.</a:t>
            </a:r>
          </a:p>
          <a:p>
            <a:r>
              <a:rPr lang="en-IN" dirty="0" smtClean="0"/>
              <a:t>Multicollinearity makes it difficult to assess the effect of individual predictors.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IN" sz="2400" dirty="0" smtClean="0"/>
              <a:t> A simple way to detect </a:t>
            </a:r>
            <a:r>
              <a:rPr lang="en-US" sz="2400" dirty="0" smtClean="0"/>
              <a:t>Multicollinearity</a:t>
            </a:r>
            <a:r>
              <a:rPr lang="en-IN" sz="2400" dirty="0" smtClean="0"/>
              <a:t> is to look at the correlation matrix.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IN" sz="2400" dirty="0" smtClean="0"/>
              <a:t>We can use Heat map to find the </a:t>
            </a:r>
            <a:r>
              <a:rPr lang="en-US" sz="2400" dirty="0" smtClean="0"/>
              <a:t>Multicollinearity.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dirty="0" smtClean="0"/>
              <a:t>The statistical test VIF(Variance Inflation Factor)</a:t>
            </a:r>
            <a:r>
              <a:rPr lang="en-IN" sz="2400" dirty="0" smtClean="0"/>
              <a:t>  is often used to detect </a:t>
            </a:r>
            <a:r>
              <a:rPr lang="en-US" sz="2400" dirty="0" smtClean="0"/>
              <a:t>Multicollinearity.</a:t>
            </a:r>
            <a:endParaRPr lang="en-US" sz="2400" dirty="0" smtClean="0"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VIF(Variance Inflation Factor)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r>
              <a:rPr lang="en-IN" b="1" dirty="0" smtClean="0"/>
              <a:t>Variance Inflation Factor - A Useful Measure of Multicollinearity.</a:t>
            </a:r>
            <a:endParaRPr lang="en-IN" dirty="0" smtClean="0"/>
          </a:p>
          <a:p>
            <a:r>
              <a:rPr lang="en-IN" dirty="0" smtClean="0"/>
              <a:t> VIF(Variance Inflation Factor) to measure the correlation of one variable with multiple variables. 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72428" cy="685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VIF(Variance Inflation Factor)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24918" cy="5334000"/>
          </a:xfrm>
        </p:spPr>
        <p:txBody>
          <a:bodyPr/>
          <a:lstStyle/>
          <a:p>
            <a:r>
              <a:rPr lang="en-IN" dirty="0" smtClean="0"/>
              <a:t>A variable with a high VIF means it can be largely explained by other independent variables. </a:t>
            </a:r>
          </a:p>
          <a:p>
            <a:r>
              <a:rPr lang="en-IN" dirty="0" smtClean="0"/>
              <a:t>Thus, you have to check and remove variables with a high VIF after checking for p-values, implying that their impact on the outcome can largely be explained by other variables.</a:t>
            </a:r>
          </a:p>
          <a:p>
            <a:r>
              <a:rPr lang="en-IN" dirty="0" smtClean="0"/>
              <a:t>But remember,  variables with a high VIF or Multicollinearity may be statistically significant p&lt;0.05, in which case you will first have to check for other insignificant variables before removing the variables with a higher VIF and lower p-values.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VIF-Check our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If a variable “A” has a high VIF (&gt;5), which of the following is true?</a:t>
            </a:r>
          </a:p>
          <a:p>
            <a:pPr fontAlgn="t">
              <a:buNone/>
            </a:pPr>
            <a:r>
              <a:rPr lang="en-IN" dirty="0" smtClean="0"/>
              <a:t>A) Variable “A” explains the variation in Y better than variables with a lower VIF</a:t>
            </a:r>
          </a:p>
          <a:p>
            <a:pPr fontAlgn="t">
              <a:buNone/>
            </a:pPr>
            <a:r>
              <a:rPr lang="en-IN" dirty="0" smtClean="0"/>
              <a:t>B) Variable “A” is highly correlated with other independent variables in the model</a:t>
            </a:r>
          </a:p>
          <a:p>
            <a:pPr fontAlgn="t">
              <a:buNone/>
            </a:pPr>
            <a:r>
              <a:rPr lang="en-IN" dirty="0" smtClean="0"/>
              <a:t>C) Variable A is insignificant (p&gt;0.05)</a:t>
            </a:r>
          </a:p>
          <a:p>
            <a:pPr fontAlgn="t">
              <a:buNone/>
            </a:pPr>
            <a:r>
              <a:rPr lang="en-IN" dirty="0" smtClean="0"/>
              <a:t>D) Removing A from the model will increase the adjusted R-squared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9901" y="1828801"/>
            <a:ext cx="8220074" cy="140788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needs to be done when </a:t>
            </a:r>
            <a:r>
              <a:rPr lang="en-US" dirty="0" smtClean="0">
                <a:solidFill>
                  <a:schemeClr val="accent1"/>
                </a:solidFill>
              </a:rPr>
              <a:t>regression assumptions </a:t>
            </a:r>
            <a:r>
              <a:rPr lang="en-US" dirty="0">
                <a:solidFill>
                  <a:schemeClr val="accent1"/>
                </a:solidFill>
              </a:rPr>
              <a:t>are not met?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10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9216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examination of the residuals indicate that the assumptions underlying linear regression are not met, one must transform the variables.</a:t>
            </a: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taking logs, square roots, or reciprocals, can stabilize the variance, make the distribution normal, or make the relationship linear.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3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DD1384-E859-C44D-8EDF-AC4B1C0D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1447800"/>
            <a:ext cx="8398420" cy="28194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Transformations</a:t>
            </a:r>
          </a:p>
          <a:p>
            <a:pPr algn="l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144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Transforming 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to Achieve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shows a different transformation method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column shows the method of transformation to be applied on DV or IV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 equation is the equation used in analysis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Column shows the equation of Prediction.</a:t>
            </a:r>
          </a:p>
          <a:p>
            <a:pPr marL="8890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1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304800"/>
            <a:ext cx="8382000" cy="752271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Residual </a:t>
            </a:r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visually evaluates the above assumptions and helps to determine whether the regression model that has been selected is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appropriate.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AutoNum type="arabicPeriod"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residual or estimated error value ei, is the difference between the observed (Yi) and the predicted (    ) values of the dependent variable for a given value Xi</a:t>
            </a:r>
          </a:p>
          <a:p>
            <a:pPr marL="45720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AutoNum type="arabicPeriod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residual appears on  a scatter plot as the vertical distance between an observed value of Y and the prediction line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3101767"/>
            <a:ext cx="263898" cy="3272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5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45140"/>
            <a:ext cx="8461376" cy="84546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Transformations</a:t>
            </a:r>
          </a:p>
          <a:p>
            <a:pPr algn="l">
              <a:spcBef>
                <a:spcPct val="0"/>
              </a:spcBef>
            </a:pPr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0376" y="1031739"/>
            <a:ext cx="8240713" cy="5038861"/>
          </a:xfrm>
        </p:spPr>
        <p:txBody>
          <a:bodyPr>
            <a:normAutofit/>
          </a:bodyPr>
          <a:lstStyle/>
          <a:p>
            <a:pPr marL="274320" indent="-274320" fontAlgn="t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involved in conversion:</a:t>
            </a: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Create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Regression Model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Construct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residual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If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plot is random, don’t transform the data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Compute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Coefficient of Determination (R2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Choose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Transformation method </a:t>
            </a: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Transform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IV or DV or both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Apply Regression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If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Transformed R2 is greater than the previous score, the transformation is a success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fontAlgn="t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transformation depends on the data and the best model will give the highest coefficient of determination.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5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8800" dirty="0" smtClean="0"/>
              <a:t>Questions?</a:t>
            </a:r>
            <a:endParaRPr lang="en-IN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473075"/>
          </a:xfrm>
        </p:spPr>
        <p:txBody>
          <a:bodyPr/>
          <a:lstStyle/>
          <a:p>
            <a:r>
              <a:rPr lang="en-US" sz="1800" dirty="0" err="1" smtClean="0"/>
              <a:t>Y.Lakshmi</a:t>
            </a:r>
            <a:r>
              <a:rPr lang="en-US" sz="1800" dirty="0" smtClean="0"/>
              <a:t> Prasad 08978784848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378824" cy="769260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Linearity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43001"/>
            <a:ext cx="8382000" cy="2971799"/>
          </a:xfrm>
        </p:spPr>
        <p:txBody>
          <a:bodyPr/>
          <a:lstStyle/>
          <a:p>
            <a:pPr marL="0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Relationship between the input variables and the output variable is assumed to be linear.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linearity can be checked using the scatter plots.</a:t>
            </a:r>
          </a:p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 If the relationship is not linear, create derived variables that transform the inputs so that the relationship to the target becomes linear.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0C7D10-7714-F84A-BD0A-58657995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267200"/>
            <a:ext cx="6144591" cy="2375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76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769260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Linearity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003300"/>
            <a:ext cx="8534400" cy="3568700"/>
          </a:xfrm>
        </p:spPr>
        <p:txBody>
          <a:bodyPr>
            <a:normAutofit lnSpcReduction="10000"/>
          </a:bodyPr>
          <a:lstStyle/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Using Residual plot, If the linear model is appropriate for the data, you will not see any apparent pattern in the plot.</a:t>
            </a:r>
          </a:p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 the linear model is not appropriate, in the residual plot, there will be a relationship between the Xi values and the residuals.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To assess linearity, residuals are plotted against the independent variable. </a:t>
            </a:r>
          </a:p>
          <a:p>
            <a:pPr marL="0" lvl="1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for a residual plot with no clear pattern is shown below,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dirty="0"/>
          </a:p>
          <a:p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19600"/>
            <a:ext cx="4762500" cy="2257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7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153400" cy="845460"/>
          </a:xfrm>
        </p:spPr>
        <p:txBody>
          <a:bodyPr>
            <a:normAutofit lnSpcReduction="10000"/>
          </a:bodyPr>
          <a:lstStyle/>
          <a:p>
            <a:pPr marL="88900" indent="0" algn="l"/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003"/>
          <a:stretch/>
        </p:blipFill>
        <p:spPr>
          <a:xfrm>
            <a:off x="1244601" y="1497961"/>
            <a:ext cx="2260600" cy="20669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90600"/>
            <a:ext cx="8305800" cy="5274313"/>
          </a:xfrm>
        </p:spPr>
        <p:txBody>
          <a:bodyPr>
            <a:normAutofit fontScale="92500" lnSpcReduction="10000"/>
          </a:bodyPr>
          <a:lstStyle/>
          <a:p>
            <a:pPr marL="88900" indent="0">
              <a:spcBef>
                <a:spcPts val="0"/>
              </a:spcBef>
              <a:buClr>
                <a:schemeClr val="dk1"/>
              </a:buClr>
              <a:buSzPts val="3000"/>
              <a:buNone/>
            </a:pPr>
            <a:endParaRPr lang="en-US" sz="45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Plot – 1				Plot - 2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smtClean="0"/>
              <a:t>In the above plots, plot-1 shows that relationship between X and Y are curvilinear.</a:t>
            </a:r>
          </a:p>
          <a:p>
            <a:endParaRPr lang="en-US" sz="2000" dirty="0" smtClean="0"/>
          </a:p>
          <a:p>
            <a:r>
              <a:rPr lang="en-US" sz="2000" dirty="0" smtClean="0"/>
              <a:t>Plot-2 shows that there is a clear relationship between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e</a:t>
            </a:r>
            <a:r>
              <a:rPr lang="en-US" sz="2000" baseline="-25000" dirty="0" smtClean="0"/>
              <a:t>i</a:t>
            </a:r>
          </a:p>
          <a:p>
            <a:endParaRPr lang="en-US" sz="2000" baseline="-25000" dirty="0" smtClean="0"/>
          </a:p>
          <a:p>
            <a:r>
              <a:rPr lang="en-US" sz="2000" dirty="0" smtClean="0"/>
              <a:t>For this case, a quadratic or curvilinear model is a better fit and should be used instead of the simple linear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581"/>
          <a:stretch/>
        </p:blipFill>
        <p:spPr>
          <a:xfrm>
            <a:off x="5295900" y="1497961"/>
            <a:ext cx="2473324" cy="2066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20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52400"/>
            <a:ext cx="8229600" cy="769260"/>
          </a:xfrm>
        </p:spPr>
        <p:txBody>
          <a:bodyPr>
            <a:noAutofit/>
          </a:bodyPr>
          <a:lstStyle/>
          <a:p>
            <a:pPr marL="88900" indent="0" algn="l"/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90600"/>
            <a:ext cx="8393113" cy="5486400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Linear Rainbow </a:t>
            </a:r>
            <a:r>
              <a:rPr lang="en-US" sz="2400" dirty="0" smtClean="0">
                <a:solidFill>
                  <a:schemeClr val="accent1"/>
                </a:solidFill>
              </a:rPr>
              <a:t>Test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basic idea of the Rainbow-Test is that even if the true relationship is nonlinear, over a subsample of data given a good linear fit can be achieved.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null hypothesis is rejected whenever the overall fit is significantly </a:t>
            </a:r>
            <a:r>
              <a:rPr lang="en-US" sz="1800" dirty="0" smtClean="0"/>
              <a:t>inferior </a:t>
            </a:r>
            <a:r>
              <a:rPr lang="en-US" sz="1800" dirty="0"/>
              <a:t>to the fit of the subsample.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test statistic under H0 follows a F distribution with df1 and df2 degree of freedom.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particular procedure compares a subsample consisting of all data points without the upper and lower quartile (of time index), thus 50 data points.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true relationship is concave or convex, the null hypothesis should be rejected.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11524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88900" indent="0" algn="l"/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Independence of errors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066800"/>
            <a:ext cx="8458200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requires the </a:t>
            </a:r>
            <a:r>
              <a:rPr lang="en-US" sz="1800" dirty="0" smtClean="0"/>
              <a:t>errors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be independent of one another.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This assumption is particularly important </a:t>
            </a:r>
            <a:r>
              <a:rPr lang="en-US" sz="1800" dirty="0" smtClean="0">
                <a:solidFill>
                  <a:schemeClr val="accent1"/>
                </a:solidFill>
              </a:rPr>
              <a:t>when data are collected over a period of time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In such cases, the errors in a specific time period are sometimes correlated with those of the previous time period.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assumption can be evaluated by plotting the residuals in the order or sequence in which the data were collected.</a:t>
            </a:r>
          </a:p>
          <a:p>
            <a:endParaRPr lang="en-US" sz="1800" dirty="0" smtClean="0"/>
          </a:p>
          <a:p>
            <a:r>
              <a:rPr lang="en-US" sz="1800" dirty="0" smtClean="0"/>
              <a:t>If the values of Y are part of Time Series, a residual may sometimes be related to the residual that precedes it.</a:t>
            </a:r>
          </a:p>
          <a:p>
            <a:endParaRPr lang="en-US" sz="1800" dirty="0" smtClean="0"/>
          </a:p>
          <a:p>
            <a:r>
              <a:rPr lang="en-US" sz="1800" dirty="0" smtClean="0"/>
              <a:t>If the relationship exists between consecutive residuals, the plot will often show a cyclical pattern.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2368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378824" cy="769260"/>
          </a:xfrm>
        </p:spPr>
        <p:txBody>
          <a:bodyPr>
            <a:normAutofit fontScale="92500" lnSpcReduction="20000"/>
          </a:bodyPr>
          <a:lstStyle/>
          <a:p>
            <a:pPr marL="88900" indent="0"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Independence of errors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14400"/>
            <a:ext cx="8240713" cy="5499100"/>
          </a:xfrm>
        </p:spPr>
        <p:txBody>
          <a:bodyPr/>
          <a:lstStyle/>
          <a:p>
            <a:r>
              <a:rPr lang="en-US" sz="2000" dirty="0" smtClean="0"/>
              <a:t>A plot of residuals against time will give us an understanding of whether the error terms are correlated or uncorrelated</a:t>
            </a:r>
          </a:p>
          <a:p>
            <a:r>
              <a:rPr lang="en-US" sz="2000" dirty="0"/>
              <a:t>If the plot shows a random pattern, then the assumption lies true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Durbin Watson Test is used for examining the correlations between the error terms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endParaRPr lang="en-US" dirty="0" smtClean="0"/>
          </a:p>
          <a:p>
            <a:pPr marL="3759200" lvl="8" indent="0">
              <a:buNone/>
            </a:pPr>
            <a:r>
              <a:rPr lang="en-US" sz="1400" dirty="0" smtClean="0"/>
              <a:t>Time</a:t>
            </a:r>
          </a:p>
          <a:p>
            <a:pPr marL="1473200" lvl="3" indent="0">
              <a:buNone/>
            </a:pPr>
            <a:r>
              <a:rPr lang="en-US" dirty="0" smtClean="0"/>
              <a:t>Plot indicating a Linear Relationship between residuals and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95600"/>
            <a:ext cx="3131080" cy="2033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24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3020</TotalTime>
  <Words>1774</Words>
  <Application>Microsoft Office PowerPoint</Application>
  <PresentationFormat>On-screen Show (4:3)</PresentationFormat>
  <Paragraphs>234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Linear Regression</vt:lpstr>
      <vt:lpstr>Assumptions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Multicollinearity </vt:lpstr>
      <vt:lpstr>Multicollinearity</vt:lpstr>
      <vt:lpstr>Multicollinearity</vt:lpstr>
      <vt:lpstr>VIF(Variance Inflation Factor)</vt:lpstr>
      <vt:lpstr>VIF(Variance Inflation Factor)</vt:lpstr>
      <vt:lpstr>VIF-Check our understanding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113</cp:revision>
  <dcterms:created xsi:type="dcterms:W3CDTF">2006-08-16T00:00:00Z</dcterms:created>
  <dcterms:modified xsi:type="dcterms:W3CDTF">2020-01-24T15:40:38Z</dcterms:modified>
</cp:coreProperties>
</file>