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383" r:id="rId3"/>
    <p:sldId id="390" r:id="rId4"/>
    <p:sldId id="391" r:id="rId5"/>
    <p:sldId id="392" r:id="rId6"/>
    <p:sldId id="393" r:id="rId7"/>
    <p:sldId id="394" r:id="rId8"/>
    <p:sldId id="395" r:id="rId9"/>
    <p:sldId id="396" r:id="rId10"/>
    <p:sldId id="397" r:id="rId11"/>
    <p:sldId id="398" r:id="rId12"/>
    <p:sldId id="399" r:id="rId13"/>
    <p:sldId id="400" r:id="rId14"/>
    <p:sldId id="401" r:id="rId15"/>
    <p:sldId id="388" r:id="rId16"/>
    <p:sldId id="349" r:id="rId17"/>
    <p:sldId id="352" r:id="rId18"/>
    <p:sldId id="353" r:id="rId19"/>
    <p:sldId id="402" r:id="rId20"/>
    <p:sldId id="403" r:id="rId21"/>
    <p:sldId id="404" r:id="rId22"/>
    <p:sldId id="405" r:id="rId23"/>
    <p:sldId id="409" r:id="rId24"/>
    <p:sldId id="410" r:id="rId25"/>
    <p:sldId id="411" r:id="rId26"/>
    <p:sldId id="406" r:id="rId27"/>
    <p:sldId id="407" r:id="rId28"/>
    <p:sldId id="408" r:id="rId29"/>
    <p:sldId id="412" r:id="rId30"/>
    <p:sldId id="414" r:id="rId31"/>
    <p:sldId id="413" r:id="rId32"/>
    <p:sldId id="25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11/6/2019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11/6/2019</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Layout 1">
  <p:cSld name="Text Layout 1">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4" name="Google Shape;34;p6"/>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f Coloumn Graph">
  <p:cSld name="Title of Coloumn Graph">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457200" y="153211"/>
            <a:ext cx="8229600" cy="553998"/>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dk1"/>
              </a:buClr>
              <a:buSzPts val="3000"/>
              <a:buFont typeface="Arial"/>
              <a:buNone/>
              <a:defRPr sz="3000" b="1">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smtClean="0"/>
              <a:t>Click to edit Master title style</a:t>
            </a:r>
            <a:endParaRPr/>
          </a:p>
        </p:txBody>
      </p:sp>
      <p:sp>
        <p:nvSpPr>
          <p:cNvPr id="66" name="Google Shape;66;p13"/>
          <p:cNvSpPr>
            <a:spLocks noGrp="1"/>
          </p:cNvSpPr>
          <p:nvPr>
            <p:ph type="chart" idx="2"/>
          </p:nvPr>
        </p:nvSpPr>
        <p:spPr>
          <a:xfrm>
            <a:off x="460375" y="1509713"/>
            <a:ext cx="8229600" cy="4716462"/>
          </a:xfrm>
          <a:prstGeom prst="rect">
            <a:avLst/>
          </a:prstGeom>
          <a:noFill/>
          <a:ln>
            <a:noFill/>
          </a:ln>
        </p:spPr>
        <p:txBody>
          <a:bodyPr spcFirstLastPara="1" wrap="square" lIns="91425" tIns="91425" rIns="91425" bIns="91425" anchor="t" anchorCtr="0"/>
          <a:lstStyle>
            <a:lvl1pPr marR="0" lvl="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R="0" lvl="1"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r>
              <a:rPr lang="en-US" smtClean="0"/>
              <a:t>Click icon to add chart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Name Here">
  <p:cSld name="Section Name Here">
    <p:bg>
      <p:bgPr>
        <a:solidFill>
          <a:schemeClr val="lt1"/>
        </a:solidFill>
        <a:effectLst/>
      </p:bgPr>
    </p:bg>
    <p:spTree>
      <p:nvGrpSpPr>
        <p:cNvPr id="1" name="Shape 19"/>
        <p:cNvGrpSpPr/>
        <p:nvPr/>
      </p:nvGrpSpPr>
      <p:grpSpPr>
        <a:xfrm>
          <a:off x="0" y="0"/>
          <a:ext cx="0" cy="0"/>
          <a:chOff x="0" y="0"/>
          <a:chExt cx="0" cy="0"/>
        </a:xfrm>
      </p:grpSpPr>
      <p:sp>
        <p:nvSpPr>
          <p:cNvPr id="20" name="Google Shape;20;p4"/>
          <p:cNvSpPr/>
          <p:nvPr/>
        </p:nvSpPr>
        <p:spPr>
          <a:xfrm>
            <a:off x="0" y="647700"/>
            <a:ext cx="9144000" cy="30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21;p4"/>
          <p:cNvSpPr txBox="1">
            <a:spLocks noGrp="1"/>
          </p:cNvSpPr>
          <p:nvPr>
            <p:ph type="body" idx="1"/>
          </p:nvPr>
        </p:nvSpPr>
        <p:spPr>
          <a:xfrm>
            <a:off x="469901" y="2612799"/>
            <a:ext cx="8220074" cy="623887"/>
          </a:xfrm>
          <a:prstGeom prst="rect">
            <a:avLst/>
          </a:prstGeom>
          <a:noFill/>
          <a:ln>
            <a:noFill/>
          </a:ln>
        </p:spPr>
        <p:txBody>
          <a:bodyPr spcFirstLastPara="1" wrap="square" lIns="91425" tIns="91425" rIns="91425" bIns="91425" anchor="t" anchorCtr="0"/>
          <a:lstStyle>
            <a:lvl1pPr marL="457200" marR="0" lvl="0" indent="-228600" algn="ctr" rtl="0">
              <a:spcBef>
                <a:spcPts val="680"/>
              </a:spcBef>
              <a:spcAft>
                <a:spcPts val="0"/>
              </a:spcAft>
              <a:buClr>
                <a:schemeClr val="dk1"/>
              </a:buClr>
              <a:buSzPts val="3400"/>
              <a:buFont typeface="Arial"/>
              <a:buNone/>
              <a:defRPr sz="34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22" name="Google Shape;22;p4"/>
          <p:cNvSpPr txBox="1">
            <a:spLocks noGrp="1"/>
          </p:cNvSpPr>
          <p:nvPr>
            <p:ph type="body" idx="2"/>
          </p:nvPr>
        </p:nvSpPr>
        <p:spPr>
          <a:xfrm>
            <a:off x="469901" y="3290677"/>
            <a:ext cx="8220074" cy="439496"/>
          </a:xfrm>
          <a:prstGeom prst="rect">
            <a:avLst/>
          </a:prstGeom>
          <a:noFill/>
          <a:ln>
            <a:noFill/>
          </a:ln>
        </p:spPr>
        <p:txBody>
          <a:bodyPr spcFirstLastPara="1" wrap="square" lIns="91425" tIns="91425" rIns="91425" bIns="91425" anchor="t" anchorCtr="0"/>
          <a:lstStyle>
            <a:lvl1pPr marL="457200" marR="0" lvl="0" indent="-228600" algn="ctr" rtl="0">
              <a:spcBef>
                <a:spcPts val="400"/>
              </a:spcBef>
              <a:spcAft>
                <a:spcPts val="0"/>
              </a:spcAft>
              <a:buClr>
                <a:srgbClr val="595959"/>
              </a:buClr>
              <a:buSzPts val="2000"/>
              <a:buFont typeface="Arial"/>
              <a:buNone/>
              <a:defRPr sz="2000" b="0" i="0" u="none" strike="noStrike" cap="none">
                <a:solidFill>
                  <a:srgbClr val="595959"/>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11/6/2019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11/6/2019</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11/6/2019</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11/6/2019</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11/6/2019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11/6/2019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11/6/2019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6600" dirty="0" smtClean="0"/>
              <a:t>Linear Regression</a:t>
            </a:r>
            <a:endParaRPr lang="en-IN" sz="6600" dirty="0"/>
          </a:p>
        </p:txBody>
      </p:sp>
      <p:sp>
        <p:nvSpPr>
          <p:cNvPr id="3" name="Subtitle 2"/>
          <p:cNvSpPr>
            <a:spLocks noGrp="1"/>
          </p:cNvSpPr>
          <p:nvPr>
            <p:ph type="subTitle" idx="1"/>
          </p:nvPr>
        </p:nvSpPr>
        <p:spPr>
          <a:xfrm>
            <a:off x="1524000" y="5105400"/>
            <a:ext cx="7315200" cy="1143000"/>
          </a:xfrm>
        </p:spPr>
        <p:txBody>
          <a:bodyPr/>
          <a:lstStyle/>
          <a:p>
            <a:r>
              <a:rPr lang="en-IN" smtClean="0"/>
              <a:t>Y.LAKSHMI </a:t>
            </a:r>
            <a:r>
              <a:rPr lang="en-IN" dirty="0" smtClean="0"/>
              <a:t>PRASAD</a:t>
            </a:r>
          </a:p>
          <a:p>
            <a:r>
              <a:rPr lang="en-IN" dirty="0" smtClean="0"/>
              <a:t>08978784848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609600" y="1219200"/>
          <a:ext cx="7916863" cy="4719638"/>
        </p:xfrm>
        <a:graphic>
          <a:graphicData uri="http://schemas.openxmlformats.org/presentationml/2006/ole">
            <p:oleObj spid="_x0000_s2050" name="Document" r:id="rId3" imgW="7961455" imgH="4746048" progId="Word.Document.8">
              <p:embed/>
            </p:oleObj>
          </a:graphicData>
        </a:graphic>
      </p:graphicFrame>
      <p:sp>
        <p:nvSpPr>
          <p:cNvPr id="49155" name="Text Box 3"/>
          <p:cNvSpPr txBox="1">
            <a:spLocks noChangeArrowheads="1"/>
          </p:cNvSpPr>
          <p:nvPr/>
        </p:nvSpPr>
        <p:spPr bwMode="auto">
          <a:xfrm>
            <a:off x="990600" y="3962400"/>
            <a:ext cx="511175"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2000"/>
              <a:t>b</a:t>
            </a:r>
            <a:r>
              <a:rPr lang="en-US" altLang="en-US" sz="2000" baseline="-25000"/>
              <a:t>0</a:t>
            </a:r>
          </a:p>
          <a:p>
            <a:pPr eaLnBrk="1" hangingPunct="1">
              <a:spcBef>
                <a:spcPct val="50000"/>
              </a:spcBef>
            </a:pPr>
            <a:r>
              <a:rPr lang="en-US" altLang="en-US" sz="2000"/>
              <a:t>b</a:t>
            </a:r>
            <a:r>
              <a:rPr lang="en-US" altLang="en-US" sz="2000" baseline="-25000"/>
              <a:t>1</a:t>
            </a:r>
          </a:p>
          <a:p>
            <a:pPr eaLnBrk="1" hangingPunct="1">
              <a:spcBef>
                <a:spcPct val="50000"/>
              </a:spcBef>
            </a:pPr>
            <a:r>
              <a:rPr lang="en-US" altLang="en-US" sz="2000"/>
              <a:t>b</a:t>
            </a:r>
            <a:r>
              <a:rPr lang="en-US" altLang="en-US" sz="2000" baseline="-25000"/>
              <a:t>2</a:t>
            </a:r>
          </a:p>
          <a:p>
            <a:pPr eaLnBrk="1" hangingPunct="1">
              <a:spcBef>
                <a:spcPct val="50000"/>
              </a:spcBef>
            </a:pPr>
            <a:r>
              <a:rPr lang="en-US" altLang="en-US" sz="2000"/>
              <a:t>b</a:t>
            </a:r>
            <a:r>
              <a:rPr lang="en-US" altLang="en-US" sz="2000" baseline="-25000"/>
              <a:t>3</a:t>
            </a:r>
          </a:p>
          <a:p>
            <a:pPr eaLnBrk="1" hangingPunct="1">
              <a:spcBef>
                <a:spcPct val="50000"/>
              </a:spcBef>
            </a:pPr>
            <a:r>
              <a:rPr lang="en-US" altLang="en-US" sz="2000"/>
              <a:t>b</a:t>
            </a:r>
            <a:r>
              <a:rPr lang="en-US" altLang="en-US" sz="2000" baseline="-25000"/>
              <a:t>4</a:t>
            </a:r>
          </a:p>
        </p:txBody>
      </p:sp>
      <p:sp>
        <p:nvSpPr>
          <p:cNvPr id="49156" name="Line 4"/>
          <p:cNvSpPr>
            <a:spLocks noChangeShapeType="1"/>
          </p:cNvSpPr>
          <p:nvPr/>
        </p:nvSpPr>
        <p:spPr bwMode="auto">
          <a:xfrm>
            <a:off x="1395413" y="4267200"/>
            <a:ext cx="457200" cy="304800"/>
          </a:xfrm>
          <a:prstGeom prst="line">
            <a:avLst/>
          </a:prstGeom>
          <a:noFill/>
          <a:ln w="19050">
            <a:solidFill>
              <a:srgbClr val="055D1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7" name="Line 5"/>
          <p:cNvSpPr>
            <a:spLocks noChangeShapeType="1"/>
          </p:cNvSpPr>
          <p:nvPr/>
        </p:nvSpPr>
        <p:spPr bwMode="auto">
          <a:xfrm>
            <a:off x="1371600" y="4724400"/>
            <a:ext cx="381000" cy="0"/>
          </a:xfrm>
          <a:prstGeom prst="line">
            <a:avLst/>
          </a:prstGeom>
          <a:noFill/>
          <a:ln w="19050">
            <a:solidFill>
              <a:srgbClr val="055D1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8" name="Line 6"/>
          <p:cNvSpPr>
            <a:spLocks noChangeShapeType="1"/>
          </p:cNvSpPr>
          <p:nvPr/>
        </p:nvSpPr>
        <p:spPr bwMode="auto">
          <a:xfrm flipV="1">
            <a:off x="1463675" y="4905375"/>
            <a:ext cx="381000" cy="152400"/>
          </a:xfrm>
          <a:prstGeom prst="line">
            <a:avLst/>
          </a:prstGeom>
          <a:noFill/>
          <a:ln w="19050">
            <a:solidFill>
              <a:srgbClr val="055D1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Line 7"/>
          <p:cNvSpPr>
            <a:spLocks noChangeShapeType="1"/>
          </p:cNvSpPr>
          <p:nvPr/>
        </p:nvSpPr>
        <p:spPr bwMode="auto">
          <a:xfrm flipV="1">
            <a:off x="1395413" y="5081588"/>
            <a:ext cx="457200" cy="381000"/>
          </a:xfrm>
          <a:prstGeom prst="line">
            <a:avLst/>
          </a:prstGeom>
          <a:noFill/>
          <a:ln w="19050">
            <a:solidFill>
              <a:srgbClr val="055D1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0" name="Line 8"/>
          <p:cNvSpPr>
            <a:spLocks noChangeShapeType="1"/>
          </p:cNvSpPr>
          <p:nvPr/>
        </p:nvSpPr>
        <p:spPr bwMode="auto">
          <a:xfrm flipV="1">
            <a:off x="1371600" y="5278438"/>
            <a:ext cx="609600" cy="609600"/>
          </a:xfrm>
          <a:prstGeom prst="line">
            <a:avLst/>
          </a:prstGeom>
          <a:noFill/>
          <a:ln w="19050">
            <a:solidFill>
              <a:srgbClr val="055D1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1" name="Rectangle 9"/>
          <p:cNvSpPr>
            <a:spLocks noChangeArrowheads="1"/>
          </p:cNvSpPr>
          <p:nvPr/>
        </p:nvSpPr>
        <p:spPr bwMode="auto">
          <a:xfrm>
            <a:off x="1066800" y="2438400"/>
            <a:ext cx="7162800" cy="1447800"/>
          </a:xfrm>
          <a:prstGeom prst="rect">
            <a:avLst/>
          </a:prstGeom>
          <a:noFill/>
          <a:ln w="38100">
            <a:solidFill>
              <a:srgbClr val="055D1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IN" altLang="en-US"/>
          </a:p>
        </p:txBody>
      </p:sp>
      <p:sp>
        <p:nvSpPr>
          <p:cNvPr id="49162" name="Text Box 10"/>
          <p:cNvSpPr txBox="1">
            <a:spLocks noChangeArrowheads="1"/>
          </p:cNvSpPr>
          <p:nvPr/>
        </p:nvSpPr>
        <p:spPr bwMode="auto">
          <a:xfrm>
            <a:off x="5410200" y="685800"/>
            <a:ext cx="3276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2400" b="1" dirty="0">
                <a:solidFill>
                  <a:srgbClr val="0ABA23"/>
                </a:solidFill>
              </a:rPr>
              <a:t>Global hypothesis</a:t>
            </a:r>
          </a:p>
        </p:txBody>
      </p:sp>
      <p:sp>
        <p:nvSpPr>
          <p:cNvPr id="49163" name="Line 11"/>
          <p:cNvSpPr>
            <a:spLocks noChangeShapeType="1"/>
          </p:cNvSpPr>
          <p:nvPr/>
        </p:nvSpPr>
        <p:spPr bwMode="auto">
          <a:xfrm flipH="1">
            <a:off x="5791200" y="1066800"/>
            <a:ext cx="685800" cy="1371600"/>
          </a:xfrm>
          <a:prstGeom prst="line">
            <a:avLst/>
          </a:prstGeom>
          <a:noFill/>
          <a:ln w="28575">
            <a:solidFill>
              <a:srgbClr val="055D1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4" name="Line 12"/>
          <p:cNvSpPr>
            <a:spLocks noChangeShapeType="1"/>
          </p:cNvSpPr>
          <p:nvPr/>
        </p:nvSpPr>
        <p:spPr bwMode="auto">
          <a:xfrm flipH="1">
            <a:off x="7391400" y="4800600"/>
            <a:ext cx="381000" cy="0"/>
          </a:xfrm>
          <a:prstGeom prst="line">
            <a:avLst/>
          </a:prstGeom>
          <a:noFill/>
          <a:ln w="381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5" name="Line 13"/>
          <p:cNvSpPr>
            <a:spLocks noChangeShapeType="1"/>
          </p:cNvSpPr>
          <p:nvPr/>
        </p:nvSpPr>
        <p:spPr bwMode="auto">
          <a:xfrm>
            <a:off x="5337175" y="1676400"/>
            <a:ext cx="0" cy="45720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itle 1"/>
          <p:cNvSpPr>
            <a:spLocks noGrp="1"/>
          </p:cNvSpPr>
          <p:nvPr>
            <p:ph type="title"/>
          </p:nvPr>
        </p:nvSpPr>
        <p:spPr>
          <a:xfrm>
            <a:off x="228600" y="152400"/>
            <a:ext cx="5029200" cy="762000"/>
          </a:xfrm>
        </p:spPr>
        <p:txBody>
          <a:bodyPr>
            <a:normAutofit fontScale="90000"/>
          </a:bodyPr>
          <a:lstStyle/>
          <a:p>
            <a:pPr algn="l"/>
            <a:r>
              <a:rPr lang="en-US" altLang="en-US" sz="4600" b="0" dirty="0">
                <a:solidFill>
                  <a:schemeClr val="tx2"/>
                </a:solidFill>
                <a:latin typeface="+mj-lt"/>
                <a:ea typeface="+mj-ea"/>
                <a:cs typeface="+mj-cs"/>
              </a:rPr>
              <a:t>Backward Elimination</a:t>
            </a:r>
            <a:br>
              <a:rPr lang="en-US" altLang="en-US" sz="4600" b="0" dirty="0">
                <a:solidFill>
                  <a:schemeClr val="tx2"/>
                </a:solidFill>
                <a:latin typeface="+mj-lt"/>
                <a:ea typeface="+mj-ea"/>
                <a:cs typeface="+mj-cs"/>
              </a:rPr>
            </a:br>
            <a:r>
              <a:rPr lang="en-US" dirty="0"/>
              <a:t/>
            </a:r>
            <a:br>
              <a:rPr lang="en-US" dirty="0"/>
            </a:br>
            <a:endParaRPr lang="en-US" dirty="0"/>
          </a:p>
        </p:txBody>
      </p:sp>
    </p:spTree>
    <p:extLst>
      <p:ext uri="{BB962C8B-B14F-4D97-AF65-F5344CB8AC3E}">
        <p14:creationId xmlns="" xmlns:p14="http://schemas.microsoft.com/office/powerpoint/2010/main" val="2021292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685800" y="609600"/>
          <a:ext cx="7883525" cy="6096000"/>
        </p:xfrm>
        <a:graphic>
          <a:graphicData uri="http://schemas.openxmlformats.org/presentationml/2006/ole">
            <p:oleObj spid="_x0000_s3074" name="Document" r:id="rId3" imgW="7882128" imgH="5577840" progId="Word.Document.8">
              <p:embed/>
            </p:oleObj>
          </a:graphicData>
        </a:graphic>
      </p:graphicFrame>
      <p:sp>
        <p:nvSpPr>
          <p:cNvPr id="50179" name="Rectangle 3"/>
          <p:cNvSpPr>
            <a:spLocks noChangeArrowheads="1"/>
          </p:cNvSpPr>
          <p:nvPr/>
        </p:nvSpPr>
        <p:spPr bwMode="auto">
          <a:xfrm>
            <a:off x="2209800" y="1066800"/>
            <a:ext cx="1828800" cy="304800"/>
          </a:xfrm>
          <a:prstGeom prst="rect">
            <a:avLst/>
          </a:prstGeom>
          <a:noFill/>
          <a:ln w="38100">
            <a:solidFill>
              <a:srgbClr val="055D1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IN" altLang="en-US"/>
          </a:p>
        </p:txBody>
      </p:sp>
      <p:sp>
        <p:nvSpPr>
          <p:cNvPr id="50180" name="Rectangle 4"/>
          <p:cNvSpPr>
            <a:spLocks noChangeArrowheads="1"/>
          </p:cNvSpPr>
          <p:nvPr/>
        </p:nvSpPr>
        <p:spPr bwMode="auto">
          <a:xfrm>
            <a:off x="1379538" y="2462213"/>
            <a:ext cx="6781800" cy="228600"/>
          </a:xfrm>
          <a:prstGeom prst="rect">
            <a:avLst/>
          </a:prstGeom>
          <a:noFill/>
          <a:ln w="38100">
            <a:solidFill>
              <a:srgbClr val="055D1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IN" altLang="en-US"/>
          </a:p>
        </p:txBody>
      </p:sp>
      <p:sp>
        <p:nvSpPr>
          <p:cNvPr id="50181" name="Line 5"/>
          <p:cNvSpPr>
            <a:spLocks noChangeShapeType="1"/>
          </p:cNvSpPr>
          <p:nvPr/>
        </p:nvSpPr>
        <p:spPr bwMode="auto">
          <a:xfrm flipH="1">
            <a:off x="7467600" y="5181600"/>
            <a:ext cx="381000" cy="0"/>
          </a:xfrm>
          <a:prstGeom prst="line">
            <a:avLst/>
          </a:prstGeom>
          <a:noFill/>
          <a:ln w="38100">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2" name="Line 6"/>
          <p:cNvSpPr>
            <a:spLocks noChangeShapeType="1"/>
          </p:cNvSpPr>
          <p:nvPr/>
        </p:nvSpPr>
        <p:spPr bwMode="auto">
          <a:xfrm>
            <a:off x="5257800" y="609600"/>
            <a:ext cx="0" cy="45720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1690442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379413" y="206375"/>
          <a:ext cx="8335962" cy="6615113"/>
        </p:xfrm>
        <a:graphic>
          <a:graphicData uri="http://schemas.openxmlformats.org/presentationml/2006/ole">
            <p:oleObj spid="_x0000_s4098" name="Document" r:id="rId3" imgW="8389554" imgH="6651286" progId="Word.Document.8">
              <p:embed/>
            </p:oleObj>
          </a:graphicData>
        </a:graphic>
      </p:graphicFrame>
      <p:sp>
        <p:nvSpPr>
          <p:cNvPr id="51203" name="Rectangle 3"/>
          <p:cNvSpPr>
            <a:spLocks noChangeArrowheads="1"/>
          </p:cNvSpPr>
          <p:nvPr/>
        </p:nvSpPr>
        <p:spPr bwMode="auto">
          <a:xfrm>
            <a:off x="1752600" y="581025"/>
            <a:ext cx="2209800" cy="304800"/>
          </a:xfrm>
          <a:prstGeom prst="rect">
            <a:avLst/>
          </a:prstGeom>
          <a:noFill/>
          <a:ln w="38100">
            <a:solidFill>
              <a:srgbClr val="055D1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IN" altLang="en-US"/>
          </a:p>
        </p:txBody>
      </p:sp>
      <p:sp>
        <p:nvSpPr>
          <p:cNvPr id="51204" name="Rectangle 4"/>
          <p:cNvSpPr>
            <a:spLocks noChangeArrowheads="1"/>
          </p:cNvSpPr>
          <p:nvPr/>
        </p:nvSpPr>
        <p:spPr bwMode="auto">
          <a:xfrm>
            <a:off x="381000" y="990600"/>
            <a:ext cx="8229600" cy="3352800"/>
          </a:xfrm>
          <a:prstGeom prst="rect">
            <a:avLst/>
          </a:prstGeom>
          <a:noFill/>
          <a:ln w="38100">
            <a:solidFill>
              <a:srgbClr val="055D1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endParaRPr lang="en-IN" altLang="en-US"/>
          </a:p>
        </p:txBody>
      </p:sp>
      <p:sp>
        <p:nvSpPr>
          <p:cNvPr id="51205" name="Line 5"/>
          <p:cNvSpPr>
            <a:spLocks noChangeShapeType="1"/>
          </p:cNvSpPr>
          <p:nvPr/>
        </p:nvSpPr>
        <p:spPr bwMode="auto">
          <a:xfrm>
            <a:off x="5257800" y="228600"/>
            <a:ext cx="0" cy="381000"/>
          </a:xfrm>
          <a:prstGeom prst="line">
            <a:avLst/>
          </a:prstGeom>
          <a:noFill/>
          <a:ln w="381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390742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0376" y="145140"/>
            <a:ext cx="8226424" cy="845460"/>
          </a:xfrm>
        </p:spPr>
        <p:txBody>
          <a:bodyPr>
            <a:noAutofit/>
          </a:bodyPr>
          <a:lstStyle/>
          <a:p>
            <a:pPr algn="l"/>
            <a:r>
              <a:rPr lang="en-US" sz="4500" b="0" dirty="0" smtClean="0">
                <a:solidFill>
                  <a:schemeClr val="tx2"/>
                </a:solidFill>
                <a:latin typeface="+mj-lt"/>
                <a:ea typeface="+mj-ea"/>
                <a:cs typeface="+mj-cs"/>
              </a:rPr>
              <a:t>Stepwise Regression</a:t>
            </a:r>
            <a:endParaRPr lang="en-US" sz="4500" b="0" dirty="0">
              <a:solidFill>
                <a:schemeClr val="tx2"/>
              </a:solidFill>
              <a:latin typeface="+mj-lt"/>
              <a:ea typeface="+mj-ea"/>
              <a:cs typeface="+mj-cs"/>
            </a:endParaRPr>
          </a:p>
        </p:txBody>
      </p:sp>
      <p:sp>
        <p:nvSpPr>
          <p:cNvPr id="3" name="Text Placeholder 2"/>
          <p:cNvSpPr>
            <a:spLocks noGrp="1"/>
          </p:cNvSpPr>
          <p:nvPr>
            <p:ph type="body" idx="2"/>
          </p:nvPr>
        </p:nvSpPr>
        <p:spPr>
          <a:xfrm>
            <a:off x="457201" y="1219200"/>
            <a:ext cx="8153400" cy="4614863"/>
          </a:xfrm>
        </p:spPr>
        <p:txBody>
          <a:bodyPr>
            <a:norm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It </a:t>
            </a:r>
            <a:r>
              <a:rPr lang="en-US" sz="2600" dirty="0">
                <a:solidFill>
                  <a:schemeClr val="tx1"/>
                </a:solidFill>
                <a:latin typeface="+mn-lt"/>
                <a:ea typeface="+mn-ea"/>
                <a:cs typeface="+mn-cs"/>
              </a:rPr>
              <a:t>is a combination of backward elimination and forward selection</a:t>
            </a:r>
            <a:r>
              <a:rPr lang="en-US" sz="2600" dirty="0" smtClean="0">
                <a:solidFill>
                  <a:schemeClr val="tx1"/>
                </a:solidFill>
                <a:latin typeface="+mn-lt"/>
                <a:ea typeface="+mn-ea"/>
                <a:cs typeface="+mn-cs"/>
              </a:rPr>
              <a:t>.</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This addresses the situation where variables are added or removed early in the process and we want to change our mind about them </a:t>
            </a:r>
            <a:r>
              <a:rPr lang="en-US" sz="2600" dirty="0" smtClean="0">
                <a:solidFill>
                  <a:schemeClr val="tx1"/>
                </a:solidFill>
                <a:latin typeface="+mn-lt"/>
                <a:ea typeface="+mn-ea"/>
                <a:cs typeface="+mn-cs"/>
              </a:rPr>
              <a:t>later</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At each stage a variable may be added or removed and there are several variations on exactly how this is done</a:t>
            </a:r>
          </a:p>
        </p:txBody>
      </p:sp>
    </p:spTree>
    <p:extLst>
      <p:ext uri="{BB962C8B-B14F-4D97-AF65-F5344CB8AC3E}">
        <p14:creationId xmlns="" xmlns:p14="http://schemas.microsoft.com/office/powerpoint/2010/main" val="889742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2400" y="152401"/>
            <a:ext cx="8686800" cy="533399"/>
          </a:xfrm>
        </p:spPr>
        <p:txBody>
          <a:bodyPr>
            <a:noAutofit/>
          </a:bodyPr>
          <a:lstStyle/>
          <a:p>
            <a:pPr algn="l"/>
            <a:r>
              <a:rPr lang="en-US" sz="4500" b="0" dirty="0" smtClean="0">
                <a:solidFill>
                  <a:schemeClr val="tx2"/>
                </a:solidFill>
                <a:latin typeface="+mj-lt"/>
                <a:ea typeface="+mj-ea"/>
                <a:cs typeface="+mj-cs"/>
              </a:rPr>
              <a:t>Drawbacks of Stepwise Regression</a:t>
            </a:r>
            <a:endParaRPr lang="en-US" sz="4500" b="0" dirty="0">
              <a:solidFill>
                <a:schemeClr val="tx2"/>
              </a:solidFill>
              <a:latin typeface="+mj-lt"/>
              <a:ea typeface="+mj-ea"/>
              <a:cs typeface="+mj-cs"/>
            </a:endParaRPr>
          </a:p>
        </p:txBody>
      </p:sp>
      <p:sp>
        <p:nvSpPr>
          <p:cNvPr id="3" name="Text Placeholder 2"/>
          <p:cNvSpPr>
            <a:spLocks noGrp="1"/>
          </p:cNvSpPr>
          <p:nvPr>
            <p:ph type="body" idx="2"/>
          </p:nvPr>
        </p:nvSpPr>
        <p:spPr>
          <a:xfrm>
            <a:off x="457201" y="916351"/>
            <a:ext cx="8371342" cy="5628140"/>
          </a:xfrm>
        </p:spPr>
        <p:txBody>
          <a:bodyPr>
            <a:normAutofit lnSpcReduction="10000"/>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Due to the </a:t>
            </a:r>
            <a:r>
              <a:rPr lang="en-US" sz="2600" dirty="0">
                <a:solidFill>
                  <a:schemeClr val="tx1"/>
                </a:solidFill>
                <a:latin typeface="+mn-lt"/>
                <a:ea typeface="+mn-ea"/>
                <a:cs typeface="+mn-cs"/>
              </a:rPr>
              <a:t>“one-at-a-time” nature of adding/dropping variables, it’s possible to miss the “optimal” model</a:t>
            </a:r>
            <a:r>
              <a:rPr lang="en-US" sz="2600" dirty="0" smtClean="0">
                <a:solidFill>
                  <a:schemeClr val="tx1"/>
                </a:solidFill>
                <a:latin typeface="+mn-lt"/>
                <a:ea typeface="+mn-ea"/>
                <a:cs typeface="+mn-cs"/>
              </a:rPr>
              <a:t>.</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The p-values used should not be treated too literally. The removal of less significant predictors tends to increase the significance of the remaining predictors</a:t>
            </a:r>
            <a:r>
              <a:rPr lang="en-US" sz="2600" dirty="0" smtClean="0">
                <a:solidFill>
                  <a:schemeClr val="tx1"/>
                </a:solidFill>
                <a:latin typeface="+mn-lt"/>
                <a:ea typeface="+mn-ea"/>
                <a:cs typeface="+mn-cs"/>
              </a:rPr>
              <a:t>.</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Variables </a:t>
            </a:r>
            <a:r>
              <a:rPr lang="en-US" sz="2600" dirty="0">
                <a:solidFill>
                  <a:schemeClr val="tx1"/>
                </a:solidFill>
                <a:latin typeface="+mn-lt"/>
                <a:ea typeface="+mn-ea"/>
                <a:cs typeface="+mn-cs"/>
              </a:rPr>
              <a:t>that are dropped can still be correlated with the response. It would be wrong to say these variables are unrelated to the </a:t>
            </a:r>
            <a:r>
              <a:rPr lang="en-US" sz="2600" dirty="0" smtClean="0">
                <a:solidFill>
                  <a:schemeClr val="tx1"/>
                </a:solidFill>
                <a:latin typeface="+mn-lt"/>
                <a:ea typeface="+mn-ea"/>
                <a:cs typeface="+mn-cs"/>
              </a:rPr>
              <a:t>response.</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Stepwise variable selection tends to pick models that are smaller than desirable for prediction purposes</a:t>
            </a:r>
            <a:endParaRPr lang="en-US" sz="2600" dirty="0" smtClean="0">
              <a:solidFill>
                <a:schemeClr val="tx1"/>
              </a:solidFill>
              <a:latin typeface="+mn-lt"/>
              <a:ea typeface="+mn-ea"/>
              <a:cs typeface="+mn-cs"/>
            </a:endParaRPr>
          </a:p>
          <a:p>
            <a:endParaRPr lang="en-US" dirty="0"/>
          </a:p>
        </p:txBody>
      </p:sp>
    </p:spTree>
    <p:extLst>
      <p:ext uri="{BB962C8B-B14F-4D97-AF65-F5344CB8AC3E}">
        <p14:creationId xmlns="" xmlns:p14="http://schemas.microsoft.com/office/powerpoint/2010/main" val="67308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09600"/>
          </a:xfrm>
        </p:spPr>
        <p:txBody>
          <a:bodyPr>
            <a:normAutofit fontScale="90000"/>
          </a:bodyPr>
          <a:lstStyle/>
          <a:p>
            <a:r>
              <a:rPr lang="en-IN" dirty="0" smtClean="0"/>
              <a:t>Variable selection (RFE)</a:t>
            </a:r>
            <a:endParaRPr lang="en-IN" dirty="0"/>
          </a:p>
        </p:txBody>
      </p:sp>
      <p:sp>
        <p:nvSpPr>
          <p:cNvPr id="3" name="Content Placeholder 2"/>
          <p:cNvSpPr>
            <a:spLocks noGrp="1"/>
          </p:cNvSpPr>
          <p:nvPr>
            <p:ph idx="1"/>
          </p:nvPr>
        </p:nvSpPr>
        <p:spPr>
          <a:xfrm>
            <a:off x="304800" y="990600"/>
            <a:ext cx="8382000" cy="5334000"/>
          </a:xfrm>
        </p:spPr>
        <p:txBody>
          <a:bodyPr>
            <a:normAutofit/>
          </a:bodyPr>
          <a:lstStyle/>
          <a:p>
            <a:r>
              <a:rPr lang="en-IN" dirty="0" smtClean="0"/>
              <a:t>Recursive feature elimination is based on the idea of repeatedly constructing a model and then choosing either the best or the worst performing feature, setting that feature aside and then repeating the process with the rest of the features. </a:t>
            </a:r>
          </a:p>
          <a:p>
            <a:r>
              <a:rPr lang="en-IN" dirty="0" smtClean="0"/>
              <a:t>This process is applied until all the features in the dataset are exhausted. </a:t>
            </a:r>
          </a:p>
          <a:p>
            <a:r>
              <a:rPr lang="en-IN" dirty="0" smtClean="0"/>
              <a:t>Features are then ranked according to what they were eliminated. </a:t>
            </a:r>
          </a:p>
          <a:p>
            <a:r>
              <a:rPr lang="en-IN" dirty="0" smtClean="0"/>
              <a:t>As such, it is a greedy optimization for finding the best performing subset of features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normAutofit/>
          </a:bodyPr>
          <a:lstStyle/>
          <a:p>
            <a:r>
              <a:rPr lang="en-IN" sz="4000" dirty="0" smtClean="0"/>
              <a:t>Understanding the Regression output</a:t>
            </a:r>
            <a:endParaRPr lang="en-IN" sz="4000"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pic>
        <p:nvPicPr>
          <p:cNvPr id="32770" name="Picture 2"/>
          <p:cNvPicPr>
            <a:picLocks noGrp="1" noChangeAspect="1" noChangeArrowheads="1"/>
          </p:cNvPicPr>
          <p:nvPr>
            <p:ph idx="1"/>
          </p:nvPr>
        </p:nvPicPr>
        <p:blipFill>
          <a:blip r:embed="rId2"/>
          <a:srcRect/>
          <a:stretch>
            <a:fillRect/>
          </a:stretch>
        </p:blipFill>
        <p:spPr bwMode="auto">
          <a:xfrm>
            <a:off x="457200" y="1295400"/>
            <a:ext cx="8402282"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IN" b="1" dirty="0" smtClean="0"/>
              <a:t>p-value</a:t>
            </a:r>
            <a:endParaRPr lang="en-IN" b="1" dirty="0"/>
          </a:p>
        </p:txBody>
      </p:sp>
      <p:sp>
        <p:nvSpPr>
          <p:cNvPr id="3" name="Content Placeholder 2"/>
          <p:cNvSpPr>
            <a:spLocks noGrp="1"/>
          </p:cNvSpPr>
          <p:nvPr>
            <p:ph idx="1"/>
          </p:nvPr>
        </p:nvSpPr>
        <p:spPr>
          <a:xfrm>
            <a:off x="304800" y="1143000"/>
            <a:ext cx="8458200" cy="5181600"/>
          </a:xfrm>
        </p:spPr>
        <p:txBody>
          <a:bodyPr/>
          <a:lstStyle/>
          <a:p>
            <a:r>
              <a:rPr lang="en-IN" dirty="0" smtClean="0"/>
              <a:t>p-value is used for hypothesis testing. </a:t>
            </a:r>
          </a:p>
          <a:p>
            <a:r>
              <a:rPr lang="en-IN" dirty="0" smtClean="0"/>
              <a:t>Here, in regression model building, the null hypothesis corresponding to each p-value is that the corresponding independent variable does not impact the dependent variable. </a:t>
            </a:r>
          </a:p>
          <a:p>
            <a:r>
              <a:rPr lang="en-IN" dirty="0" smtClean="0"/>
              <a:t>The alternate hypothesis is that the corresponding independent variable impacts the response. </a:t>
            </a:r>
          </a:p>
          <a:p>
            <a:r>
              <a:rPr lang="en-IN" dirty="0" smtClean="0"/>
              <a:t>Now, p-value indicates the probability that the null hypothesis is true. </a:t>
            </a:r>
          </a:p>
          <a:p>
            <a:r>
              <a:rPr lang="en-IN" dirty="0" smtClean="0"/>
              <a:t>Therefore, a low p-value, i.e. less than 0.05, indicates that you can reject the null hypothesis.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IN" dirty="0" smtClean="0"/>
              <a:t>P-Value</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pic>
        <p:nvPicPr>
          <p:cNvPr id="33794" name="Picture 2"/>
          <p:cNvPicPr>
            <a:picLocks noGrp="1" noChangeAspect="1" noChangeArrowheads="1"/>
          </p:cNvPicPr>
          <p:nvPr>
            <p:ph idx="1"/>
          </p:nvPr>
        </p:nvPicPr>
        <p:blipFill>
          <a:blip r:embed="rId2"/>
          <a:srcRect/>
          <a:stretch>
            <a:fillRect/>
          </a:stretch>
        </p:blipFill>
        <p:spPr bwMode="auto">
          <a:xfrm>
            <a:off x="637547" y="1447800"/>
            <a:ext cx="7917525" cy="4355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9901" y="2057401"/>
            <a:ext cx="8220074" cy="1179286"/>
          </a:xfrm>
        </p:spPr>
        <p:txBody>
          <a:bodyPr>
            <a:noAutofit/>
          </a:bodyPr>
          <a:lstStyle/>
          <a:p>
            <a:pPr>
              <a:spcBef>
                <a:spcPct val="0"/>
              </a:spcBef>
            </a:pPr>
            <a:r>
              <a:rPr lang="en-US" sz="5000" b="0" dirty="0" smtClean="0">
                <a:solidFill>
                  <a:schemeClr val="tx2"/>
                </a:solidFill>
                <a:latin typeface="+mj-lt"/>
                <a:ea typeface="+mj-ea"/>
                <a:cs typeface="+mj-cs"/>
              </a:rPr>
              <a:t>Cross Validation</a:t>
            </a:r>
            <a:endParaRPr lang="en-US" sz="5000" b="0" dirty="0">
              <a:solidFill>
                <a:schemeClr val="tx2"/>
              </a:solidFill>
              <a:latin typeface="+mj-lt"/>
              <a:ea typeface="+mj-ea"/>
              <a:cs typeface="+mj-cs"/>
            </a:endParaRPr>
          </a:p>
        </p:txBody>
      </p:sp>
    </p:spTree>
    <p:extLst>
      <p:ext uri="{BB962C8B-B14F-4D97-AF65-F5344CB8AC3E}">
        <p14:creationId xmlns:p14="http://schemas.microsoft.com/office/powerpoint/2010/main" xmlns="" val="141482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609600"/>
          </a:xfrm>
        </p:spPr>
        <p:txBody>
          <a:bodyPr>
            <a:normAutofit fontScale="90000"/>
          </a:bodyPr>
          <a:lstStyle/>
          <a:p>
            <a:r>
              <a:rPr lang="en-IN" dirty="0" smtClean="0"/>
              <a:t>What we understand?</a:t>
            </a:r>
            <a:endParaRPr lang="en-IN" dirty="0"/>
          </a:p>
        </p:txBody>
      </p:sp>
      <p:sp>
        <p:nvSpPr>
          <p:cNvPr id="3" name="Content Placeholder 2"/>
          <p:cNvSpPr>
            <a:spLocks noGrp="1"/>
          </p:cNvSpPr>
          <p:nvPr>
            <p:ph idx="1"/>
          </p:nvPr>
        </p:nvSpPr>
        <p:spPr>
          <a:xfrm>
            <a:off x="304800" y="1371600"/>
            <a:ext cx="8458200" cy="4953000"/>
          </a:xfrm>
        </p:spPr>
        <p:txBody>
          <a:bodyPr/>
          <a:lstStyle/>
          <a:p>
            <a:r>
              <a:rPr lang="en-IN" dirty="0" smtClean="0"/>
              <a:t>We need to understand that </a:t>
            </a:r>
            <a:r>
              <a:rPr lang="en-IN" b="1" dirty="0" smtClean="0"/>
              <a:t>not all variables are used to build a model.</a:t>
            </a:r>
            <a:r>
              <a:rPr lang="en-IN" dirty="0" smtClean="0"/>
              <a:t> </a:t>
            </a:r>
          </a:p>
          <a:p>
            <a:r>
              <a:rPr lang="en-IN" dirty="0" smtClean="0"/>
              <a:t>Some independent variables are insignificant and add nothing to your understanding of the outcome/ response/ dependent variable.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45140"/>
            <a:ext cx="8385176" cy="845460"/>
          </a:xfrm>
        </p:spPr>
        <p:txBody>
          <a:bodyPr>
            <a:noAutofit/>
          </a:bodyPr>
          <a:lstStyle/>
          <a:p>
            <a:pPr algn="l">
              <a:spcBef>
                <a:spcPct val="0"/>
              </a:spcBef>
            </a:pPr>
            <a:r>
              <a:rPr lang="en-US" sz="5000" b="0" dirty="0" smtClean="0">
                <a:solidFill>
                  <a:schemeClr val="tx2"/>
                </a:solidFill>
                <a:latin typeface="+mj-lt"/>
                <a:ea typeface="+mj-ea"/>
                <a:cs typeface="+mj-cs"/>
              </a:rPr>
              <a:t>Cross Validation</a:t>
            </a:r>
            <a:endParaRPr lang="en-US" sz="5000" b="0" dirty="0">
              <a:solidFill>
                <a:schemeClr val="tx2"/>
              </a:solidFill>
              <a:latin typeface="+mj-lt"/>
              <a:ea typeface="+mj-ea"/>
              <a:cs typeface="+mj-cs"/>
            </a:endParaRPr>
          </a:p>
        </p:txBody>
      </p:sp>
      <p:sp>
        <p:nvSpPr>
          <p:cNvPr id="3" name="Text Placeholder 2"/>
          <p:cNvSpPr>
            <a:spLocks noGrp="1"/>
          </p:cNvSpPr>
          <p:nvPr>
            <p:ph type="body" idx="2"/>
          </p:nvPr>
        </p:nvSpPr>
        <p:spPr>
          <a:xfrm>
            <a:off x="592954" y="1295401"/>
            <a:ext cx="8240713" cy="4724399"/>
          </a:xfrm>
        </p:spPr>
        <p:txBody>
          <a:bodyPr>
            <a:normAutofit/>
          </a:bodyPr>
          <a:lstStyle/>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Before assessing the relative importance of the predictors or drawing any other inferences, it is necessary to cross-validate the regression model. </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Cross-validation </a:t>
            </a:r>
            <a:r>
              <a:rPr lang="en-US" sz="2600" dirty="0">
                <a:solidFill>
                  <a:schemeClr val="tx1"/>
                </a:solidFill>
                <a:latin typeface="+mn-lt"/>
                <a:ea typeface="+mn-ea"/>
                <a:cs typeface="+mn-cs"/>
              </a:rPr>
              <a:t>examines whether the regression model continues to hold on comparable data not used in the estimation. </a:t>
            </a:r>
          </a:p>
        </p:txBody>
      </p:sp>
    </p:spTree>
    <p:extLst>
      <p:ext uri="{BB962C8B-B14F-4D97-AF65-F5344CB8AC3E}">
        <p14:creationId xmlns:p14="http://schemas.microsoft.com/office/powerpoint/2010/main" xmlns="" val="389085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228600"/>
            <a:ext cx="8382000" cy="823235"/>
          </a:xfrm>
        </p:spPr>
        <p:txBody>
          <a:bodyPr>
            <a:noAutofit/>
          </a:bodyPr>
          <a:lstStyle/>
          <a:p>
            <a:pPr algn="l">
              <a:spcBef>
                <a:spcPct val="0"/>
              </a:spcBef>
            </a:pPr>
            <a:r>
              <a:rPr lang="en-US" sz="5000" b="0" dirty="0" smtClean="0">
                <a:solidFill>
                  <a:schemeClr val="tx2"/>
                </a:solidFill>
                <a:latin typeface="+mj-lt"/>
                <a:ea typeface="+mj-ea"/>
                <a:cs typeface="+mj-cs"/>
              </a:rPr>
              <a:t>Cross-Validation Procedure</a:t>
            </a:r>
            <a:endParaRPr lang="en-US" sz="5000" b="0" dirty="0">
              <a:solidFill>
                <a:schemeClr val="tx2"/>
              </a:solidFill>
              <a:latin typeface="+mj-lt"/>
              <a:ea typeface="+mj-ea"/>
              <a:cs typeface="+mj-cs"/>
            </a:endParaRPr>
          </a:p>
        </p:txBody>
      </p:sp>
      <p:sp>
        <p:nvSpPr>
          <p:cNvPr id="3" name="Text Placeholder 2"/>
          <p:cNvSpPr>
            <a:spLocks noGrp="1"/>
          </p:cNvSpPr>
          <p:nvPr>
            <p:ph type="body" idx="2"/>
          </p:nvPr>
        </p:nvSpPr>
        <p:spPr>
          <a:xfrm>
            <a:off x="381000" y="1219200"/>
            <a:ext cx="8534400" cy="4614863"/>
          </a:xfrm>
        </p:spPr>
        <p:txBody>
          <a:bodyPr>
            <a:no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a:t>
            </a:r>
            <a:r>
              <a:rPr lang="en-US" sz="2600" dirty="0">
                <a:solidFill>
                  <a:schemeClr val="tx1"/>
                </a:solidFill>
                <a:latin typeface="+mn-lt"/>
                <a:ea typeface="+mn-ea"/>
                <a:cs typeface="+mn-cs"/>
              </a:rPr>
              <a:t>available data are split into two parts, the </a:t>
            </a:r>
            <a:r>
              <a:rPr lang="en-US" sz="2600" dirty="0" smtClean="0">
                <a:solidFill>
                  <a:schemeClr val="tx1"/>
                </a:solidFill>
                <a:latin typeface="+mn-lt"/>
                <a:ea typeface="+mn-ea"/>
                <a:cs typeface="+mn-cs"/>
              </a:rPr>
              <a:t>estimation (Training) </a:t>
            </a:r>
            <a:r>
              <a:rPr lang="en-US" sz="2600" dirty="0">
                <a:solidFill>
                  <a:schemeClr val="tx1"/>
                </a:solidFill>
                <a:latin typeface="+mn-lt"/>
                <a:ea typeface="+mn-ea"/>
                <a:cs typeface="+mn-cs"/>
              </a:rPr>
              <a:t>sample and the </a:t>
            </a:r>
            <a:r>
              <a:rPr lang="en-US" sz="2600" dirty="0" smtClean="0">
                <a:solidFill>
                  <a:schemeClr val="tx1"/>
                </a:solidFill>
                <a:latin typeface="+mn-lt"/>
                <a:ea typeface="+mn-ea"/>
                <a:cs typeface="+mn-cs"/>
              </a:rPr>
              <a:t>Validation </a:t>
            </a:r>
            <a:r>
              <a:rPr lang="en-US" sz="2600" dirty="0">
                <a:solidFill>
                  <a:schemeClr val="tx1"/>
                </a:solidFill>
                <a:latin typeface="+mn-lt"/>
                <a:ea typeface="+mn-ea"/>
                <a:cs typeface="+mn-cs"/>
              </a:rPr>
              <a:t>sample</a:t>
            </a:r>
            <a:r>
              <a:rPr lang="en-US" sz="2600" dirty="0" smtClean="0">
                <a:solidFill>
                  <a:schemeClr val="tx1"/>
                </a:solidFill>
                <a:latin typeface="+mn-lt"/>
                <a:ea typeface="+mn-ea"/>
                <a:cs typeface="+mn-cs"/>
              </a:rPr>
              <a:t>.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estimation (Training)</a:t>
            </a:r>
            <a:r>
              <a:rPr lang="en-US" sz="2600" dirty="0" smtClean="0">
                <a:solidFill>
                  <a:schemeClr val="tx1"/>
                </a:solidFill>
              </a:rPr>
              <a:t> </a:t>
            </a:r>
            <a:r>
              <a:rPr lang="en-US" sz="2600" dirty="0" smtClean="0">
                <a:solidFill>
                  <a:schemeClr val="tx1"/>
                </a:solidFill>
                <a:latin typeface="+mn-lt"/>
                <a:ea typeface="+mn-ea"/>
                <a:cs typeface="+mn-cs"/>
              </a:rPr>
              <a:t> </a:t>
            </a:r>
            <a:r>
              <a:rPr lang="en-US" sz="2600" dirty="0">
                <a:solidFill>
                  <a:schemeClr val="tx1"/>
                </a:solidFill>
                <a:latin typeface="+mn-lt"/>
                <a:ea typeface="+mn-ea"/>
                <a:cs typeface="+mn-cs"/>
              </a:rPr>
              <a:t>sample generally contains 50 – 90% of the total sample. </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a:t>
            </a:r>
            <a:r>
              <a:rPr lang="en-US" sz="2600" dirty="0">
                <a:solidFill>
                  <a:schemeClr val="tx1"/>
                </a:solidFill>
                <a:latin typeface="+mn-lt"/>
                <a:ea typeface="+mn-ea"/>
                <a:cs typeface="+mn-cs"/>
              </a:rPr>
              <a:t>regression model is estimated using the data from the estimation sample only. This model is compared with the model estimated on the entire sample to determine the agreement in terms of the signs and magnitudes of the partial regression coefficients. </a:t>
            </a:r>
            <a:endParaRPr lang="en-US" sz="2600" dirty="0" smtClean="0">
              <a:solidFill>
                <a:schemeClr val="tx1"/>
              </a:solidFill>
              <a:latin typeface="+mn-lt"/>
              <a:ea typeface="+mn-ea"/>
              <a:cs typeface="+mn-cs"/>
            </a:endParaRPr>
          </a:p>
        </p:txBody>
      </p:sp>
    </p:spTree>
    <p:extLst>
      <p:ext uri="{BB962C8B-B14F-4D97-AF65-F5344CB8AC3E}">
        <p14:creationId xmlns:p14="http://schemas.microsoft.com/office/powerpoint/2010/main" xmlns="" val="1392474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228600"/>
            <a:ext cx="8265433" cy="757921"/>
          </a:xfrm>
        </p:spPr>
        <p:txBody>
          <a:bodyPr>
            <a:normAutofit fontScale="85000" lnSpcReduction="20000"/>
          </a:bodyPr>
          <a:lstStyle/>
          <a:p>
            <a:pPr algn="l"/>
            <a:r>
              <a:rPr lang="en-US" sz="5400" b="0" dirty="0">
                <a:solidFill>
                  <a:schemeClr val="tx2"/>
                </a:solidFill>
                <a:latin typeface="+mj-lt"/>
                <a:ea typeface="+mj-ea"/>
                <a:cs typeface="+mj-cs"/>
              </a:rPr>
              <a:t>Cross-Validation Procedure</a:t>
            </a:r>
          </a:p>
          <a:p>
            <a:endParaRPr lang="en-US" dirty="0"/>
          </a:p>
        </p:txBody>
      </p:sp>
      <p:sp>
        <p:nvSpPr>
          <p:cNvPr id="3" name="Text Placeholder 2"/>
          <p:cNvSpPr>
            <a:spLocks noGrp="1"/>
          </p:cNvSpPr>
          <p:nvPr>
            <p:ph type="body" idx="2"/>
          </p:nvPr>
        </p:nvSpPr>
        <p:spPr/>
        <p:txBody>
          <a:bodyPr>
            <a:normAutofit fontScale="92500" lnSpcReduction="10000"/>
          </a:bodyPr>
          <a:lstStyle/>
          <a:p>
            <a:pPr marL="274320" indent="-274320">
              <a:spcBef>
                <a:spcPct val="20000"/>
              </a:spcBef>
              <a:buClr>
                <a:schemeClr val="accent3"/>
              </a:buClr>
              <a:buSzPct val="95000"/>
              <a:buFont typeface="Wingdings 2"/>
              <a:buChar char=""/>
            </a:pPr>
            <a:r>
              <a:rPr lang="en-US" sz="2800" dirty="0">
                <a:solidFill>
                  <a:schemeClr val="tx1"/>
                </a:solidFill>
                <a:latin typeface="+mn-lt"/>
                <a:ea typeface="+mn-ea"/>
                <a:cs typeface="+mn-cs"/>
              </a:rPr>
              <a:t>4</a:t>
            </a:r>
            <a:r>
              <a:rPr lang="en-US" sz="2800" dirty="0" smtClean="0">
                <a:solidFill>
                  <a:schemeClr val="tx1"/>
                </a:solidFill>
                <a:latin typeface="+mn-lt"/>
                <a:ea typeface="+mn-ea"/>
                <a:cs typeface="+mn-cs"/>
              </a:rPr>
              <a:t>. The </a:t>
            </a:r>
            <a:r>
              <a:rPr lang="en-US" sz="2800" dirty="0">
                <a:solidFill>
                  <a:schemeClr val="tx1"/>
                </a:solidFill>
                <a:latin typeface="+mn-lt"/>
                <a:ea typeface="+mn-ea"/>
                <a:cs typeface="+mn-cs"/>
              </a:rPr>
              <a:t>estimated model is applied to the data in the validation sample to predict the values of the dependent </a:t>
            </a:r>
            <a:r>
              <a:rPr lang="en-US" sz="2800" dirty="0" err="1" smtClean="0">
                <a:solidFill>
                  <a:schemeClr val="tx1"/>
                </a:solidFill>
                <a:latin typeface="+mn-lt"/>
                <a:ea typeface="+mn-ea"/>
                <a:cs typeface="+mn-cs"/>
              </a:rPr>
              <a:t>variable,Yi,for</a:t>
            </a:r>
            <a:r>
              <a:rPr lang="en-US" sz="2800" dirty="0" smtClean="0">
                <a:solidFill>
                  <a:schemeClr val="tx1"/>
                </a:solidFill>
                <a:latin typeface="+mn-lt"/>
                <a:ea typeface="+mn-ea"/>
                <a:cs typeface="+mn-cs"/>
              </a:rPr>
              <a:t> </a:t>
            </a:r>
            <a:r>
              <a:rPr lang="en-US" sz="2800" dirty="0">
                <a:solidFill>
                  <a:schemeClr val="tx1"/>
                </a:solidFill>
                <a:latin typeface="+mn-lt"/>
                <a:ea typeface="+mn-ea"/>
                <a:cs typeface="+mn-cs"/>
              </a:rPr>
              <a:t>the observations in the validation sample. </a:t>
            </a:r>
            <a:endParaRPr lang="en-US" sz="28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800" dirty="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800" dirty="0">
                <a:solidFill>
                  <a:schemeClr val="tx1"/>
                </a:solidFill>
                <a:latin typeface="+mn-lt"/>
                <a:ea typeface="+mn-ea"/>
                <a:cs typeface="+mn-cs"/>
              </a:rPr>
              <a:t>5</a:t>
            </a:r>
            <a:r>
              <a:rPr lang="en-US" sz="2800" dirty="0" smtClean="0">
                <a:solidFill>
                  <a:schemeClr val="tx1"/>
                </a:solidFill>
                <a:latin typeface="+mn-lt"/>
                <a:ea typeface="+mn-ea"/>
                <a:cs typeface="+mn-cs"/>
              </a:rPr>
              <a:t>. The </a:t>
            </a:r>
            <a:r>
              <a:rPr lang="en-US" sz="2800" dirty="0">
                <a:solidFill>
                  <a:schemeClr val="tx1"/>
                </a:solidFill>
                <a:latin typeface="+mn-lt"/>
                <a:ea typeface="+mn-ea"/>
                <a:cs typeface="+mn-cs"/>
              </a:rPr>
              <a:t>observed </a:t>
            </a:r>
            <a:r>
              <a:rPr lang="en-US" sz="2800" dirty="0" smtClean="0">
                <a:solidFill>
                  <a:schemeClr val="tx1"/>
                </a:solidFill>
                <a:latin typeface="+mn-lt"/>
                <a:ea typeface="+mn-ea"/>
                <a:cs typeface="+mn-cs"/>
              </a:rPr>
              <a:t>values (Yi), </a:t>
            </a:r>
            <a:r>
              <a:rPr lang="en-US" sz="2800" dirty="0">
                <a:solidFill>
                  <a:schemeClr val="tx1"/>
                </a:solidFill>
                <a:latin typeface="+mn-lt"/>
                <a:ea typeface="+mn-ea"/>
                <a:cs typeface="+mn-cs"/>
              </a:rPr>
              <a:t>and the predicted </a:t>
            </a:r>
            <a:r>
              <a:rPr lang="en-US" sz="2800" dirty="0" smtClean="0">
                <a:solidFill>
                  <a:schemeClr val="tx1"/>
                </a:solidFill>
                <a:latin typeface="+mn-lt"/>
                <a:ea typeface="+mn-ea"/>
                <a:cs typeface="+mn-cs"/>
              </a:rPr>
              <a:t>values, (Y </a:t>
            </a:r>
            <a:r>
              <a:rPr lang="en-US" sz="2800" dirty="0">
                <a:solidFill>
                  <a:schemeClr val="tx1"/>
                </a:solidFill>
                <a:latin typeface="+mn-lt"/>
                <a:ea typeface="+mn-ea"/>
                <a:cs typeface="+mn-cs"/>
              </a:rPr>
              <a:t>^ </a:t>
            </a:r>
            <a:r>
              <a:rPr lang="en-US" sz="2800" dirty="0" err="1" smtClean="0">
                <a:solidFill>
                  <a:schemeClr val="tx1"/>
                </a:solidFill>
                <a:latin typeface="+mn-lt"/>
                <a:ea typeface="+mn-ea"/>
                <a:cs typeface="+mn-cs"/>
              </a:rPr>
              <a:t>i</a:t>
            </a:r>
            <a:r>
              <a:rPr lang="en-US" sz="2800" dirty="0" smtClean="0">
                <a:solidFill>
                  <a:schemeClr val="tx1"/>
                </a:solidFill>
                <a:latin typeface="+mn-lt"/>
                <a:ea typeface="+mn-ea"/>
                <a:cs typeface="+mn-cs"/>
              </a:rPr>
              <a:t>), </a:t>
            </a:r>
            <a:r>
              <a:rPr lang="en-US" sz="2800" dirty="0">
                <a:solidFill>
                  <a:schemeClr val="tx1"/>
                </a:solidFill>
                <a:latin typeface="+mn-lt"/>
                <a:ea typeface="+mn-ea"/>
                <a:cs typeface="+mn-cs"/>
              </a:rPr>
              <a:t>in the validation sample are correlated to determine the simple </a:t>
            </a:r>
            <a:r>
              <a:rPr lang="en-US" sz="2800" dirty="0" smtClean="0">
                <a:solidFill>
                  <a:schemeClr val="tx1"/>
                </a:solidFill>
                <a:latin typeface="+mn-lt"/>
                <a:ea typeface="+mn-ea"/>
                <a:cs typeface="+mn-cs"/>
              </a:rPr>
              <a:t>R2.</a:t>
            </a:r>
          </a:p>
          <a:p>
            <a:pPr marL="274320" indent="-274320">
              <a:spcBef>
                <a:spcPct val="20000"/>
              </a:spcBef>
              <a:buClr>
                <a:schemeClr val="accent3"/>
              </a:buClr>
              <a:buSzPct val="95000"/>
              <a:buFont typeface="Wingdings 2"/>
              <a:buChar char=""/>
            </a:pPr>
            <a:r>
              <a:rPr lang="en-US" sz="2800" dirty="0" smtClean="0">
                <a:solidFill>
                  <a:schemeClr val="tx1"/>
                </a:solidFill>
                <a:latin typeface="+mn-lt"/>
                <a:ea typeface="+mn-ea"/>
                <a:cs typeface="+mn-cs"/>
              </a:rPr>
              <a:t>This </a:t>
            </a:r>
            <a:r>
              <a:rPr lang="en-US" sz="2800" dirty="0">
                <a:solidFill>
                  <a:schemeClr val="tx1"/>
                </a:solidFill>
                <a:latin typeface="+mn-lt"/>
                <a:ea typeface="+mn-ea"/>
                <a:cs typeface="+mn-cs"/>
              </a:rPr>
              <a:t>measure, r2, is compared with </a:t>
            </a:r>
            <a:r>
              <a:rPr lang="en-US" sz="2800" dirty="0" smtClean="0">
                <a:solidFill>
                  <a:schemeClr val="tx1"/>
                </a:solidFill>
                <a:latin typeface="+mn-lt"/>
                <a:ea typeface="+mn-ea"/>
                <a:cs typeface="+mn-cs"/>
              </a:rPr>
              <a:t>R</a:t>
            </a:r>
            <a:r>
              <a:rPr lang="en-US" dirty="0" smtClean="0">
                <a:solidFill>
                  <a:schemeClr val="tx1"/>
                </a:solidFill>
                <a:latin typeface="+mn-lt"/>
                <a:ea typeface="+mn-ea"/>
                <a:cs typeface="+mn-cs"/>
              </a:rPr>
              <a:t>2</a:t>
            </a:r>
            <a:r>
              <a:rPr lang="en-US" sz="2800" dirty="0" smtClean="0">
                <a:solidFill>
                  <a:schemeClr val="tx1"/>
                </a:solidFill>
                <a:latin typeface="+mn-lt"/>
                <a:ea typeface="+mn-ea"/>
                <a:cs typeface="+mn-cs"/>
              </a:rPr>
              <a:t> </a:t>
            </a:r>
            <a:r>
              <a:rPr lang="en-US" sz="2800" dirty="0">
                <a:solidFill>
                  <a:schemeClr val="tx1"/>
                </a:solidFill>
                <a:latin typeface="+mn-lt"/>
                <a:ea typeface="+mn-ea"/>
                <a:cs typeface="+mn-cs"/>
              </a:rPr>
              <a:t>for the total sample and with R2 for the estimation sample to assess the degree of shrinkage. </a:t>
            </a:r>
          </a:p>
          <a:p>
            <a:endParaRPr lang="en-US" dirty="0"/>
          </a:p>
        </p:txBody>
      </p:sp>
    </p:spTree>
    <p:extLst>
      <p:ext uri="{BB962C8B-B14F-4D97-AF65-F5344CB8AC3E}">
        <p14:creationId xmlns:p14="http://schemas.microsoft.com/office/powerpoint/2010/main" xmlns="" val="45083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145140"/>
            <a:ext cx="8461376" cy="921660"/>
          </a:xfrm>
        </p:spPr>
        <p:txBody>
          <a:bodyPr>
            <a:noAutofit/>
          </a:bodyPr>
          <a:lstStyle/>
          <a:p>
            <a:r>
              <a:rPr lang="en-US" sz="4600" b="0" dirty="0" smtClean="0">
                <a:solidFill>
                  <a:schemeClr val="tx2"/>
                </a:solidFill>
                <a:latin typeface="+mj-lt"/>
                <a:ea typeface="+mj-ea"/>
                <a:cs typeface="+mj-cs"/>
              </a:rPr>
              <a:t>Drawbacks of Hold out method</a:t>
            </a:r>
            <a:endParaRPr lang="en-US" sz="4600" b="0" dirty="0">
              <a:solidFill>
                <a:schemeClr val="tx2"/>
              </a:solidFill>
              <a:latin typeface="+mj-lt"/>
              <a:ea typeface="+mj-ea"/>
              <a:cs typeface="+mj-cs"/>
            </a:endParaRPr>
          </a:p>
        </p:txBody>
      </p:sp>
      <p:sp>
        <p:nvSpPr>
          <p:cNvPr id="3" name="Text Placeholder 2"/>
          <p:cNvSpPr>
            <a:spLocks noGrp="1"/>
          </p:cNvSpPr>
          <p:nvPr>
            <p:ph type="body" idx="2"/>
          </p:nvPr>
        </p:nvSpPr>
        <p:spPr/>
        <p:txBody>
          <a:bodyPr>
            <a:normAutofit/>
          </a:bodyPr>
          <a:lstStyle/>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holdout method has two basic drawbacks:</a:t>
            </a:r>
          </a:p>
          <a:p>
            <a:pPr marL="274320" indent="-274320">
              <a:lnSpc>
                <a:spcPct val="90000"/>
              </a:lnSpc>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1. In problems where we have a sparse dataset we may not be able to afford the “luxury” of setting aside a portion of the dataset for testing. </a:t>
            </a:r>
          </a:p>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2. Since it is a single train-and-test experiment, the holdout estimate of error rate will be misleading if we happen to get an “unfortunate” split.</a:t>
            </a:r>
            <a:endParaRPr lang="en-US" sz="2600" dirty="0">
              <a:solidFill>
                <a:schemeClr val="tx1"/>
              </a:solidFill>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45140"/>
            <a:ext cx="8229600" cy="845460"/>
          </a:xfrm>
        </p:spPr>
        <p:txBody>
          <a:bodyPr>
            <a:noAutofit/>
          </a:bodyPr>
          <a:lstStyle/>
          <a:p>
            <a:pPr algn="l"/>
            <a:r>
              <a:rPr lang="en-US" sz="4600" b="0" dirty="0" smtClean="0">
                <a:solidFill>
                  <a:schemeClr val="tx2"/>
                </a:solidFill>
                <a:latin typeface="+mj-lt"/>
                <a:ea typeface="+mj-ea"/>
                <a:cs typeface="+mj-cs"/>
              </a:rPr>
              <a:t>Cross Validation Methods</a:t>
            </a:r>
            <a:endParaRPr lang="en-US" sz="4600" b="0" dirty="0">
              <a:solidFill>
                <a:schemeClr val="tx2"/>
              </a:solidFill>
              <a:latin typeface="+mj-lt"/>
              <a:ea typeface="+mj-ea"/>
              <a:cs typeface="+mj-cs"/>
            </a:endParaRPr>
          </a:p>
        </p:txBody>
      </p:sp>
      <p:sp>
        <p:nvSpPr>
          <p:cNvPr id="3" name="Text Placeholder 2"/>
          <p:cNvSpPr>
            <a:spLocks noGrp="1"/>
          </p:cNvSpPr>
          <p:nvPr>
            <p:ph type="body" idx="2"/>
          </p:nvPr>
        </p:nvSpPr>
        <p:spPr/>
        <p:txBody>
          <a:bodyPr>
            <a:normAutofit/>
          </a:bodyPr>
          <a:lstStyle/>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limitations of the holdout can be overcome with a family of re-sampling methods at the expense of higher computational cost.</a:t>
            </a:r>
          </a:p>
          <a:p>
            <a:pPr marL="274320" indent="-274320">
              <a:lnSpc>
                <a:spcPct val="90000"/>
              </a:lnSpc>
              <a:spcBef>
                <a:spcPct val="20000"/>
              </a:spcBef>
              <a:buClr>
                <a:schemeClr val="accent3"/>
              </a:buClr>
              <a:buSzPct val="95000"/>
              <a:buNone/>
            </a:pPr>
            <a:endParaRPr lang="en-US" sz="2600" dirty="0" smtClean="0">
              <a:solidFill>
                <a:schemeClr val="tx1"/>
              </a:solidFill>
              <a:latin typeface="+mn-lt"/>
              <a:ea typeface="+mn-ea"/>
              <a:cs typeface="+mn-cs"/>
            </a:endParaRPr>
          </a:p>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Cross Validation </a:t>
            </a:r>
          </a:p>
          <a:p>
            <a:pPr marL="731520" lvl="2" indent="-274320">
              <a:lnSpc>
                <a:spcPct val="90000"/>
              </a:lnSpc>
              <a:spcBef>
                <a:spcPct val="20000"/>
              </a:spcBef>
              <a:buClr>
                <a:schemeClr val="accent3"/>
              </a:buClr>
              <a:buSzPct val="95000"/>
              <a:buFont typeface="Wingdings 2"/>
              <a:buChar char=""/>
            </a:pPr>
            <a:r>
              <a:rPr lang="en-US" sz="2400" dirty="0" smtClean="0">
                <a:solidFill>
                  <a:schemeClr val="tx1"/>
                </a:solidFill>
                <a:latin typeface="+mn-lt"/>
                <a:ea typeface="+mn-ea"/>
                <a:cs typeface="+mn-cs"/>
              </a:rPr>
              <a:t>Random Sub-sampling </a:t>
            </a:r>
          </a:p>
          <a:p>
            <a:pPr marL="731520" lvl="2" indent="-274320">
              <a:lnSpc>
                <a:spcPct val="90000"/>
              </a:lnSpc>
              <a:spcBef>
                <a:spcPct val="20000"/>
              </a:spcBef>
              <a:buClr>
                <a:schemeClr val="accent3"/>
              </a:buClr>
              <a:buSzPct val="95000"/>
              <a:buFont typeface="Wingdings 2"/>
              <a:buChar char=""/>
            </a:pPr>
            <a:r>
              <a:rPr lang="en-US" sz="2400" dirty="0" smtClean="0">
                <a:solidFill>
                  <a:schemeClr val="tx1"/>
                </a:solidFill>
                <a:latin typeface="+mn-lt"/>
                <a:ea typeface="+mn-ea"/>
                <a:cs typeface="+mn-cs"/>
              </a:rPr>
              <a:t>K-Fold Cross-Validation </a:t>
            </a:r>
          </a:p>
          <a:p>
            <a:pPr marL="731520" lvl="2" indent="-274320">
              <a:lnSpc>
                <a:spcPct val="90000"/>
              </a:lnSpc>
              <a:spcBef>
                <a:spcPct val="20000"/>
              </a:spcBef>
              <a:buClr>
                <a:schemeClr val="accent3"/>
              </a:buClr>
              <a:buSzPct val="95000"/>
              <a:buFont typeface="Wingdings 2"/>
              <a:buChar char=""/>
            </a:pPr>
            <a:r>
              <a:rPr lang="en-US" sz="2400" dirty="0" smtClean="0">
                <a:solidFill>
                  <a:schemeClr val="tx1"/>
                </a:solidFill>
                <a:latin typeface="+mn-lt"/>
                <a:ea typeface="+mn-ea"/>
                <a:cs typeface="+mn-cs"/>
              </a:rPr>
              <a:t>Leave-one-out Cross-Validation </a:t>
            </a:r>
          </a:p>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Bootstrap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45140"/>
            <a:ext cx="8308976" cy="845460"/>
          </a:xfrm>
        </p:spPr>
        <p:txBody>
          <a:bodyPr>
            <a:noAutofit/>
          </a:bodyPr>
          <a:lstStyle/>
          <a:p>
            <a:pPr algn="l"/>
            <a:r>
              <a:rPr lang="en-US" sz="4600" b="0" dirty="0" smtClean="0">
                <a:solidFill>
                  <a:schemeClr val="tx2"/>
                </a:solidFill>
                <a:latin typeface="+mj-lt"/>
                <a:ea typeface="+mj-ea"/>
                <a:cs typeface="+mj-cs"/>
              </a:rPr>
              <a:t>Random Sub-sampling</a:t>
            </a:r>
          </a:p>
        </p:txBody>
      </p:sp>
      <p:sp>
        <p:nvSpPr>
          <p:cNvPr id="3" name="Text Placeholder 2"/>
          <p:cNvSpPr>
            <a:spLocks noGrp="1"/>
          </p:cNvSpPr>
          <p:nvPr>
            <p:ph type="body" idx="2"/>
          </p:nvPr>
        </p:nvSpPr>
        <p:spPr/>
        <p:txBody>
          <a:bodyPr>
            <a:normAutofit/>
          </a:bodyPr>
          <a:lstStyle/>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Random Sub-sampling performs K data splits of the entire dataset n Each data split randomly selects a (fixed) number of examples without replacement </a:t>
            </a:r>
          </a:p>
          <a:p>
            <a:pPr marL="274320" indent="-274320">
              <a:lnSpc>
                <a:spcPct val="90000"/>
              </a:lnSpc>
              <a:spcBef>
                <a:spcPct val="20000"/>
              </a:spcBef>
              <a:buClr>
                <a:schemeClr val="accent3"/>
              </a:buClr>
              <a:buSzPct val="95000"/>
              <a:buFont typeface="Wingdings 2"/>
              <a:buChar char=""/>
            </a:pPr>
            <a:r>
              <a:rPr lang="en-US" sz="2600" dirty="0" smtClean="0">
                <a:solidFill>
                  <a:schemeClr val="tx1"/>
                </a:solidFill>
                <a:latin typeface="+mn-lt"/>
                <a:ea typeface="+mn-ea"/>
                <a:cs typeface="+mn-cs"/>
              </a:rPr>
              <a:t>For each data split we retrain the classifier from scratch with the training examples and then estimate </a:t>
            </a:r>
            <a:r>
              <a:rPr lang="en-US" sz="2600" dirty="0" err="1" smtClean="0">
                <a:solidFill>
                  <a:schemeClr val="tx1"/>
                </a:solidFill>
                <a:latin typeface="+mn-lt"/>
                <a:ea typeface="+mn-ea"/>
                <a:cs typeface="+mn-cs"/>
              </a:rPr>
              <a:t>Ei</a:t>
            </a:r>
            <a:r>
              <a:rPr lang="en-US" sz="2600" dirty="0" smtClean="0">
                <a:solidFill>
                  <a:schemeClr val="tx1"/>
                </a:solidFill>
                <a:latin typeface="+mn-lt"/>
                <a:ea typeface="+mn-ea"/>
                <a:cs typeface="+mn-cs"/>
              </a:rPr>
              <a:t> with the test examples.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45140"/>
            <a:ext cx="8308976" cy="845460"/>
          </a:xfrm>
        </p:spPr>
        <p:txBody>
          <a:bodyPr>
            <a:noAutofit/>
          </a:bodyPr>
          <a:lstStyle/>
          <a:p>
            <a:pPr algn="l">
              <a:lnSpc>
                <a:spcPct val="80000"/>
              </a:lnSpc>
            </a:pPr>
            <a:r>
              <a:rPr lang="en-US" sz="4600" b="0" dirty="0" smtClean="0">
                <a:solidFill>
                  <a:schemeClr val="tx2"/>
                </a:solidFill>
                <a:latin typeface="+mj-lt"/>
                <a:ea typeface="+mj-ea"/>
                <a:cs typeface="+mj-cs"/>
              </a:rPr>
              <a:t>K-Fold Cross Validation</a:t>
            </a:r>
            <a:endParaRPr lang="en-US" sz="4600" b="0" dirty="0">
              <a:solidFill>
                <a:schemeClr val="tx2"/>
              </a:solidFill>
              <a:latin typeface="+mj-lt"/>
              <a:ea typeface="+mj-ea"/>
              <a:cs typeface="+mj-cs"/>
            </a:endParaRPr>
          </a:p>
        </p:txBody>
      </p:sp>
      <p:sp>
        <p:nvSpPr>
          <p:cNvPr id="3" name="Text Placeholder 2"/>
          <p:cNvSpPr>
            <a:spLocks noGrp="1"/>
          </p:cNvSpPr>
          <p:nvPr>
            <p:ph type="body" idx="2"/>
          </p:nvPr>
        </p:nvSpPr>
        <p:spPr>
          <a:xfrm>
            <a:off x="304800" y="1066800"/>
            <a:ext cx="8393113" cy="4767263"/>
          </a:xfrm>
        </p:spPr>
        <p:txBody>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It is a sampling Technique used primarily for small data sets, where data is too small to partition into training and testing subsets.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Main advantage is all of the data is used in building models, so all the patterns represented in the training data is used in building the models.</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K refers to how many subsets are used for the modeling</a:t>
            </a:r>
          </a:p>
          <a:p>
            <a:endParaRPr lang="en-US" dirty="0"/>
          </a:p>
        </p:txBody>
      </p:sp>
    </p:spTree>
    <p:extLst>
      <p:ext uri="{BB962C8B-B14F-4D97-AF65-F5344CB8AC3E}">
        <p14:creationId xmlns:p14="http://schemas.microsoft.com/office/powerpoint/2010/main" xmlns="" val="3290404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228600"/>
            <a:ext cx="8686800" cy="609600"/>
          </a:xfrm>
        </p:spPr>
        <p:txBody>
          <a:bodyPr>
            <a:noAutofit/>
          </a:bodyPr>
          <a:lstStyle/>
          <a:p>
            <a:pPr algn="l"/>
            <a:r>
              <a:rPr lang="en-US" sz="4000" b="0" dirty="0" smtClean="0">
                <a:solidFill>
                  <a:schemeClr val="tx2"/>
                </a:solidFill>
                <a:latin typeface="+mj-lt"/>
                <a:ea typeface="+mj-ea"/>
                <a:cs typeface="+mj-cs"/>
              </a:rPr>
              <a:t>Procedure for K-fold cross validation</a:t>
            </a:r>
            <a:endParaRPr lang="en-US" sz="4000" b="0" dirty="0">
              <a:solidFill>
                <a:schemeClr val="tx2"/>
              </a:solidFill>
              <a:latin typeface="+mj-lt"/>
              <a:ea typeface="+mj-ea"/>
              <a:cs typeface="+mj-cs"/>
            </a:endParaRPr>
          </a:p>
        </p:txBody>
      </p:sp>
      <p:sp>
        <p:nvSpPr>
          <p:cNvPr id="3" name="Text Placeholder 2"/>
          <p:cNvSpPr>
            <a:spLocks noGrp="1"/>
          </p:cNvSpPr>
          <p:nvPr>
            <p:ph type="body" idx="2"/>
          </p:nvPr>
        </p:nvSpPr>
        <p:spPr>
          <a:xfrm>
            <a:off x="304800" y="990600"/>
            <a:ext cx="8393113" cy="4843463"/>
          </a:xfrm>
        </p:spPr>
        <p:txBody>
          <a:bodyPr>
            <a:norm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Create k distinct data subsets through random sampling</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Assign a role to each subset. k-1 will be used for training, 1 for testing. Begin by assigning subset 1 to testing and subsets 2 through k for training.</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Rotate roles so each subset is used for testing one time and training k-1 times. </a:t>
            </a:r>
            <a:endParaRPr lang="en-US" sz="2600" dirty="0">
              <a:solidFill>
                <a:schemeClr val="tx1"/>
              </a:solidFill>
              <a:latin typeface="+mn-lt"/>
              <a:ea typeface="+mn-ea"/>
              <a:cs typeface="+mn-cs"/>
            </a:endParaRPr>
          </a:p>
        </p:txBody>
      </p:sp>
      <p:pic>
        <p:nvPicPr>
          <p:cNvPr id="5" name="Picture 4"/>
          <p:cNvPicPr>
            <a:picLocks noChangeAspect="1"/>
          </p:cNvPicPr>
          <p:nvPr/>
        </p:nvPicPr>
        <p:blipFill>
          <a:blip r:embed="rId2"/>
          <a:stretch>
            <a:fillRect/>
          </a:stretch>
        </p:blipFill>
        <p:spPr>
          <a:xfrm>
            <a:off x="2424112" y="3706812"/>
            <a:ext cx="4714041" cy="3151188"/>
          </a:xfrm>
          <a:prstGeom prst="rect">
            <a:avLst/>
          </a:prstGeom>
        </p:spPr>
      </p:pic>
    </p:spTree>
    <p:extLst>
      <p:ext uri="{BB962C8B-B14F-4D97-AF65-F5344CB8AC3E}">
        <p14:creationId xmlns:p14="http://schemas.microsoft.com/office/powerpoint/2010/main" xmlns="" val="544601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45140"/>
            <a:ext cx="8385176" cy="921660"/>
          </a:xfrm>
        </p:spPr>
        <p:txBody>
          <a:bodyPr>
            <a:normAutofit/>
          </a:bodyPr>
          <a:lstStyle/>
          <a:p>
            <a:pPr algn="l"/>
            <a:r>
              <a:rPr lang="en-US" sz="4300" b="0" dirty="0">
                <a:solidFill>
                  <a:schemeClr val="tx2"/>
                </a:solidFill>
                <a:latin typeface="+mj-lt"/>
                <a:ea typeface="+mj-ea"/>
                <a:cs typeface="+mj-cs"/>
              </a:rPr>
              <a:t>K-Fold Cross Validation</a:t>
            </a:r>
          </a:p>
          <a:p>
            <a:endParaRPr lang="en-US" dirty="0"/>
          </a:p>
        </p:txBody>
      </p:sp>
      <p:sp>
        <p:nvSpPr>
          <p:cNvPr id="3" name="Text Placeholder 2"/>
          <p:cNvSpPr>
            <a:spLocks noGrp="1"/>
          </p:cNvSpPr>
          <p:nvPr>
            <p:ph type="body" idx="2"/>
          </p:nvPr>
        </p:nvSpPr>
        <p:spPr>
          <a:xfrm>
            <a:off x="228600" y="1066800"/>
            <a:ext cx="8686800" cy="4767263"/>
          </a:xfrm>
        </p:spPr>
        <p:txBody>
          <a:bodyPr>
            <a:no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A model is built from each of the folds – total of k models</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Any number of folds can be used. </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hold-out subset is used to test the model, and the errors are averaged over the subsets.</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If the accuracy is similar for all folds, the modeling procedure is viewed as being stable and not over-fit. </a:t>
            </a:r>
          </a:p>
        </p:txBody>
      </p:sp>
    </p:spTree>
    <p:extLst>
      <p:ext uri="{BB962C8B-B14F-4D97-AF65-F5344CB8AC3E}">
        <p14:creationId xmlns:p14="http://schemas.microsoft.com/office/powerpoint/2010/main" xmlns="" val="15722095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45140"/>
            <a:ext cx="8308976" cy="845460"/>
          </a:xfrm>
        </p:spPr>
        <p:txBody>
          <a:bodyPr>
            <a:noAutofit/>
          </a:bodyPr>
          <a:lstStyle/>
          <a:p>
            <a:pPr algn="l"/>
            <a:r>
              <a:rPr lang="en-US" sz="4300" b="0" dirty="0" smtClean="0">
                <a:solidFill>
                  <a:schemeClr val="tx2"/>
                </a:solidFill>
                <a:latin typeface="+mj-lt"/>
                <a:ea typeface="+mj-ea"/>
                <a:cs typeface="+mj-cs"/>
              </a:rPr>
              <a:t>Leave-one-out Cross Validation</a:t>
            </a:r>
            <a:endParaRPr lang="en-US" sz="4300" b="0" dirty="0">
              <a:solidFill>
                <a:schemeClr val="tx2"/>
              </a:solidFill>
              <a:latin typeface="+mj-lt"/>
              <a:ea typeface="+mj-ea"/>
              <a:cs typeface="+mj-cs"/>
            </a:endParaRPr>
          </a:p>
        </p:txBody>
      </p:sp>
      <p:sp>
        <p:nvSpPr>
          <p:cNvPr id="3" name="Text Placeholder 2"/>
          <p:cNvSpPr>
            <a:spLocks noGrp="1"/>
          </p:cNvSpPr>
          <p:nvPr>
            <p:ph type="body" idx="2"/>
          </p:nvPr>
        </p:nvSpPr>
        <p:spPr/>
        <p:txBody>
          <a:bodyPr>
            <a:norm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Leave-one-out is the degenerate case of K-Fold Cross Validation, where K is chosen as the total number of examples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For a dataset with N examples, perform N experiments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For each experiment use N-1 examples for training and the remaining example for testing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145140"/>
            <a:ext cx="8461376" cy="845460"/>
          </a:xfrm>
        </p:spPr>
        <p:txBody>
          <a:bodyPr>
            <a:normAutofit fontScale="92500" lnSpcReduction="20000"/>
          </a:bodyPr>
          <a:lstStyle/>
          <a:p>
            <a:pPr algn="l">
              <a:spcBef>
                <a:spcPct val="0"/>
              </a:spcBef>
            </a:pPr>
            <a:r>
              <a:rPr lang="en-US" sz="5400" b="0" dirty="0">
                <a:solidFill>
                  <a:schemeClr val="tx2"/>
                </a:solidFill>
                <a:latin typeface="+mj-lt"/>
                <a:ea typeface="+mj-ea"/>
                <a:cs typeface="+mj-cs"/>
              </a:rPr>
              <a:t>Variable/Feature Selection</a:t>
            </a:r>
          </a:p>
          <a:p>
            <a:endParaRPr lang="en-US" dirty="0"/>
          </a:p>
        </p:txBody>
      </p:sp>
      <p:sp>
        <p:nvSpPr>
          <p:cNvPr id="3" name="Text Placeholder 2"/>
          <p:cNvSpPr>
            <a:spLocks noGrp="1"/>
          </p:cNvSpPr>
          <p:nvPr>
            <p:ph type="body" idx="2"/>
          </p:nvPr>
        </p:nvSpPr>
        <p:spPr>
          <a:xfrm>
            <a:off x="381000" y="1143000"/>
            <a:ext cx="8316913" cy="4691063"/>
          </a:xfrm>
        </p:spPr>
        <p:txBody>
          <a:bodyPr>
            <a:noAutofit/>
          </a:bodyPr>
          <a:lstStyle/>
          <a:p>
            <a:pPr marL="274320" indent="-274320">
              <a:spcBef>
                <a:spcPct val="20000"/>
              </a:spcBef>
              <a:buClr>
                <a:schemeClr val="accent3"/>
              </a:buClr>
              <a:buSzPct val="95000"/>
              <a:buFont typeface="Wingdings 2"/>
              <a:buChar char=""/>
            </a:pPr>
            <a:r>
              <a:rPr lang="en-US" sz="2600" dirty="0">
                <a:solidFill>
                  <a:schemeClr val="tx1"/>
                </a:solidFill>
                <a:latin typeface="+mn-lt"/>
                <a:ea typeface="+mn-ea"/>
                <a:cs typeface="+mn-cs"/>
              </a:rPr>
              <a:t>Variable selection is intended to select the “best” subset of predictors</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Prior </a:t>
            </a:r>
            <a:r>
              <a:rPr lang="en-US" sz="2600" dirty="0">
                <a:solidFill>
                  <a:schemeClr val="tx1"/>
                </a:solidFill>
                <a:latin typeface="+mn-lt"/>
                <a:ea typeface="+mn-ea"/>
                <a:cs typeface="+mn-cs"/>
              </a:rPr>
              <a:t>to variable selection: </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Identify </a:t>
            </a:r>
            <a:r>
              <a:rPr lang="en-US" sz="2600" dirty="0">
                <a:solidFill>
                  <a:schemeClr val="tx1"/>
                </a:solidFill>
                <a:latin typeface="+mn-lt"/>
                <a:ea typeface="+mn-ea"/>
                <a:cs typeface="+mn-cs"/>
              </a:rPr>
              <a:t>outliers and influential points - maybe exclude them at least </a:t>
            </a:r>
            <a:r>
              <a:rPr lang="en-US" sz="2600" dirty="0" smtClean="0">
                <a:solidFill>
                  <a:schemeClr val="tx1"/>
                </a:solidFill>
                <a:latin typeface="+mn-lt"/>
                <a:ea typeface="+mn-ea"/>
                <a:cs typeface="+mn-cs"/>
              </a:rPr>
              <a:t>temporarily or treat them. </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Add </a:t>
            </a:r>
            <a:r>
              <a:rPr lang="en-US" sz="2600" dirty="0">
                <a:solidFill>
                  <a:schemeClr val="tx1"/>
                </a:solidFill>
                <a:latin typeface="+mn-lt"/>
                <a:ea typeface="+mn-ea"/>
                <a:cs typeface="+mn-cs"/>
              </a:rPr>
              <a:t>in any transformations of the variables that seem appropriate. </a:t>
            </a:r>
          </a:p>
        </p:txBody>
      </p:sp>
    </p:spTree>
    <p:extLst>
      <p:ext uri="{BB962C8B-B14F-4D97-AF65-F5344CB8AC3E}">
        <p14:creationId xmlns="" xmlns:p14="http://schemas.microsoft.com/office/powerpoint/2010/main" val="790151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145140"/>
            <a:ext cx="8461376" cy="616860"/>
          </a:xfrm>
        </p:spPr>
        <p:txBody>
          <a:bodyPr>
            <a:noAutofit/>
          </a:bodyPr>
          <a:lstStyle/>
          <a:p>
            <a:pPr algn="l"/>
            <a:r>
              <a:rPr lang="en-US" sz="4300" b="0" dirty="0" smtClean="0">
                <a:solidFill>
                  <a:schemeClr val="tx2"/>
                </a:solidFill>
                <a:latin typeface="+mj-lt"/>
                <a:ea typeface="+mj-ea"/>
                <a:cs typeface="+mj-cs"/>
              </a:rPr>
              <a:t>How many folds are needed?</a:t>
            </a:r>
          </a:p>
        </p:txBody>
      </p:sp>
      <p:sp>
        <p:nvSpPr>
          <p:cNvPr id="3" name="Text Placeholder 2"/>
          <p:cNvSpPr>
            <a:spLocks noGrp="1"/>
          </p:cNvSpPr>
          <p:nvPr>
            <p:ph type="body" idx="2"/>
          </p:nvPr>
        </p:nvSpPr>
        <p:spPr>
          <a:xfrm>
            <a:off x="228600" y="914400"/>
            <a:ext cx="8610600" cy="4995863"/>
          </a:xfrm>
        </p:spPr>
        <p:txBody>
          <a:bodyPr>
            <a:noAutofit/>
          </a:bodyPr>
          <a:lstStyle/>
          <a:p>
            <a:pPr marL="274320" indent="-274320">
              <a:spcBef>
                <a:spcPct val="20000"/>
              </a:spcBef>
              <a:buClr>
                <a:schemeClr val="accent3"/>
              </a:buClr>
              <a:buSzPct val="95000"/>
              <a:buNone/>
            </a:pPr>
            <a:r>
              <a:rPr lang="en-US" sz="2400" dirty="0" smtClean="0">
                <a:solidFill>
                  <a:schemeClr val="tx1"/>
                </a:solidFill>
                <a:latin typeface="+mn-lt"/>
                <a:ea typeface="+mn-ea"/>
                <a:cs typeface="+mn-cs"/>
              </a:rPr>
              <a:t>With a large number of folds </a:t>
            </a:r>
          </a:p>
          <a:p>
            <a:pPr marL="274320" indent="-274320">
              <a:spcBef>
                <a:spcPct val="20000"/>
              </a:spcBef>
              <a:buClr>
                <a:schemeClr val="accent3"/>
              </a:buClr>
              <a:buSzPct val="95000"/>
              <a:buFont typeface="Wingdings 2"/>
              <a:buChar char=""/>
            </a:pPr>
            <a:r>
              <a:rPr lang="en-US" sz="2400" dirty="0" smtClean="0">
                <a:solidFill>
                  <a:schemeClr val="tx1"/>
                </a:solidFill>
                <a:latin typeface="+mn-lt"/>
                <a:ea typeface="+mn-ea"/>
                <a:cs typeface="+mn-cs"/>
              </a:rPr>
              <a:t>+ The bias of the true error rate estimator will be small (the estimator will be very accurate) </a:t>
            </a:r>
          </a:p>
          <a:p>
            <a:pPr marL="274320" indent="-274320">
              <a:spcBef>
                <a:spcPct val="20000"/>
              </a:spcBef>
              <a:buClr>
                <a:schemeClr val="accent3"/>
              </a:buClr>
              <a:buSzPct val="95000"/>
              <a:buFont typeface="Wingdings 2"/>
              <a:buChar char=""/>
            </a:pPr>
            <a:r>
              <a:rPr lang="en-US" sz="2400" dirty="0" smtClean="0">
                <a:solidFill>
                  <a:schemeClr val="tx1"/>
                </a:solidFill>
                <a:latin typeface="+mn-lt"/>
                <a:ea typeface="+mn-ea"/>
                <a:cs typeface="+mn-cs"/>
              </a:rPr>
              <a:t>- The variance of the true error rate estimator will be large </a:t>
            </a:r>
          </a:p>
          <a:p>
            <a:pPr marL="274320" indent="-274320">
              <a:spcBef>
                <a:spcPct val="20000"/>
              </a:spcBef>
              <a:buClr>
                <a:schemeClr val="accent3"/>
              </a:buClr>
              <a:buSzPct val="95000"/>
              <a:buFont typeface="Wingdings 2"/>
              <a:buChar char=""/>
            </a:pPr>
            <a:r>
              <a:rPr lang="en-US" sz="2400" dirty="0" smtClean="0">
                <a:solidFill>
                  <a:schemeClr val="tx1"/>
                </a:solidFill>
                <a:latin typeface="+mn-lt"/>
                <a:ea typeface="+mn-ea"/>
                <a:cs typeface="+mn-cs"/>
              </a:rPr>
              <a:t>- The computational time will be very large as well (many experiments) </a:t>
            </a:r>
          </a:p>
          <a:p>
            <a:pPr marL="274320" indent="-274320">
              <a:spcBef>
                <a:spcPct val="20000"/>
              </a:spcBef>
              <a:buClr>
                <a:schemeClr val="accent3"/>
              </a:buClr>
              <a:buSzPct val="95000"/>
              <a:buFont typeface="Wingdings 2"/>
              <a:buChar char=""/>
            </a:pPr>
            <a:endParaRPr lang="en-US" sz="2400" dirty="0" smtClean="0">
              <a:solidFill>
                <a:schemeClr val="tx1"/>
              </a:solidFill>
              <a:latin typeface="+mn-lt"/>
              <a:ea typeface="+mn-ea"/>
              <a:cs typeface="+mn-cs"/>
            </a:endParaRPr>
          </a:p>
          <a:p>
            <a:pPr marL="274320" indent="-274320">
              <a:spcBef>
                <a:spcPct val="20000"/>
              </a:spcBef>
              <a:buClr>
                <a:schemeClr val="accent3"/>
              </a:buClr>
              <a:buSzPct val="95000"/>
              <a:buNone/>
            </a:pPr>
            <a:r>
              <a:rPr lang="en-US" sz="2400" dirty="0" smtClean="0">
                <a:solidFill>
                  <a:schemeClr val="tx1"/>
                </a:solidFill>
                <a:latin typeface="+mn-lt"/>
                <a:ea typeface="+mn-ea"/>
                <a:cs typeface="+mn-cs"/>
              </a:rPr>
              <a:t>With a small number of folds </a:t>
            </a:r>
          </a:p>
          <a:p>
            <a:pPr marL="274320" indent="-274320">
              <a:spcBef>
                <a:spcPct val="20000"/>
              </a:spcBef>
              <a:buClr>
                <a:schemeClr val="accent3"/>
              </a:buClr>
              <a:buSzPct val="95000"/>
              <a:buFont typeface="Wingdings 2"/>
              <a:buChar char=""/>
            </a:pPr>
            <a:r>
              <a:rPr lang="en-US" sz="2400" dirty="0" smtClean="0">
                <a:solidFill>
                  <a:schemeClr val="tx1"/>
                </a:solidFill>
                <a:latin typeface="+mn-lt"/>
                <a:ea typeface="+mn-ea"/>
                <a:cs typeface="+mn-cs"/>
              </a:rPr>
              <a:t>+ The number of experiments and, therefore, computation time are reduced </a:t>
            </a:r>
          </a:p>
          <a:p>
            <a:pPr marL="274320" indent="-274320">
              <a:spcBef>
                <a:spcPct val="20000"/>
              </a:spcBef>
              <a:buClr>
                <a:schemeClr val="accent3"/>
              </a:buClr>
              <a:buSzPct val="95000"/>
              <a:buFont typeface="Wingdings 2"/>
              <a:buChar char=""/>
            </a:pPr>
            <a:r>
              <a:rPr lang="en-US" sz="2400" dirty="0" smtClean="0">
                <a:solidFill>
                  <a:schemeClr val="tx1"/>
                </a:solidFill>
                <a:latin typeface="+mn-lt"/>
                <a:ea typeface="+mn-ea"/>
                <a:cs typeface="+mn-cs"/>
              </a:rPr>
              <a:t>+ The variance of the estimator will be small</a:t>
            </a:r>
          </a:p>
          <a:p>
            <a:pPr marL="274320" indent="-274320">
              <a:spcBef>
                <a:spcPct val="20000"/>
              </a:spcBef>
              <a:buClr>
                <a:schemeClr val="accent3"/>
              </a:buClr>
              <a:buSzPct val="95000"/>
              <a:buFont typeface="Wingdings 2"/>
              <a:buChar char=""/>
            </a:pPr>
            <a:r>
              <a:rPr lang="en-US" sz="2400" dirty="0" smtClean="0">
                <a:solidFill>
                  <a:schemeClr val="tx1"/>
                </a:solidFill>
                <a:latin typeface="+mn-lt"/>
                <a:ea typeface="+mn-ea"/>
                <a:cs typeface="+mn-cs"/>
              </a:rPr>
              <a:t>- The bias of the estimator will be large (conservative or smaller than the true error rate)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45140"/>
            <a:ext cx="8308976" cy="769260"/>
          </a:xfrm>
        </p:spPr>
        <p:txBody>
          <a:bodyPr>
            <a:noAutofit/>
          </a:bodyPr>
          <a:lstStyle/>
          <a:p>
            <a:pPr algn="l"/>
            <a:r>
              <a:rPr lang="en-US" sz="4300" b="0" dirty="0" smtClean="0">
                <a:solidFill>
                  <a:schemeClr val="tx2"/>
                </a:solidFill>
                <a:latin typeface="+mj-lt"/>
                <a:ea typeface="+mj-ea"/>
                <a:cs typeface="+mj-cs"/>
              </a:rPr>
              <a:t>The bootstrap</a:t>
            </a:r>
          </a:p>
        </p:txBody>
      </p:sp>
      <p:sp>
        <p:nvSpPr>
          <p:cNvPr id="3" name="Text Placeholder 2"/>
          <p:cNvSpPr>
            <a:spLocks noGrp="1"/>
          </p:cNvSpPr>
          <p:nvPr>
            <p:ph type="body" idx="2"/>
          </p:nvPr>
        </p:nvSpPr>
        <p:spPr>
          <a:xfrm>
            <a:off x="457200" y="990600"/>
            <a:ext cx="8240713" cy="4549775"/>
          </a:xfrm>
        </p:spPr>
        <p:txBody>
          <a:bodyPr>
            <a:no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bootstrap is a re-sampling technique with replacement.</a:t>
            </a:r>
          </a:p>
          <a:p>
            <a:pPr marL="274320" indent="-274320">
              <a:spcBef>
                <a:spcPct val="20000"/>
              </a:spcBef>
              <a:buClr>
                <a:schemeClr val="accent3"/>
              </a:buClr>
              <a:buSzPct val="95000"/>
              <a:buNone/>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None/>
            </a:pPr>
            <a:r>
              <a:rPr lang="en-US" sz="2600" dirty="0" smtClean="0">
                <a:solidFill>
                  <a:schemeClr val="tx1"/>
                </a:solidFill>
                <a:latin typeface="+mn-lt"/>
                <a:ea typeface="+mn-ea"/>
                <a:cs typeface="+mn-cs"/>
              </a:rPr>
              <a:t>From a dataset with N examples: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 Randomly select (with replacement) N examples and use this set for training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The remaining examples that were not selected for training are used for testing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This value is likely to change from fold to fold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Repeat this process for a specified number of folds (K) </a:t>
            </a: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As before, the true error is estimated as the average error rate on test examples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534400" cy="4724400"/>
          </a:xfrm>
        </p:spPr>
        <p:txBody>
          <a:bodyPr>
            <a:normAutofit/>
          </a:bodyPr>
          <a:lstStyle/>
          <a:p>
            <a:pPr algn="ctr">
              <a:buNone/>
            </a:pPr>
            <a:r>
              <a:rPr lang="en-IN" sz="8800" dirty="0" smtClean="0"/>
              <a:t>Questions?</a:t>
            </a:r>
            <a:endParaRPr lang="en-IN" sz="8800"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1000" y="145140"/>
            <a:ext cx="8308976" cy="693060"/>
          </a:xfrm>
        </p:spPr>
        <p:txBody>
          <a:bodyPr>
            <a:noAutofit/>
          </a:bodyPr>
          <a:lstStyle/>
          <a:p>
            <a:pPr algn="l"/>
            <a:r>
              <a:rPr lang="en-US" sz="5000" b="0" dirty="0" smtClean="0">
                <a:solidFill>
                  <a:schemeClr val="tx2"/>
                </a:solidFill>
                <a:latin typeface="+mj-lt"/>
                <a:ea typeface="+mj-ea"/>
                <a:cs typeface="+mj-cs"/>
              </a:rPr>
              <a:t>Forward Inclusion</a:t>
            </a:r>
            <a:endParaRPr lang="en-US" sz="5000" b="0" dirty="0">
              <a:solidFill>
                <a:schemeClr val="tx2"/>
              </a:solidFill>
              <a:latin typeface="+mj-lt"/>
              <a:ea typeface="+mj-ea"/>
              <a:cs typeface="+mj-cs"/>
            </a:endParaRPr>
          </a:p>
        </p:txBody>
      </p:sp>
      <p:sp>
        <p:nvSpPr>
          <p:cNvPr id="3" name="Text Placeholder 2"/>
          <p:cNvSpPr>
            <a:spLocks noGrp="1"/>
          </p:cNvSpPr>
          <p:nvPr>
            <p:ph type="body" idx="2"/>
          </p:nvPr>
        </p:nvSpPr>
        <p:spPr>
          <a:xfrm>
            <a:off x="304800" y="1143000"/>
            <a:ext cx="8393113" cy="4691063"/>
          </a:xfrm>
        </p:spPr>
        <p:txBody>
          <a:bodyPr>
            <a:normAutofit/>
          </a:bodyPr>
          <a:lstStyle/>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Start </a:t>
            </a:r>
            <a:r>
              <a:rPr lang="en-US" sz="2600" dirty="0">
                <a:solidFill>
                  <a:schemeClr val="tx1"/>
                </a:solidFill>
                <a:latin typeface="+mn-lt"/>
                <a:ea typeface="+mn-ea"/>
                <a:cs typeface="+mn-cs"/>
              </a:rPr>
              <a:t>with no variables in the model. </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For </a:t>
            </a:r>
            <a:r>
              <a:rPr lang="en-US" sz="2600" dirty="0">
                <a:solidFill>
                  <a:schemeClr val="tx1"/>
                </a:solidFill>
                <a:latin typeface="+mn-lt"/>
                <a:ea typeface="+mn-ea"/>
                <a:cs typeface="+mn-cs"/>
              </a:rPr>
              <a:t>all predictors not in the model, check their p-value if they are added to the model. Choose the one with lowest p-value less than α</a:t>
            </a:r>
            <a:r>
              <a:rPr lang="en-US" sz="2600" dirty="0" err="1">
                <a:solidFill>
                  <a:schemeClr val="tx1"/>
                </a:solidFill>
                <a:latin typeface="+mn-lt"/>
                <a:ea typeface="+mn-ea"/>
                <a:cs typeface="+mn-cs"/>
              </a:rPr>
              <a:t>crit</a:t>
            </a:r>
            <a:r>
              <a:rPr lang="en-US" sz="2600" dirty="0">
                <a:solidFill>
                  <a:schemeClr val="tx1"/>
                </a:solidFill>
                <a:latin typeface="+mn-lt"/>
                <a:ea typeface="+mn-ea"/>
                <a:cs typeface="+mn-cs"/>
              </a:rPr>
              <a:t> . </a:t>
            </a: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sz="2600" dirty="0" smtClean="0">
                <a:solidFill>
                  <a:schemeClr val="tx1"/>
                </a:solidFill>
                <a:latin typeface="+mn-lt"/>
                <a:ea typeface="+mn-ea"/>
                <a:cs typeface="+mn-cs"/>
              </a:rPr>
              <a:t>Continue </a:t>
            </a:r>
            <a:r>
              <a:rPr lang="en-US" sz="2600" dirty="0">
                <a:solidFill>
                  <a:schemeClr val="tx1"/>
                </a:solidFill>
                <a:latin typeface="+mn-lt"/>
                <a:ea typeface="+mn-ea"/>
                <a:cs typeface="+mn-cs"/>
              </a:rPr>
              <a:t>until no new predictors can be added</a:t>
            </a:r>
            <a:r>
              <a:rPr lang="en-US" sz="2600" dirty="0" smtClean="0">
                <a:solidFill>
                  <a:schemeClr val="tx1"/>
                </a:solidFill>
                <a:latin typeface="+mn-lt"/>
                <a:ea typeface="+mn-ea"/>
                <a:cs typeface="+mn-cs"/>
              </a:rPr>
              <a:t>.</a:t>
            </a:r>
          </a:p>
          <a:p>
            <a:pPr marL="274320" indent="-274320">
              <a:spcBef>
                <a:spcPct val="20000"/>
              </a:spcBef>
              <a:buClr>
                <a:schemeClr val="accent3"/>
              </a:buClr>
              <a:buSzPct val="95000"/>
              <a:buFont typeface="Wingdings 2"/>
              <a:buChar char=""/>
            </a:pPr>
            <a:endParaRPr lang="en-US" sz="2600" dirty="0" smtClean="0">
              <a:solidFill>
                <a:schemeClr val="tx1"/>
              </a:solidFill>
              <a:latin typeface="+mn-lt"/>
              <a:ea typeface="+mn-ea"/>
              <a:cs typeface="+mn-cs"/>
            </a:endParaRPr>
          </a:p>
          <a:p>
            <a:pPr marL="274320" indent="-274320">
              <a:spcBef>
                <a:spcPct val="20000"/>
              </a:spcBef>
              <a:buClr>
                <a:schemeClr val="accent3"/>
              </a:buClr>
              <a:buSzPct val="95000"/>
              <a:buFont typeface="Wingdings 2"/>
              <a:buChar char=""/>
            </a:pPr>
            <a:endParaRPr lang="en-US" sz="2600" dirty="0">
              <a:solidFill>
                <a:schemeClr val="tx1"/>
              </a:solidFill>
              <a:latin typeface="+mn-lt"/>
              <a:ea typeface="+mn-ea"/>
              <a:cs typeface="+mn-cs"/>
            </a:endParaRPr>
          </a:p>
          <a:p>
            <a:pPr marL="274320" indent="-274320">
              <a:spcBef>
                <a:spcPct val="20000"/>
              </a:spcBef>
              <a:buClr>
                <a:schemeClr val="accent3"/>
              </a:buClr>
              <a:buSzPct val="95000"/>
              <a:buFont typeface="Wingdings 2"/>
              <a:buChar char=""/>
            </a:pPr>
            <a:r>
              <a:rPr lang="en-US" altLang="en-US" sz="2600" dirty="0">
                <a:solidFill>
                  <a:schemeClr val="tx1"/>
                </a:solidFill>
                <a:latin typeface="+mn-lt"/>
                <a:ea typeface="+mn-ea"/>
                <a:cs typeface="+mn-cs"/>
              </a:rPr>
              <a:t>In this procedure, the first independent variable entered into the model is the one with the highest correlation with the dependent variable.</a:t>
            </a:r>
          </a:p>
          <a:p>
            <a:endParaRPr lang="en-US" sz="2000" dirty="0"/>
          </a:p>
        </p:txBody>
      </p:sp>
    </p:spTree>
    <p:extLst>
      <p:ext uri="{BB962C8B-B14F-4D97-AF65-F5344CB8AC3E}">
        <p14:creationId xmlns="" xmlns:p14="http://schemas.microsoft.com/office/powerpoint/2010/main" val="182669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extLst>
              <p:ext uri="{D42A27DB-BD31-4B8C-83A1-F6EECF244321}">
                <p14:modId xmlns="" xmlns:p14="http://schemas.microsoft.com/office/powerpoint/2010/main" val="3598904700"/>
              </p:ext>
            </p:extLst>
          </p:nvPr>
        </p:nvGraphicFramePr>
        <p:xfrm>
          <a:off x="609600" y="838200"/>
          <a:ext cx="7239000" cy="5830887"/>
        </p:xfrm>
        <a:graphic>
          <a:graphicData uri="http://schemas.openxmlformats.org/presentationml/2006/ole">
            <p:oleObj spid="_x0000_s1026" name="Worksheet" r:id="rId3" imgW="4752975" imgH="3733800" progId="Excel.Sheet.8">
              <p:embed/>
            </p:oleObj>
          </a:graphicData>
        </a:graphic>
      </p:graphicFrame>
      <p:sp>
        <p:nvSpPr>
          <p:cNvPr id="2" name="Title 1"/>
          <p:cNvSpPr>
            <a:spLocks noGrp="1"/>
          </p:cNvSpPr>
          <p:nvPr>
            <p:ph type="title"/>
          </p:nvPr>
        </p:nvSpPr>
        <p:spPr>
          <a:xfrm>
            <a:off x="304800" y="1"/>
            <a:ext cx="8382000" cy="457200"/>
          </a:xfrm>
        </p:spPr>
        <p:txBody>
          <a:bodyPr>
            <a:noAutofit/>
          </a:bodyPr>
          <a:lstStyle/>
          <a:p>
            <a:pPr marL="457200" indent="-228600" algn="l"/>
            <a:r>
              <a:rPr lang="en-US" sz="5000" b="0" dirty="0" smtClean="0">
                <a:solidFill>
                  <a:schemeClr val="tx2"/>
                </a:solidFill>
                <a:latin typeface="+mj-lt"/>
                <a:ea typeface="+mj-ea"/>
                <a:cs typeface="+mj-cs"/>
              </a:rPr>
              <a:t>CARDIO Sample data</a:t>
            </a:r>
            <a:endParaRPr lang="en-US" sz="5000" b="0" dirty="0">
              <a:solidFill>
                <a:schemeClr val="tx2"/>
              </a:solidFill>
              <a:latin typeface="+mj-lt"/>
              <a:ea typeface="+mj-ea"/>
              <a:cs typeface="+mj-cs"/>
            </a:endParaRPr>
          </a:p>
        </p:txBody>
      </p:sp>
    </p:spTree>
    <p:extLst>
      <p:ext uri="{BB962C8B-B14F-4D97-AF65-F5344CB8AC3E}">
        <p14:creationId xmlns="" xmlns:p14="http://schemas.microsoft.com/office/powerpoint/2010/main" val="3360055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28092" y="237309"/>
            <a:ext cx="7853907"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eaLnBrk="1" hangingPunct="1">
              <a:spcBef>
                <a:spcPct val="50000"/>
              </a:spcBef>
            </a:pPr>
            <a:r>
              <a:rPr lang="en-US" altLang="en-US" sz="4400" dirty="0">
                <a:solidFill>
                  <a:schemeClr val="tx2"/>
                </a:solidFill>
                <a:latin typeface="+mj-lt"/>
                <a:ea typeface="+mj-ea"/>
                <a:cs typeface="+mj-cs"/>
                <a:sym typeface="Arial"/>
              </a:rPr>
              <a:t>CARDIO </a:t>
            </a:r>
            <a:r>
              <a:rPr lang="en-US" altLang="en-US" sz="4400" dirty="0" smtClean="0">
                <a:solidFill>
                  <a:schemeClr val="tx2"/>
                </a:solidFill>
                <a:latin typeface="+mj-lt"/>
                <a:ea typeface="+mj-ea"/>
                <a:cs typeface="+mj-cs"/>
                <a:sym typeface="Arial"/>
              </a:rPr>
              <a:t>Example</a:t>
            </a:r>
            <a:endParaRPr lang="en-US" altLang="en-US" sz="4400" dirty="0">
              <a:solidFill>
                <a:schemeClr val="tx2"/>
              </a:solidFill>
              <a:latin typeface="+mj-lt"/>
              <a:ea typeface="+mj-ea"/>
              <a:cs typeface="+mj-cs"/>
              <a:sym typeface="Arial"/>
            </a:endParaRPr>
          </a:p>
        </p:txBody>
      </p:sp>
      <p:sp>
        <p:nvSpPr>
          <p:cNvPr id="33795" name="Text Box 4"/>
          <p:cNvSpPr txBox="1">
            <a:spLocks noChangeArrowheads="1"/>
          </p:cNvSpPr>
          <p:nvPr/>
        </p:nvSpPr>
        <p:spPr bwMode="auto">
          <a:xfrm>
            <a:off x="457200" y="1447800"/>
            <a:ext cx="7924800" cy="42411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tabLst>
                <a:tab pos="1254125" algn="l"/>
              </a:tabLst>
              <a:defRPr sz="2800">
                <a:solidFill>
                  <a:schemeClr val="tx1"/>
                </a:solidFill>
                <a:latin typeface="Times New Roman" panose="02020603050405020304" pitchFamily="18" charset="0"/>
              </a:defRPr>
            </a:lvl1pPr>
            <a:lvl2pPr marL="742950" indent="-285750">
              <a:tabLst>
                <a:tab pos="1254125" algn="l"/>
              </a:tabLst>
              <a:defRPr sz="2800">
                <a:solidFill>
                  <a:schemeClr val="tx1"/>
                </a:solidFill>
                <a:latin typeface="Times New Roman" panose="02020603050405020304" pitchFamily="18" charset="0"/>
              </a:defRPr>
            </a:lvl2pPr>
            <a:lvl3pPr marL="1143000" indent="-228600">
              <a:tabLst>
                <a:tab pos="1254125" algn="l"/>
              </a:tabLst>
              <a:defRPr sz="2800">
                <a:solidFill>
                  <a:schemeClr val="tx1"/>
                </a:solidFill>
                <a:latin typeface="Times New Roman" panose="02020603050405020304" pitchFamily="18" charset="0"/>
              </a:defRPr>
            </a:lvl3pPr>
            <a:lvl4pPr marL="1600200" indent="-228600">
              <a:tabLst>
                <a:tab pos="1254125" algn="l"/>
              </a:tabLst>
              <a:defRPr sz="2800">
                <a:solidFill>
                  <a:schemeClr val="tx1"/>
                </a:solidFill>
                <a:latin typeface="Times New Roman" panose="02020603050405020304" pitchFamily="18" charset="0"/>
              </a:defRPr>
            </a:lvl4pPr>
            <a:lvl5pPr marL="2057400" indent="-228600">
              <a:tabLst>
                <a:tab pos="1254125" algn="l"/>
              </a:tabLst>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254125" algn="l"/>
              </a:tabLs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254125" algn="l"/>
              </a:tabLs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254125" algn="l"/>
              </a:tabLs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254125" algn="l"/>
              </a:tabLst>
              <a:defRPr sz="2800">
                <a:solidFill>
                  <a:schemeClr val="tx1"/>
                </a:solidFill>
                <a:latin typeface="Times New Roman" panose="02020603050405020304" pitchFamily="18" charset="0"/>
              </a:defRPr>
            </a:lvl9pPr>
          </a:lstStyle>
          <a:p>
            <a:pPr eaLnBrk="1" hangingPunct="1">
              <a:spcBef>
                <a:spcPct val="50000"/>
              </a:spcBef>
            </a:pPr>
            <a:endParaRPr lang="en-US" altLang="en-US" sz="2000" dirty="0"/>
          </a:p>
          <a:p>
            <a:pPr marL="274320" indent="-274320">
              <a:spcBef>
                <a:spcPct val="20000"/>
              </a:spcBef>
              <a:buClr>
                <a:schemeClr val="accent3"/>
              </a:buClr>
              <a:buSzPct val="95000"/>
            </a:pPr>
            <a:r>
              <a:rPr lang="en-US" altLang="en-US" sz="2600" dirty="0">
                <a:latin typeface="+mn-lt"/>
                <a:sym typeface="Arial"/>
              </a:rPr>
              <a:t>Dependent Variable</a:t>
            </a:r>
          </a:p>
          <a:p>
            <a:pPr marL="274320" indent="-274320">
              <a:spcBef>
                <a:spcPct val="20000"/>
              </a:spcBef>
              <a:buClr>
                <a:schemeClr val="accent3"/>
              </a:buClr>
              <a:buSzPct val="95000"/>
            </a:pPr>
            <a:r>
              <a:rPr lang="en-US" altLang="en-US" sz="2600" dirty="0" smtClean="0">
                <a:latin typeface="+mn-lt"/>
                <a:sym typeface="Arial"/>
              </a:rPr>
              <a:t> 	</a:t>
            </a:r>
            <a:r>
              <a:rPr lang="en-US" altLang="en-US" sz="2600" dirty="0">
                <a:latin typeface="+mn-lt"/>
                <a:sym typeface="Arial"/>
              </a:rPr>
              <a:t>	y = </a:t>
            </a:r>
            <a:r>
              <a:rPr lang="en-US" altLang="en-US" sz="2600" dirty="0" smtClean="0">
                <a:latin typeface="+mn-lt"/>
                <a:sym typeface="Arial"/>
              </a:rPr>
              <a:t>BMI</a:t>
            </a:r>
          </a:p>
          <a:p>
            <a:pPr marL="274320" indent="-274320">
              <a:spcBef>
                <a:spcPct val="20000"/>
              </a:spcBef>
              <a:buClr>
                <a:schemeClr val="accent3"/>
              </a:buClr>
              <a:buSzPct val="95000"/>
              <a:buFont typeface="Wingdings 2"/>
              <a:buChar char=""/>
            </a:pPr>
            <a:endParaRPr lang="en-US" altLang="en-US" sz="2600" dirty="0">
              <a:latin typeface="+mn-lt"/>
              <a:sym typeface="Arial"/>
            </a:endParaRPr>
          </a:p>
          <a:p>
            <a:pPr marL="274320" indent="-274320">
              <a:spcBef>
                <a:spcPct val="20000"/>
              </a:spcBef>
              <a:buClr>
                <a:schemeClr val="accent3"/>
              </a:buClr>
              <a:buSzPct val="95000"/>
            </a:pPr>
            <a:r>
              <a:rPr lang="en-US" altLang="en-US" sz="2600" dirty="0">
                <a:latin typeface="+mn-lt"/>
                <a:sym typeface="Arial"/>
              </a:rPr>
              <a:t>Independent Variables</a:t>
            </a:r>
          </a:p>
          <a:p>
            <a:pPr marL="274320" indent="-274320">
              <a:spcBef>
                <a:spcPct val="20000"/>
              </a:spcBef>
              <a:buClr>
                <a:schemeClr val="accent3"/>
              </a:buClr>
              <a:buSzPct val="95000"/>
            </a:pPr>
            <a:r>
              <a:rPr lang="en-US" altLang="en-US" sz="2600" dirty="0" smtClean="0">
                <a:latin typeface="+mn-lt"/>
                <a:sym typeface="Arial"/>
              </a:rPr>
              <a:t>	</a:t>
            </a:r>
            <a:r>
              <a:rPr lang="en-US" altLang="en-US" sz="2600" dirty="0">
                <a:latin typeface="+mn-lt"/>
                <a:sym typeface="Arial"/>
              </a:rPr>
              <a:t>	x1 = Age in years</a:t>
            </a:r>
          </a:p>
          <a:p>
            <a:pPr marL="274320" indent="-274320">
              <a:spcBef>
                <a:spcPct val="20000"/>
              </a:spcBef>
              <a:buClr>
                <a:schemeClr val="accent3"/>
              </a:buClr>
              <a:buSzPct val="95000"/>
            </a:pPr>
            <a:r>
              <a:rPr lang="en-US" altLang="en-US" sz="2600" dirty="0" smtClean="0">
                <a:latin typeface="+mn-lt"/>
                <a:sym typeface="Arial"/>
              </a:rPr>
              <a:t>	</a:t>
            </a:r>
            <a:r>
              <a:rPr lang="en-US" altLang="en-US" sz="2600" dirty="0">
                <a:latin typeface="+mn-lt"/>
                <a:sym typeface="Arial"/>
              </a:rPr>
              <a:t>	x2 = FFNUM, a measure of fast food usage,</a:t>
            </a:r>
          </a:p>
          <a:p>
            <a:pPr marL="274320" indent="-274320">
              <a:spcBef>
                <a:spcPct val="20000"/>
              </a:spcBef>
              <a:buClr>
                <a:schemeClr val="accent3"/>
              </a:buClr>
              <a:buSzPct val="95000"/>
            </a:pPr>
            <a:r>
              <a:rPr lang="en-US" altLang="en-US" sz="2600" dirty="0" smtClean="0">
                <a:latin typeface="+mn-lt"/>
                <a:sym typeface="Arial"/>
              </a:rPr>
              <a:t>	</a:t>
            </a:r>
            <a:r>
              <a:rPr lang="en-US" altLang="en-US" sz="2600" dirty="0">
                <a:latin typeface="+mn-lt"/>
                <a:sym typeface="Arial"/>
              </a:rPr>
              <a:t>	x3 = Exercise, an exercise intensity score</a:t>
            </a:r>
          </a:p>
          <a:p>
            <a:pPr marL="274320" indent="-274320">
              <a:spcBef>
                <a:spcPct val="20000"/>
              </a:spcBef>
              <a:buClr>
                <a:schemeClr val="accent3"/>
              </a:buClr>
              <a:buSzPct val="95000"/>
            </a:pPr>
            <a:r>
              <a:rPr lang="en-US" altLang="en-US" sz="2600" dirty="0" smtClean="0">
                <a:latin typeface="+mn-lt"/>
                <a:sym typeface="Arial"/>
              </a:rPr>
              <a:t>	</a:t>
            </a:r>
            <a:r>
              <a:rPr lang="en-US" altLang="en-US" sz="2600" dirty="0">
                <a:latin typeface="+mn-lt"/>
                <a:sym typeface="Arial"/>
              </a:rPr>
              <a:t>	x4 = Beers per day</a:t>
            </a:r>
          </a:p>
        </p:txBody>
      </p:sp>
    </p:spTree>
    <p:extLst>
      <p:ext uri="{BB962C8B-B14F-4D97-AF65-F5344CB8AC3E}">
        <p14:creationId xmlns="" xmlns:p14="http://schemas.microsoft.com/office/powerpoint/2010/main" val="1575568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152400"/>
            <a:ext cx="8461376" cy="685800"/>
          </a:xfrm>
        </p:spPr>
        <p:txBody>
          <a:bodyPr>
            <a:normAutofit fontScale="32500" lnSpcReduction="20000"/>
          </a:bodyPr>
          <a:lstStyle/>
          <a:p>
            <a:pPr algn="l"/>
            <a:r>
              <a:rPr lang="en-US" altLang="en-US" sz="12500" b="0" dirty="0" smtClean="0">
                <a:solidFill>
                  <a:schemeClr val="tx2"/>
                </a:solidFill>
                <a:latin typeface="+mj-lt"/>
                <a:ea typeface="+mj-ea"/>
                <a:cs typeface="+mj-cs"/>
              </a:rPr>
              <a:t>Forward Inclusion</a:t>
            </a:r>
          </a:p>
          <a:p>
            <a:endParaRPr lang="en-US" dirty="0"/>
          </a:p>
        </p:txBody>
      </p:sp>
      <p:pic>
        <p:nvPicPr>
          <p:cNvPr id="4" name="Picture 3"/>
          <p:cNvPicPr>
            <a:picLocks noChangeAspect="1"/>
          </p:cNvPicPr>
          <p:nvPr/>
        </p:nvPicPr>
        <p:blipFill>
          <a:blip r:embed="rId2"/>
          <a:stretch>
            <a:fillRect/>
          </a:stretch>
        </p:blipFill>
        <p:spPr>
          <a:xfrm>
            <a:off x="866260" y="907881"/>
            <a:ext cx="7417832" cy="5713769"/>
          </a:xfrm>
          <a:prstGeom prst="rect">
            <a:avLst/>
          </a:prstGeom>
        </p:spPr>
      </p:pic>
    </p:spTree>
    <p:extLst>
      <p:ext uri="{BB962C8B-B14F-4D97-AF65-F5344CB8AC3E}">
        <p14:creationId xmlns="" xmlns:p14="http://schemas.microsoft.com/office/powerpoint/2010/main" val="83691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152400"/>
            <a:ext cx="8232776" cy="762000"/>
          </a:xfrm>
        </p:spPr>
        <p:txBody>
          <a:bodyPr>
            <a:normAutofit/>
          </a:bodyPr>
          <a:lstStyle/>
          <a:p>
            <a:pPr algn="l">
              <a:lnSpc>
                <a:spcPct val="80000"/>
              </a:lnSpc>
            </a:pPr>
            <a:r>
              <a:rPr lang="en-US" altLang="en-US" sz="4100" b="0" dirty="0">
                <a:solidFill>
                  <a:schemeClr val="tx2"/>
                </a:solidFill>
                <a:latin typeface="+mj-lt"/>
                <a:ea typeface="+mj-ea"/>
                <a:cs typeface="+mj-cs"/>
              </a:rPr>
              <a:t>Forward Inclusion</a:t>
            </a:r>
          </a:p>
          <a:p>
            <a:endParaRPr lang="en-US" dirty="0"/>
          </a:p>
        </p:txBody>
      </p:sp>
      <p:pic>
        <p:nvPicPr>
          <p:cNvPr id="4" name="Picture 3"/>
          <p:cNvPicPr>
            <a:picLocks noChangeAspect="1"/>
          </p:cNvPicPr>
          <p:nvPr/>
        </p:nvPicPr>
        <p:blipFill>
          <a:blip r:embed="rId2"/>
          <a:stretch>
            <a:fillRect/>
          </a:stretch>
        </p:blipFill>
        <p:spPr>
          <a:xfrm>
            <a:off x="457200" y="1066800"/>
            <a:ext cx="8287260" cy="5551713"/>
          </a:xfrm>
          <a:prstGeom prst="rect">
            <a:avLst/>
          </a:prstGeom>
        </p:spPr>
      </p:pic>
    </p:spTree>
    <p:extLst>
      <p:ext uri="{BB962C8B-B14F-4D97-AF65-F5344CB8AC3E}">
        <p14:creationId xmlns="" xmlns:p14="http://schemas.microsoft.com/office/powerpoint/2010/main" val="133772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28600" y="228600"/>
            <a:ext cx="8385176" cy="921660"/>
          </a:xfrm>
        </p:spPr>
        <p:txBody>
          <a:bodyPr>
            <a:normAutofit/>
          </a:bodyPr>
          <a:lstStyle/>
          <a:p>
            <a:pPr algn="l">
              <a:lnSpc>
                <a:spcPct val="80000"/>
              </a:lnSpc>
            </a:pPr>
            <a:r>
              <a:rPr lang="en-US" altLang="en-US" sz="4100" b="0" dirty="0">
                <a:solidFill>
                  <a:schemeClr val="tx2"/>
                </a:solidFill>
                <a:latin typeface="+mj-lt"/>
                <a:ea typeface="+mj-ea"/>
                <a:cs typeface="+mj-cs"/>
              </a:rPr>
              <a:t>Backward Elimination</a:t>
            </a:r>
          </a:p>
          <a:p>
            <a:endParaRPr lang="en-US" dirty="0"/>
          </a:p>
        </p:txBody>
      </p:sp>
      <p:sp>
        <p:nvSpPr>
          <p:cNvPr id="3" name="Text Placeholder 2"/>
          <p:cNvSpPr>
            <a:spLocks noGrp="1"/>
          </p:cNvSpPr>
          <p:nvPr>
            <p:ph type="body" idx="2"/>
          </p:nvPr>
        </p:nvSpPr>
        <p:spPr>
          <a:xfrm>
            <a:off x="304800" y="1219200"/>
            <a:ext cx="8393113" cy="4614863"/>
          </a:xfrm>
        </p:spPr>
        <p:txBody>
          <a:bodyPr>
            <a:noAutofit/>
          </a:bodyPr>
          <a:lstStyle/>
          <a:p>
            <a:pPr marL="274320" indent="-274320">
              <a:spcBef>
                <a:spcPct val="20000"/>
              </a:spcBef>
              <a:buClr>
                <a:schemeClr val="accent3"/>
              </a:buClr>
              <a:buSzPct val="95000"/>
              <a:tabLst>
                <a:tab pos="1254125" algn="l"/>
              </a:tabLst>
            </a:pPr>
            <a:r>
              <a:rPr lang="en-US" altLang="en-US" sz="2600" dirty="0" smtClean="0">
                <a:solidFill>
                  <a:schemeClr val="tx1"/>
                </a:solidFill>
                <a:latin typeface="+mn-lt"/>
                <a:ea typeface="+mn-ea"/>
                <a:cs typeface="+mn-cs"/>
              </a:rPr>
              <a:t>1. Start </a:t>
            </a:r>
            <a:r>
              <a:rPr lang="en-US" altLang="en-US" sz="2600" dirty="0">
                <a:solidFill>
                  <a:schemeClr val="tx1"/>
                </a:solidFill>
                <a:latin typeface="+mn-lt"/>
                <a:ea typeface="+mn-ea"/>
                <a:cs typeface="+mn-cs"/>
              </a:rPr>
              <a:t>with all the predictors in the model </a:t>
            </a:r>
            <a:endParaRPr lang="en-US" altLang="en-US" sz="2600" dirty="0" smtClean="0">
              <a:solidFill>
                <a:schemeClr val="tx1"/>
              </a:solidFill>
              <a:latin typeface="+mn-lt"/>
              <a:ea typeface="+mn-ea"/>
              <a:cs typeface="+mn-cs"/>
            </a:endParaRPr>
          </a:p>
          <a:p>
            <a:pPr marL="274320" indent="-274320">
              <a:spcBef>
                <a:spcPct val="20000"/>
              </a:spcBef>
              <a:buClr>
                <a:schemeClr val="accent3"/>
              </a:buClr>
              <a:buSzPct val="95000"/>
              <a:tabLst>
                <a:tab pos="1254125" algn="l"/>
              </a:tabLst>
            </a:pPr>
            <a:r>
              <a:rPr lang="en-US" altLang="en-US" sz="2600" dirty="0" smtClean="0">
                <a:solidFill>
                  <a:schemeClr val="tx1"/>
                </a:solidFill>
                <a:latin typeface="+mn-lt"/>
                <a:ea typeface="+mn-ea"/>
                <a:cs typeface="+mn-cs"/>
              </a:rPr>
              <a:t>2. Remove </a:t>
            </a:r>
            <a:r>
              <a:rPr lang="en-US" altLang="en-US" sz="2600" dirty="0">
                <a:solidFill>
                  <a:schemeClr val="tx1"/>
                </a:solidFill>
                <a:latin typeface="+mn-lt"/>
                <a:ea typeface="+mn-ea"/>
                <a:cs typeface="+mn-cs"/>
              </a:rPr>
              <a:t>the predictor with highest p-value greater than </a:t>
            </a:r>
            <a:r>
              <a:rPr lang="en-US" altLang="en-US" sz="2600" dirty="0" err="1" smtClean="0">
                <a:solidFill>
                  <a:schemeClr val="tx1"/>
                </a:solidFill>
                <a:latin typeface="+mn-lt"/>
                <a:ea typeface="+mn-ea"/>
                <a:cs typeface="+mn-cs"/>
              </a:rPr>
              <a:t>αcrit</a:t>
            </a:r>
            <a:endParaRPr lang="en-US" altLang="en-US" sz="2600" dirty="0" smtClean="0">
              <a:solidFill>
                <a:schemeClr val="tx1"/>
              </a:solidFill>
              <a:latin typeface="+mn-lt"/>
              <a:ea typeface="+mn-ea"/>
              <a:cs typeface="+mn-cs"/>
            </a:endParaRPr>
          </a:p>
          <a:p>
            <a:pPr marL="274320" indent="-274320">
              <a:spcBef>
                <a:spcPct val="20000"/>
              </a:spcBef>
              <a:buClr>
                <a:schemeClr val="accent3"/>
              </a:buClr>
              <a:buSzPct val="95000"/>
              <a:tabLst>
                <a:tab pos="1254125" algn="l"/>
              </a:tabLst>
            </a:pPr>
            <a:r>
              <a:rPr lang="en-US" altLang="en-US" sz="2600" dirty="0" smtClean="0">
                <a:solidFill>
                  <a:schemeClr val="tx1"/>
                </a:solidFill>
                <a:latin typeface="+mn-lt"/>
                <a:ea typeface="+mn-ea"/>
                <a:cs typeface="+mn-cs"/>
              </a:rPr>
              <a:t>3. Refit </a:t>
            </a:r>
            <a:r>
              <a:rPr lang="en-US" altLang="en-US" sz="2600" dirty="0">
                <a:solidFill>
                  <a:schemeClr val="tx1"/>
                </a:solidFill>
                <a:latin typeface="+mn-lt"/>
                <a:ea typeface="+mn-ea"/>
                <a:cs typeface="+mn-cs"/>
              </a:rPr>
              <a:t>the model and </a:t>
            </a:r>
            <a:r>
              <a:rPr lang="en-US" altLang="en-US" sz="2600" dirty="0" smtClean="0">
                <a:solidFill>
                  <a:schemeClr val="tx1"/>
                </a:solidFill>
                <a:latin typeface="+mn-lt"/>
                <a:ea typeface="+mn-ea"/>
                <a:cs typeface="+mn-cs"/>
              </a:rPr>
              <a:t>go to 2</a:t>
            </a:r>
          </a:p>
          <a:p>
            <a:pPr marL="274320" indent="-274320">
              <a:spcBef>
                <a:spcPct val="20000"/>
              </a:spcBef>
              <a:buClr>
                <a:schemeClr val="accent3"/>
              </a:buClr>
              <a:buSzPct val="95000"/>
              <a:tabLst>
                <a:tab pos="1254125" algn="l"/>
              </a:tabLst>
            </a:pPr>
            <a:r>
              <a:rPr lang="en-US" altLang="en-US" sz="2600" dirty="0" smtClean="0">
                <a:solidFill>
                  <a:schemeClr val="tx1"/>
                </a:solidFill>
                <a:latin typeface="+mn-lt"/>
                <a:ea typeface="+mn-ea"/>
                <a:cs typeface="+mn-cs"/>
              </a:rPr>
              <a:t>4. Stop </a:t>
            </a:r>
            <a:r>
              <a:rPr lang="en-US" altLang="en-US" sz="2600" dirty="0">
                <a:solidFill>
                  <a:schemeClr val="tx1"/>
                </a:solidFill>
                <a:latin typeface="+mn-lt"/>
                <a:ea typeface="+mn-ea"/>
                <a:cs typeface="+mn-cs"/>
              </a:rPr>
              <a:t>when all p-values are less than </a:t>
            </a:r>
            <a:r>
              <a:rPr lang="en-US" altLang="en-US" sz="2600" dirty="0" err="1">
                <a:solidFill>
                  <a:schemeClr val="tx1"/>
                </a:solidFill>
                <a:latin typeface="+mn-lt"/>
                <a:ea typeface="+mn-ea"/>
                <a:cs typeface="+mn-cs"/>
              </a:rPr>
              <a:t>αcrit</a:t>
            </a:r>
            <a:r>
              <a:rPr lang="en-US" altLang="en-US" sz="2600" dirty="0">
                <a:solidFill>
                  <a:schemeClr val="tx1"/>
                </a:solidFill>
                <a:latin typeface="+mn-lt"/>
                <a:ea typeface="+mn-ea"/>
                <a:cs typeface="+mn-cs"/>
              </a:rPr>
              <a:t> . </a:t>
            </a:r>
            <a:endParaRPr lang="en-US" altLang="en-US" sz="2600" dirty="0" smtClean="0">
              <a:solidFill>
                <a:schemeClr val="tx1"/>
              </a:solidFill>
              <a:latin typeface="+mn-lt"/>
              <a:ea typeface="+mn-ea"/>
              <a:cs typeface="+mn-cs"/>
            </a:endParaRPr>
          </a:p>
          <a:p>
            <a:pPr marL="274320" indent="-274320">
              <a:spcBef>
                <a:spcPct val="20000"/>
              </a:spcBef>
              <a:buClr>
                <a:schemeClr val="accent3"/>
              </a:buClr>
              <a:buSzPct val="95000"/>
              <a:tabLst>
                <a:tab pos="1254125" algn="l"/>
              </a:tabLst>
            </a:pPr>
            <a:endParaRPr lang="en-US" altLang="en-US" sz="2600" dirty="0">
              <a:solidFill>
                <a:schemeClr val="tx1"/>
              </a:solidFill>
              <a:latin typeface="+mn-lt"/>
              <a:ea typeface="+mn-ea"/>
              <a:cs typeface="+mn-cs"/>
            </a:endParaRPr>
          </a:p>
          <a:p>
            <a:pPr marL="274320" indent="-274320">
              <a:spcBef>
                <a:spcPct val="20000"/>
              </a:spcBef>
              <a:buClr>
                <a:schemeClr val="accent3"/>
              </a:buClr>
              <a:buSzPct val="95000"/>
              <a:tabLst>
                <a:tab pos="1254125" algn="l"/>
              </a:tabLst>
            </a:pPr>
            <a:r>
              <a:rPr lang="en-US" altLang="en-US" sz="2600" dirty="0" smtClean="0">
                <a:solidFill>
                  <a:schemeClr val="tx1"/>
                </a:solidFill>
                <a:latin typeface="+mn-lt"/>
                <a:ea typeface="+mn-ea"/>
                <a:cs typeface="+mn-cs"/>
              </a:rPr>
              <a:t>The </a:t>
            </a:r>
            <a:r>
              <a:rPr lang="en-US" altLang="en-US" sz="2600" dirty="0">
                <a:solidFill>
                  <a:schemeClr val="tx1"/>
                </a:solidFill>
                <a:latin typeface="+mn-lt"/>
                <a:ea typeface="+mn-ea"/>
                <a:cs typeface="+mn-cs"/>
              </a:rPr>
              <a:t>α</a:t>
            </a:r>
            <a:r>
              <a:rPr lang="en-US" altLang="en-US" sz="2600" dirty="0" err="1">
                <a:solidFill>
                  <a:schemeClr val="tx1"/>
                </a:solidFill>
                <a:latin typeface="+mn-lt"/>
                <a:ea typeface="+mn-ea"/>
                <a:cs typeface="+mn-cs"/>
              </a:rPr>
              <a:t>crit</a:t>
            </a:r>
            <a:r>
              <a:rPr lang="en-US" altLang="en-US" sz="2600" dirty="0">
                <a:solidFill>
                  <a:schemeClr val="tx1"/>
                </a:solidFill>
                <a:latin typeface="+mn-lt"/>
                <a:ea typeface="+mn-ea"/>
                <a:cs typeface="+mn-cs"/>
              </a:rPr>
              <a:t> is sometimes called the “p-to-remove” and does not have to be 5%. If prediction performance is the goal, then a 15-20% cut-off may work </a:t>
            </a:r>
            <a:r>
              <a:rPr lang="en-US" altLang="en-US" sz="2600" dirty="0" smtClean="0">
                <a:solidFill>
                  <a:schemeClr val="tx1"/>
                </a:solidFill>
                <a:latin typeface="+mn-lt"/>
                <a:ea typeface="+mn-ea"/>
                <a:cs typeface="+mn-cs"/>
              </a:rPr>
              <a:t>best.</a:t>
            </a:r>
            <a:endParaRPr lang="en-US" altLang="en-US" sz="2600" dirty="0">
              <a:solidFill>
                <a:schemeClr val="tx1"/>
              </a:solidFill>
              <a:latin typeface="+mn-lt"/>
              <a:ea typeface="+mn-ea"/>
              <a:cs typeface="+mn-cs"/>
            </a:endParaRPr>
          </a:p>
        </p:txBody>
      </p:sp>
    </p:spTree>
    <p:extLst>
      <p:ext uri="{BB962C8B-B14F-4D97-AF65-F5344CB8AC3E}">
        <p14:creationId xmlns="" xmlns:p14="http://schemas.microsoft.com/office/powerpoint/2010/main" val="2227763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2143</TotalTime>
  <Words>1379</Words>
  <Application>Microsoft Office PowerPoint</Application>
  <PresentationFormat>On-screen Show (4:3)</PresentationFormat>
  <Paragraphs>154</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5" baseType="lpstr">
      <vt:lpstr>Flow</vt:lpstr>
      <vt:lpstr>Worksheet</vt:lpstr>
      <vt:lpstr>Document</vt:lpstr>
      <vt:lpstr>Linear Regression</vt:lpstr>
      <vt:lpstr>What we understand?</vt:lpstr>
      <vt:lpstr>Slide 3</vt:lpstr>
      <vt:lpstr>Slide 4</vt:lpstr>
      <vt:lpstr>CARDIO Sample data</vt:lpstr>
      <vt:lpstr>Slide 6</vt:lpstr>
      <vt:lpstr>Slide 7</vt:lpstr>
      <vt:lpstr>Slide 8</vt:lpstr>
      <vt:lpstr>Slide 9</vt:lpstr>
      <vt:lpstr>Backward Elimination  </vt:lpstr>
      <vt:lpstr>Slide 11</vt:lpstr>
      <vt:lpstr>Slide 12</vt:lpstr>
      <vt:lpstr>Slide 13</vt:lpstr>
      <vt:lpstr>Slide 14</vt:lpstr>
      <vt:lpstr>Variable selection (RFE)</vt:lpstr>
      <vt:lpstr>Understanding the Regression output</vt:lpstr>
      <vt:lpstr>p-value</vt:lpstr>
      <vt:lpstr>P-Value</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124</cp:revision>
  <dcterms:created xsi:type="dcterms:W3CDTF">2006-08-16T00:00:00Z</dcterms:created>
  <dcterms:modified xsi:type="dcterms:W3CDTF">2019-11-05T23:13:26Z</dcterms:modified>
</cp:coreProperties>
</file>