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384" r:id="rId3"/>
    <p:sldId id="385" r:id="rId4"/>
    <p:sldId id="386" r:id="rId5"/>
    <p:sldId id="387" r:id="rId6"/>
    <p:sldId id="390" r:id="rId7"/>
    <p:sldId id="392" r:id="rId8"/>
    <p:sldId id="393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388" r:id="rId33"/>
    <p:sldId id="318" r:id="rId34"/>
    <p:sldId id="357" r:id="rId35"/>
    <p:sldId id="324" r:id="rId36"/>
    <p:sldId id="322" r:id="rId37"/>
    <p:sldId id="325" r:id="rId38"/>
    <p:sldId id="25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AB015-1E7F-4FF7-BA95-49C08237626F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D122-A938-496A-BE3E-DD1356C2A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FC9F-5C17-4844-A470-F511C9CFF2A4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42DD-7873-4684-8578-95996306FF0B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F722-F774-4EB7-9509-E6366055B9F2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Name Here">
  <p:cSld name="Section Name Her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69901" y="2612799"/>
            <a:ext cx="8220074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9901" y="3290677"/>
            <a:ext cx="8220074" cy="4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1">
  <p:cSld name="Text Layout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EC1-B084-482A-8569-262B7264E72D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732-72DD-40DB-B5A4-6291B93D93CF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694-C548-4378-BA09-B1CD0E805896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B1D3-8FE7-454C-80B0-E712467EE7B1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1FD2-4631-4C19-AD5B-64DAB8370D2A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D158-B7B4-4AE7-A56D-F7BD512B0E3B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5E72-D9A9-4ECF-B3D9-1022DDF7A252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550-2CC1-41B5-9867-D2F69066BC87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6BEFB7-C44A-4513-91A3-2287836189A0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 smtClean="0"/>
              <a:t>Linear Regression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7315200" cy="1143000"/>
          </a:xfrm>
        </p:spPr>
        <p:txBody>
          <a:bodyPr/>
          <a:lstStyle/>
          <a:p>
            <a:r>
              <a:rPr lang="en-IN" smtClean="0"/>
              <a:t>Y.LAKSHMI </a:t>
            </a:r>
            <a:r>
              <a:rPr lang="en-IN" dirty="0" smtClean="0"/>
              <a:t>PRASAD</a:t>
            </a:r>
          </a:p>
          <a:p>
            <a:r>
              <a:rPr lang="en-IN" dirty="0" smtClean="0"/>
              <a:t>08978784848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5140"/>
            <a:ext cx="8385176" cy="845460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1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Gradient Descent</a:t>
            </a:r>
            <a:endParaRPr lang="en-US" sz="41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" y="1360488"/>
                <a:ext cx="8240713" cy="5370512"/>
              </a:xfrm>
            </p:spPr>
            <p:txBody>
              <a:bodyPr/>
              <a:lstStyle/>
              <a:p>
                <a:r>
                  <a:rPr lang="en-US" dirty="0" smtClean="0"/>
                  <a:t>Gradient Descent is the method of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reduce the cost function (MSE).</a:t>
                </a:r>
              </a:p>
              <a:p>
                <a:r>
                  <a:rPr lang="en-US" dirty="0" smtClean="0"/>
                  <a:t>We start with a random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then the values are changed iteratively to reduce the cost. </a:t>
                </a:r>
              </a:p>
              <a:p>
                <a:r>
                  <a:rPr lang="en-US" dirty="0" smtClean="0"/>
                  <a:t>start </a:t>
                </a:r>
                <a:r>
                  <a:rPr lang="en-US" dirty="0"/>
                  <a:t>with some initial θ, and repeatedly performs the update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This update is simultaneously performed for all values of </a:t>
                </a:r>
                <a:r>
                  <a:rPr lang="en-US" dirty="0" smtClean="0"/>
                  <a:t>j </a:t>
                </a:r>
                <a:r>
                  <a:rPr lang="en-US" dirty="0"/>
                  <a:t>= 0, . . . , n.</a:t>
                </a:r>
              </a:p>
              <a:p>
                <a:r>
                  <a:rPr lang="en-US" dirty="0" smtClean="0"/>
                  <a:t>Where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is the learning rate.</a:t>
                </a:r>
              </a:p>
              <a:p>
                <a:r>
                  <a:rPr lang="en-US" dirty="0"/>
                  <a:t>This is a very natural algorithm that repeatedly takes a step in the direction of steepest decrease of J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" y="1360488"/>
                <a:ext cx="8240713" cy="53705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597275"/>
            <a:ext cx="2705100" cy="847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72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5140"/>
            <a:ext cx="8385176" cy="997860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Gradient Descent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3100" y="6827838"/>
            <a:ext cx="8240713" cy="44735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102" name="Picture 6" descr="e5b18fe5b995e5bfabe785a7-2014-07-12-e4b88be58d8812-53-23.png (1098Ã31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527175"/>
            <a:ext cx="8337894" cy="238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5b18fe5b995e5bfabe785a7-2014-07-12-e4b88be58d8812-53-35.png (776Ã22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048125"/>
            <a:ext cx="5889625" cy="16849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21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769260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ct val="0"/>
              </a:spcBef>
            </a:pPr>
            <a:r>
              <a:rPr lang="en-US" sz="48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Gradient Descent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e5b18fe5b995e5bfabe785a7-2014-07-12-e4b88be58d8812-53-48.png (816Ã28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5289"/>
            <a:ext cx="6771405" cy="2373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657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9901" y="2362201"/>
            <a:ext cx="8220074" cy="874486"/>
          </a:xfrm>
        </p:spPr>
        <p:txBody>
          <a:bodyPr>
            <a:normAutofit fontScale="70000" lnSpcReduction="20000"/>
          </a:bodyPr>
          <a:lstStyle/>
          <a:p>
            <a:pPr algn="l">
              <a:spcBef>
                <a:spcPct val="0"/>
              </a:spcBef>
              <a:buSzPts val="3000"/>
            </a:pPr>
            <a:r>
              <a:rPr lang="en-US" sz="57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Regularization / Shrinkage </a:t>
            </a:r>
            <a:r>
              <a:rPr lang="en-US" sz="57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20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5140"/>
            <a:ext cx="8385176" cy="693060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4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Regularization</a:t>
            </a:r>
            <a:endParaRPr lang="en-US" sz="44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914400"/>
            <a:ext cx="8305800" cy="5181600"/>
          </a:xfrm>
        </p:spPr>
        <p:txBody>
          <a:bodyPr/>
          <a:lstStyle/>
          <a:p>
            <a:pPr marL="101600" indent="0">
              <a:spcBef>
                <a:spcPts val="400"/>
              </a:spcBef>
              <a:buClr>
                <a:schemeClr val="dk1"/>
              </a:buClr>
              <a:buSzPts val="2000"/>
              <a:buNone/>
              <a:defRPr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Overfitting</a:t>
            </a:r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endParaRPr lang="en-US" sz="2000" dirty="0"/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sz="2000" dirty="0" smtClean="0"/>
              <a:t>Your </a:t>
            </a:r>
            <a:r>
              <a:rPr lang="en-US" sz="2000" dirty="0"/>
              <a:t>model should ideally fit an </a:t>
            </a:r>
            <a:r>
              <a:rPr lang="en-US" sz="2000" b="1" dirty="0"/>
              <a:t>infinite sample </a:t>
            </a:r>
            <a:r>
              <a:rPr lang="en-US" sz="2000" dirty="0"/>
              <a:t>of the type of data you’re interested in</a:t>
            </a:r>
            <a:r>
              <a:rPr lang="en-US" sz="2000" dirty="0" smtClean="0"/>
              <a:t>.</a:t>
            </a:r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endParaRPr lang="en-US" sz="2000" dirty="0"/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sz="2000" dirty="0"/>
              <a:t>In reality, you only have a </a:t>
            </a:r>
            <a:r>
              <a:rPr lang="en-US" sz="2000" b="1" dirty="0"/>
              <a:t>finite set </a:t>
            </a:r>
            <a:r>
              <a:rPr lang="en-US" sz="2000" dirty="0"/>
              <a:t>to train on. A good model for this subset is a good model for the infinite set, up to a point</a:t>
            </a:r>
            <a:r>
              <a:rPr lang="en-US" sz="2000" dirty="0" smtClean="0"/>
              <a:t>.</a:t>
            </a:r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endParaRPr lang="en-US" sz="2000" dirty="0"/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sz="2000" dirty="0"/>
              <a:t>Beyond that point, the model quality (measured on new data) starts to </a:t>
            </a:r>
            <a:r>
              <a:rPr lang="en-US" sz="2000" b="1" dirty="0"/>
              <a:t>decrease</a:t>
            </a:r>
            <a:r>
              <a:rPr lang="en-US" sz="2000" dirty="0"/>
              <a:t>. </a:t>
            </a:r>
            <a:endParaRPr lang="en-US" sz="2000" dirty="0" smtClean="0"/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endParaRPr lang="en-US" sz="2000" dirty="0"/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sz="2000" dirty="0"/>
              <a:t>Beyond that point, the model is </a:t>
            </a:r>
            <a:r>
              <a:rPr lang="en-US" sz="2000" b="1" dirty="0"/>
              <a:t>over-fitting</a:t>
            </a:r>
            <a:r>
              <a:rPr lang="en-US" sz="2000" dirty="0"/>
              <a:t> the data.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320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76926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8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Regularization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way to deal with overfitting is regularization.</a:t>
            </a:r>
          </a:p>
          <a:p>
            <a:endParaRPr lang="en-US" dirty="0" smtClean="0"/>
          </a:p>
          <a:p>
            <a:r>
              <a:rPr lang="en-US" dirty="0" smtClean="0"/>
              <a:t>Overfitting is typically caused by inflation of the coefficients.</a:t>
            </a:r>
          </a:p>
          <a:p>
            <a:endParaRPr lang="en-US" dirty="0" smtClean="0"/>
          </a:p>
          <a:p>
            <a:r>
              <a:rPr lang="en-US" dirty="0" smtClean="0"/>
              <a:t>To avoid overfitting, the coefficients should be regulated by penalizing potential inflation of coefficients.</a:t>
            </a:r>
          </a:p>
          <a:p>
            <a:endParaRPr lang="en-US" dirty="0"/>
          </a:p>
          <a:p>
            <a:r>
              <a:rPr lang="en-US" dirty="0" smtClean="0"/>
              <a:t>The coefficients are penalized by adding the coefficient terms to the cost function.</a:t>
            </a:r>
          </a:p>
          <a:p>
            <a:endParaRPr lang="en-US" dirty="0"/>
          </a:p>
          <a:p>
            <a:r>
              <a:rPr lang="en-US" dirty="0" smtClean="0"/>
              <a:t>If the coefficients become large, the cost increases significantly.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99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769260"/>
          </a:xfrm>
        </p:spPr>
        <p:txBody>
          <a:bodyPr>
            <a:noAutofit/>
          </a:bodyPr>
          <a:lstStyle/>
          <a:p>
            <a:pPr algn="l"/>
            <a:r>
              <a:rPr lang="en-US" sz="4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Regularization</a:t>
            </a:r>
            <a:endParaRPr lang="en-US" sz="44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 smtClean="0"/>
              <a:t>Approaches for adding a penalty to the cost function.</a:t>
            </a:r>
          </a:p>
          <a:p>
            <a:endParaRPr lang="en-US" dirty="0"/>
          </a:p>
          <a:p>
            <a:r>
              <a:rPr lang="en-US" dirty="0" smtClean="0"/>
              <a:t>LASSO Regression</a:t>
            </a:r>
          </a:p>
          <a:p>
            <a:endParaRPr lang="en-US" dirty="0" smtClean="0"/>
          </a:p>
          <a:p>
            <a:r>
              <a:rPr lang="en-US" dirty="0" smtClean="0"/>
              <a:t>Ridge Regression</a:t>
            </a:r>
          </a:p>
          <a:p>
            <a:endParaRPr lang="en-US" dirty="0"/>
          </a:p>
          <a:p>
            <a:r>
              <a:rPr lang="en-US" dirty="0" smtClean="0"/>
              <a:t>Elastic Net Regression</a:t>
            </a:r>
          </a:p>
        </p:txBody>
      </p:sp>
    </p:spTree>
    <p:extLst>
      <p:ext uri="{BB962C8B-B14F-4D97-AF65-F5344CB8AC3E}">
        <p14:creationId xmlns="" xmlns:p14="http://schemas.microsoft.com/office/powerpoint/2010/main" val="30890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SzPts val="3000"/>
            </a:pPr>
            <a:r>
              <a:rPr 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Ridge Regression</a:t>
            </a:r>
          </a:p>
          <a:p>
            <a:pPr>
              <a:spcBef>
                <a:spcPts val="0"/>
              </a:spcBef>
              <a:buSzPts val="3000"/>
            </a:pPr>
            <a:endParaRPr lang="en-US" sz="44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64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616860"/>
          </a:xfrm>
        </p:spPr>
        <p:txBody>
          <a:bodyPr>
            <a:noAutofit/>
          </a:bodyPr>
          <a:lstStyle/>
          <a:p>
            <a:pPr algn="l"/>
            <a:r>
              <a:rPr lang="en-US" sz="4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Ridge Regression</a:t>
            </a:r>
            <a:endParaRPr lang="en-US" sz="44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9263" y="699138"/>
            <a:ext cx="8240713" cy="5765162"/>
          </a:xfrm>
        </p:spPr>
        <p:txBody>
          <a:bodyPr/>
          <a:lstStyle/>
          <a:p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It is the summation of the squared value of coefficients.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/>
              <a:t>Ridge helps to reduce or shrink  the variance and making prediction  less sensitive to the unwanted variable but not removes </a:t>
            </a:r>
            <a:r>
              <a:rPr lang="en-US" sz="1800" dirty="0" smtClean="0"/>
              <a:t>it</a:t>
            </a:r>
          </a:p>
          <a:p>
            <a:endParaRPr lang="en-US" sz="1800" dirty="0"/>
          </a:p>
          <a:p>
            <a:r>
              <a:rPr lang="en-US" sz="1800" dirty="0"/>
              <a:t>The shrinkage of the coefficients is achieved by penalizing the regression model with a penalty term called L2-norm, which is the sum of the squared coefficients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The amount of the penalty can be fine-tuned using a constant called lambda (λ). Selecting a good value for λ is critical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When λ=0, the penalty term has no effect, and ridge regression will produce the classical least square coefficients. However, as λ increases to infinite, the impact of the shrinkage penalty grows, and the ridge regression coefficients will get close zero.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6237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8454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8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Ridge Regression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L2 norm cost function to minimize is given below,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λ given here is actually denoted by alpha parameter in the ridge function. So by changing the value of alpha we are controlling the penalty term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3" y="1814512"/>
            <a:ext cx="3706813" cy="9232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93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9901" y="2362201"/>
            <a:ext cx="8220074" cy="87448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SzPts val="3000"/>
            </a:pPr>
            <a:r>
              <a:rPr lang="en-US" sz="53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Bias-Variance </a:t>
            </a:r>
            <a:r>
              <a:rPr lang="en-US" sz="53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Trade-off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1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69306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sz="48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Ridge Regression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990600"/>
            <a:ext cx="8240713" cy="5116512"/>
          </a:xfrm>
        </p:spPr>
        <p:txBody>
          <a:bodyPr>
            <a:normAutofit lnSpcReduction="10000"/>
          </a:bodyPr>
          <a:lstStyle/>
          <a:p>
            <a:pPr marL="457200" lvl="1" indent="-368300">
              <a:spcBef>
                <a:spcPts val="440"/>
              </a:spcBef>
              <a:buSzPts val="2200"/>
            </a:pPr>
            <a:r>
              <a:rPr lang="en-US" sz="2000" dirty="0"/>
              <a:t>It shrinks the parameters, therefore it is mostly used to prevent multicollinearity.</a:t>
            </a:r>
          </a:p>
          <a:p>
            <a:endParaRPr lang="en-US" sz="2000" dirty="0" smtClean="0"/>
          </a:p>
          <a:p>
            <a:r>
              <a:rPr lang="en-US" sz="2000" dirty="0"/>
              <a:t>One important advantage of the ridge regression, </a:t>
            </a:r>
            <a:endParaRPr lang="en-US" sz="2000" dirty="0" smtClean="0"/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t </a:t>
            </a:r>
            <a:r>
              <a:rPr lang="en-US" sz="1600" dirty="0"/>
              <a:t>still performs well, compared to the ordinary least square </a:t>
            </a:r>
            <a:r>
              <a:rPr lang="en-US" sz="1600" dirty="0" smtClean="0"/>
              <a:t>method </a:t>
            </a:r>
            <a:r>
              <a:rPr lang="en-US" sz="1600" dirty="0"/>
              <a:t>in a situation where you have a large multivariate data with the number of predictors (p) larger than the number of observations (n</a:t>
            </a:r>
            <a:r>
              <a:rPr lang="en-US" sz="1600" dirty="0" smtClean="0"/>
              <a:t>).</a:t>
            </a:r>
          </a:p>
          <a:p>
            <a:endParaRPr lang="en-US" sz="2000" dirty="0"/>
          </a:p>
          <a:p>
            <a:r>
              <a:rPr lang="en-US" sz="2000" dirty="0"/>
              <a:t>One disadvantage of the ridge </a:t>
            </a:r>
            <a:r>
              <a:rPr lang="en-US" sz="2000" dirty="0" smtClean="0"/>
              <a:t>regression,</a:t>
            </a:r>
          </a:p>
          <a:p>
            <a:pPr lvl="1"/>
            <a:r>
              <a:rPr lang="en-US" sz="1600" dirty="0" smtClean="0"/>
              <a:t>It </a:t>
            </a:r>
            <a:r>
              <a:rPr lang="en-US" sz="1600" dirty="0"/>
              <a:t>will include all the predictors in the final model, unlike the stepwise regression methods which will generally select models that involve a reduced set of variables</a:t>
            </a:r>
            <a:r>
              <a:rPr lang="en-US" sz="1600" dirty="0" smtClean="0"/>
              <a:t>.</a:t>
            </a:r>
          </a:p>
          <a:p>
            <a:pPr indent="-342900"/>
            <a:endParaRPr lang="en-US" sz="2000" dirty="0" smtClean="0"/>
          </a:p>
          <a:p>
            <a:pPr indent="-342900"/>
            <a:r>
              <a:rPr lang="en-US" sz="2000" dirty="0" smtClean="0"/>
              <a:t>Ridge </a:t>
            </a:r>
            <a:r>
              <a:rPr lang="en-US" sz="2000" dirty="0"/>
              <a:t>regression shrinks the coefficients towards zero, but it will not set any of them exactly to zero. The lasso regression is an alternative that overcomes this drawback.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1751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SzPts val="3000"/>
            </a:pPr>
            <a:r>
              <a:rPr lang="en-US" sz="48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LASSO Regression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71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5140"/>
            <a:ext cx="8385176" cy="693060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LASSO </a:t>
            </a:r>
            <a:r>
              <a:rPr lang="en-US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10668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It </a:t>
            </a:r>
            <a:r>
              <a:rPr lang="en-US" sz="2000" dirty="0" smtClean="0"/>
              <a:t>is “Least Absolute Shrinkage and Selection Operator”</a:t>
            </a:r>
          </a:p>
          <a:p>
            <a:endParaRPr lang="en-US" sz="2000" dirty="0" smtClean="0"/>
          </a:p>
          <a:p>
            <a:r>
              <a:rPr lang="en-US" sz="2000" b="1" dirty="0" smtClean="0"/>
              <a:t>It is the summation of the absolute value of the coefficients.</a:t>
            </a:r>
          </a:p>
          <a:p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shrinks the regression coefficients toward zero by penalizing the regression model with a penalty term called </a:t>
            </a:r>
            <a:r>
              <a:rPr lang="en-US" sz="2000" b="1" dirty="0"/>
              <a:t>L1-norm</a:t>
            </a:r>
            <a:r>
              <a:rPr lang="en-US" sz="2000" dirty="0"/>
              <a:t>, which is the sum of the absolute coefficients.</a:t>
            </a:r>
          </a:p>
          <a:p>
            <a:pPr marL="88900" indent="0">
              <a:buNone/>
            </a:pPr>
            <a:endParaRPr lang="en-US" sz="2000" dirty="0" smtClean="0"/>
          </a:p>
          <a:p>
            <a:pPr indent="-457200">
              <a:buFont typeface="Arial" pitchFamily="34" charset="0"/>
              <a:buChar char="•"/>
            </a:pPr>
            <a:r>
              <a:rPr lang="en-US" sz="2000" dirty="0" smtClean="0"/>
              <a:t>LASSO is used when </a:t>
            </a:r>
            <a:r>
              <a:rPr lang="en-US" sz="2000" dirty="0"/>
              <a:t>you have more variables </a:t>
            </a:r>
            <a:r>
              <a:rPr lang="en-US" sz="2000" dirty="0" smtClean="0"/>
              <a:t>and when </a:t>
            </a:r>
            <a:r>
              <a:rPr lang="en-US" sz="2000" dirty="0"/>
              <a:t>you want to remove unwanted variables to the model, as it can bring the value to </a:t>
            </a:r>
            <a:r>
              <a:rPr lang="en-US" sz="2000" dirty="0" smtClean="0"/>
              <a:t>0</a:t>
            </a:r>
          </a:p>
          <a:p>
            <a:pPr marL="0" indent="0">
              <a:buNone/>
            </a:pPr>
            <a:endParaRPr lang="en-US" sz="2000" dirty="0"/>
          </a:p>
          <a:p>
            <a:pPr indent="-457200">
              <a:buFont typeface="Arial" pitchFamily="34" charset="0"/>
              <a:buChar char="•"/>
            </a:pPr>
            <a:r>
              <a:rPr lang="en-US" dirty="0" smtClean="0"/>
              <a:t>Lasso </a:t>
            </a:r>
            <a:r>
              <a:rPr lang="en-US" dirty="0"/>
              <a:t>can be also seen as an alternative to the subset selection methods for performing variable selection in order to reduce the complexity of the model.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1066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5140"/>
            <a:ext cx="8001000" cy="845460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32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LASSO Regression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360489"/>
            <a:ext cx="8240713" cy="3973512"/>
          </a:xfrm>
        </p:spPr>
        <p:txBody>
          <a:bodyPr/>
          <a:lstStyle/>
          <a:p>
            <a:pPr indent="-457200">
              <a:buFont typeface="Arial" pitchFamily="34" charset="0"/>
              <a:buChar char="•"/>
            </a:pPr>
            <a:r>
              <a:rPr lang="en-US" sz="2400" dirty="0"/>
              <a:t>L1 norm cost function to minimize is given below,</a:t>
            </a:r>
          </a:p>
          <a:p>
            <a:pPr indent="-457200">
              <a:buFont typeface="Arial" pitchFamily="34" charset="0"/>
              <a:buChar char="•"/>
            </a:pPr>
            <a:endParaRPr lang="en-US" sz="2400" dirty="0"/>
          </a:p>
          <a:p>
            <a:pPr indent="-457200">
              <a:buFont typeface="Arial" pitchFamily="34" charset="0"/>
              <a:buChar char="•"/>
            </a:pPr>
            <a:endParaRPr lang="en-US" sz="2400" dirty="0"/>
          </a:p>
          <a:p>
            <a:pPr indent="-457200">
              <a:buFont typeface="Arial" pitchFamily="34" charset="0"/>
              <a:buChar char="•"/>
            </a:pPr>
            <a:endParaRPr lang="en-US" sz="2400" dirty="0"/>
          </a:p>
          <a:p>
            <a:pPr indent="-457200">
              <a:buFont typeface="Arial" pitchFamily="34" charset="0"/>
              <a:buChar char="•"/>
            </a:pPr>
            <a:endParaRPr lang="en-US" sz="2400" dirty="0"/>
          </a:p>
          <a:p>
            <a:pPr indent="-457200">
              <a:buFont typeface="Arial" pitchFamily="34" charset="0"/>
              <a:buChar char="•"/>
            </a:pPr>
            <a:r>
              <a:rPr lang="en-US" sz="2400" dirty="0"/>
              <a:t>λ is the hypermeter, whose value is equal to the alpha in the Lasso function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37" y="2063614"/>
            <a:ext cx="3243263" cy="911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42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92166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67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LASSO Regression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8900" lvl="1" indent="0">
              <a:spcBef>
                <a:spcPts val="440"/>
              </a:spcBef>
              <a:buSzPts val="2200"/>
              <a:buNone/>
            </a:pPr>
            <a:r>
              <a:rPr lang="en-US" sz="2000" dirty="0" smtClean="0"/>
              <a:t>LASSO </a:t>
            </a:r>
            <a:r>
              <a:rPr lang="en-US" sz="2000" dirty="0"/>
              <a:t>is generally used when we have more number of features, because it automatically does feature selection.</a:t>
            </a:r>
          </a:p>
          <a:p>
            <a:pPr marL="88900" indent="0">
              <a:buNone/>
            </a:pPr>
            <a:endParaRPr lang="en-US" sz="2000" dirty="0" smtClean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 smtClean="0"/>
              <a:t>One </a:t>
            </a:r>
            <a:r>
              <a:rPr lang="en-US" dirty="0"/>
              <a:t>obvious advantage of lasso regression over ridge regression,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produces simpler and more interpretable models that incorporate only a reduced set of the predictors.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However</a:t>
            </a:r>
            <a:r>
              <a:rPr lang="en-US" dirty="0"/>
              <a:t>, neither ridge regression nor the lasso will universally dominate the other.</a:t>
            </a:r>
          </a:p>
        </p:txBody>
      </p:sp>
    </p:spTree>
    <p:extLst>
      <p:ext uri="{BB962C8B-B14F-4D97-AF65-F5344CB8AC3E}">
        <p14:creationId xmlns="" xmlns:p14="http://schemas.microsoft.com/office/powerpoint/2010/main" val="39681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152401"/>
            <a:ext cx="8686800" cy="68580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2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Dimension reduction of feature space - </a:t>
            </a:r>
            <a:r>
              <a:rPr lang="en-US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LASSO and Ridge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1752600"/>
            <a:ext cx="8237538" cy="4419600"/>
          </a:xfrm>
        </p:spPr>
        <p:txBody>
          <a:bodyPr>
            <a:normAutofit fontScale="92500" lnSpcReduction="20000"/>
          </a:bodyPr>
          <a:lstStyle/>
          <a:p>
            <a:pPr marL="8890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88900" indent="0" algn="ctr">
              <a:buNone/>
            </a:pPr>
            <a:endParaRPr lang="en-US" sz="1100" dirty="0" smtClean="0"/>
          </a:p>
          <a:p>
            <a:pPr marL="88900" indent="0" algn="ctr">
              <a:buNone/>
            </a:pPr>
            <a:endParaRPr lang="en-US" sz="1100" dirty="0"/>
          </a:p>
          <a:p>
            <a:pPr marL="88900" indent="0" algn="ctr">
              <a:buNone/>
            </a:pPr>
            <a:endParaRPr lang="en-US" sz="1100" dirty="0" smtClean="0"/>
          </a:p>
          <a:p>
            <a:pPr marL="88900" indent="0" algn="ctr">
              <a:buNone/>
            </a:pPr>
            <a:endParaRPr lang="en-US" sz="1100" dirty="0"/>
          </a:p>
          <a:p>
            <a:pPr marL="88900" indent="0" algn="ctr">
              <a:buNone/>
            </a:pPr>
            <a:endParaRPr lang="en-US" sz="1100" dirty="0" smtClean="0"/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lasso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ridge regression coefficient estimates are given by the first point at which an ellipse contacts the constraint region.</a:t>
            </a:r>
          </a:p>
          <a:p>
            <a:pPr marL="8890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068"/>
          <a:stretch/>
        </p:blipFill>
        <p:spPr>
          <a:xfrm>
            <a:off x="964974" y="1066800"/>
            <a:ext cx="7493226" cy="4009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09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99786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LASSO and Ridge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1360488"/>
            <a:ext cx="8393113" cy="4659312"/>
          </a:xfrm>
        </p:spPr>
        <p:txBody>
          <a:bodyPr>
            <a:normAutofit/>
          </a:bodyPr>
          <a:lstStyle/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lasso has a major advantage over ridge regression, in that it produces simpler and more interpretable models that involved only a subset of predictors.</a:t>
            </a: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lasso leads to qualitatively similar behavior to ridge regression, in that as </a:t>
            </a:r>
            <a:r>
              <a:rPr lang="el-G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increases, the variance decreases and the bias increases.</a:t>
            </a: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lasso can generate more accurate predictions compared to ridge regression.</a:t>
            </a: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Cross-validation can be used in order to determine which approach is better on a particular data set.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361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5140"/>
            <a:ext cx="8385176" cy="99786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37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Selecting the Tuning Parameter </a:t>
            </a:r>
            <a:r>
              <a:rPr lang="el-GR" altLang="en-US" sz="37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λ</a:t>
            </a:r>
            <a:endParaRPr lang="en-US" sz="37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360488"/>
            <a:ext cx="8240713" cy="4735512"/>
          </a:xfrm>
        </p:spPr>
        <p:txBody>
          <a:bodyPr/>
          <a:lstStyle/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for subset selection, for ridge regression and lasso we require a method to determine which of the models under consideration in best; thus, we required a method selecting a value for the tuning parameter </a:t>
            </a:r>
            <a:r>
              <a:rPr lang="el-G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equivalently, the value of the constraint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a grid of potential values; use cross-validation to estimate the error rate on test data (for each value of </a:t>
            </a:r>
            <a:r>
              <a:rPr lang="el-G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and select the value that gives the smallest error rate.</a:t>
            </a: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Finally, the model is re-fit using all of the variable observations and the selected value of the tuning parameter </a:t>
            </a:r>
            <a:r>
              <a:rPr lang="el-G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3556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5312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5140"/>
            <a:ext cx="8385176" cy="99786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en-US" sz="40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Elastic </a:t>
            </a:r>
            <a:r>
              <a:rPr lang="en-US" altLang="en-US" sz="40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 Regression</a:t>
            </a:r>
            <a:endParaRPr lang="en-US" altLang="en-US" sz="40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Elastic Net produces a regression model that is penalized with both the L1-norm and L2-norm.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It is a combination </a:t>
            </a:r>
            <a:r>
              <a:rPr lang="en-US" dirty="0"/>
              <a:t>of both L1 and L2 regularization.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consequence of this is to effectively shrink coefficients (like in ridge regression) and to set some coefficients to zero (as in LASSO).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25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229600" cy="99786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en-US" sz="37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Elastic Net Regression</a:t>
            </a:r>
          </a:p>
          <a:p>
            <a:pPr algn="l"/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It uses both L1 and L2 penalty term</a:t>
            </a:r>
          </a:p>
          <a:p>
            <a:endParaRPr lang="en-US" dirty="0"/>
          </a:p>
          <a:p>
            <a:r>
              <a:rPr lang="en-US" dirty="0"/>
              <a:t>Cost function to minimize is,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746374"/>
            <a:ext cx="4754355" cy="962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26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145140"/>
            <a:ext cx="8461376" cy="769260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41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Bias-Variance Trade-Off</a:t>
            </a:r>
            <a:endParaRPr lang="en-US" sz="41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1143000"/>
            <a:ext cx="8240713" cy="4473575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 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can be decomposed into two main subcomponents we care about: error due to "bias" and error due to "variance". </a:t>
            </a: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tradeoff between a model's ability to minimize bias and variance. </a:t>
            </a: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Bias refers to the model error and variance refers to the consistency in predictive accuracy of models applied to other data sets.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models have low bias (low error, high accuracy) and low variance (consistency of accuracy from data set to data set)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276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229600" cy="99786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en-US" sz="37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Elastic Net Regression</a:t>
            </a:r>
          </a:p>
          <a:p>
            <a:pPr algn="l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 smtClean="0"/>
              <a:t>Advantages:</a:t>
            </a:r>
          </a:p>
          <a:p>
            <a:endParaRPr lang="en-US" dirty="0" smtClean="0"/>
          </a:p>
          <a:p>
            <a:r>
              <a:rPr lang="en-US" dirty="0" smtClean="0"/>
              <a:t>Removes </a:t>
            </a:r>
            <a:r>
              <a:rPr lang="en-US" dirty="0"/>
              <a:t>the limitation on the number of selected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 smtClean="0"/>
              <a:t>Encourages </a:t>
            </a:r>
            <a:r>
              <a:rPr lang="en-US" dirty="0"/>
              <a:t>grouping </a:t>
            </a:r>
            <a:r>
              <a:rPr lang="en-US" dirty="0" smtClean="0"/>
              <a:t>effect</a:t>
            </a:r>
          </a:p>
          <a:p>
            <a:endParaRPr lang="en-US" dirty="0"/>
          </a:p>
          <a:p>
            <a:r>
              <a:rPr lang="en-US" dirty="0" smtClean="0"/>
              <a:t>Stabilizes </a:t>
            </a:r>
            <a:r>
              <a:rPr lang="en-US" dirty="0"/>
              <a:t>the l</a:t>
            </a:r>
            <a:r>
              <a:rPr lang="en-US" dirty="0" smtClean="0"/>
              <a:t>1 </a:t>
            </a:r>
            <a:r>
              <a:rPr lang="en-US" dirty="0"/>
              <a:t>regularization path.</a:t>
            </a:r>
          </a:p>
        </p:txBody>
      </p:sp>
    </p:spTree>
    <p:extLst>
      <p:ext uri="{BB962C8B-B14F-4D97-AF65-F5344CB8AC3E}">
        <p14:creationId xmlns="" xmlns:p14="http://schemas.microsoft.com/office/powerpoint/2010/main" val="24866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921660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en-US" sz="3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altLang="en-US" sz="34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199" y="1066800"/>
            <a:ext cx="8238333" cy="5105400"/>
          </a:xfrm>
        </p:spPr>
        <p:txBody>
          <a:bodyPr>
            <a:normAutofit/>
          </a:bodyPr>
          <a:lstStyle/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sz="2000" dirty="0"/>
              <a:t>Understand best subset selection and stepwise selection methods for reducing the number of predictor variables in </a:t>
            </a:r>
            <a:r>
              <a:rPr lang="en-US" sz="2000" dirty="0" smtClean="0"/>
              <a:t>regression.</a:t>
            </a:r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endParaRPr lang="en-US" sz="2000" dirty="0" smtClean="0"/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sz="2000" dirty="0" smtClean="0"/>
              <a:t>Indirectly </a:t>
            </a:r>
            <a:r>
              <a:rPr lang="en-US" sz="2000" dirty="0"/>
              <a:t>estimate test error by adjusting training error to account for bias due to </a:t>
            </a:r>
            <a:r>
              <a:rPr lang="en-US" sz="2000" dirty="0" smtClean="0"/>
              <a:t>overfitting </a:t>
            </a:r>
          </a:p>
          <a:p>
            <a:pPr lvl="1"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Adjusted R</a:t>
            </a:r>
            <a:r>
              <a:rPr lang="en-US" alt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1700" lvl="1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AIC (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Akaike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information criterion)</a:t>
            </a:r>
          </a:p>
          <a:p>
            <a:pPr marL="901700" lvl="1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BIC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(Bayesian information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criterion)</a:t>
            </a:r>
          </a:p>
          <a:p>
            <a:pPr marL="901700" lvl="1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Mallow’s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(equivalent to AIC for linear regression)</a:t>
            </a:r>
          </a:p>
          <a:p>
            <a:pPr>
              <a:spcBef>
                <a:spcPts val="400"/>
              </a:spcBef>
              <a:buClr>
                <a:schemeClr val="dk1"/>
              </a:buClr>
              <a:buSzPts val="2000"/>
              <a:buNone/>
              <a:defRPr/>
            </a:pPr>
            <a:endParaRPr lang="en-US" sz="2000" dirty="0"/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sz="2000" dirty="0"/>
              <a:t>Directly estimate test error using validation set approach and cross-validation approach.</a:t>
            </a:r>
          </a:p>
          <a:p>
            <a:pPr>
              <a:spcBef>
                <a:spcPts val="400"/>
              </a:spcBef>
              <a:buClr>
                <a:schemeClr val="dk1"/>
              </a:buClr>
              <a:buSzPts val="2000"/>
              <a:buNone/>
              <a:defRPr/>
            </a:pPr>
            <a:endParaRPr lang="en-US" sz="2000" dirty="0"/>
          </a:p>
          <a:p>
            <a:pPr indent="-355600">
              <a:spcBef>
                <a:spcPts val="400"/>
              </a:spcBef>
              <a:buClr>
                <a:schemeClr val="dk1"/>
              </a:buClr>
              <a:buSzPts val="2000"/>
              <a:defRPr/>
            </a:pPr>
            <a:r>
              <a:rPr lang="en-US" sz="2000" dirty="0"/>
              <a:t>Understand and know how to perform ridge regression and the lasso as shrinkage (regularization) methods.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8251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Understanding the Regression output</a:t>
            </a:r>
            <a:endParaRPr lang="en-IN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40228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91442" cy="74292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Gradient Descent</a:t>
            </a:r>
            <a:endParaRPr lang="en-IN" dirty="0"/>
          </a:p>
        </p:txBody>
      </p:sp>
      <p:pic>
        <p:nvPicPr>
          <p:cNvPr id="4" name="Content Placeholder 3" descr="1_pwPIG-GWHyaPVMVGG5OhAQ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3" y="1500174"/>
            <a:ext cx="8787025" cy="4138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Model Validation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334000"/>
          </a:xfrm>
        </p:spPr>
        <p:txBody>
          <a:bodyPr>
            <a:normAutofit/>
          </a:bodyPr>
          <a:lstStyle/>
          <a:p>
            <a:r>
              <a:rPr lang="en-IN" dirty="0" smtClean="0"/>
              <a:t>It is desired that the R-squared between the predicted value and the actual value in the test set should be high.</a:t>
            </a:r>
          </a:p>
          <a:p>
            <a:r>
              <a:rPr lang="en-IN" dirty="0" smtClean="0"/>
              <a:t>In general, it is desired that the R-squared on the test data be high, and as similar to the R-squared on the training set as possible. </a:t>
            </a:r>
          </a:p>
          <a:p>
            <a:r>
              <a:rPr lang="en-IN" dirty="0" smtClean="0"/>
              <a:t>We should note that R-squared is only one of the metric among many other metrics to assess accuracy in a linear regression model.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276601"/>
          </a:xfrm>
        </p:spPr>
        <p:txBody>
          <a:bodyPr/>
          <a:lstStyle/>
          <a:p>
            <a:endParaRPr lang="en-US" sz="3200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Generalization</a:t>
            </a:r>
            <a:r>
              <a:rPr lang="en-US" sz="3200" dirty="0"/>
              <a:t>: The ability to </a:t>
            </a:r>
            <a:r>
              <a:rPr lang="en-US" sz="3200" b="1" dirty="0">
                <a:solidFill>
                  <a:srgbClr val="FF0000"/>
                </a:solidFill>
              </a:rPr>
              <a:t>predict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or assign a label to a “</a:t>
            </a:r>
            <a:r>
              <a:rPr lang="en-US" sz="3200" b="1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” observation based on the “</a:t>
            </a:r>
            <a:r>
              <a:rPr lang="en-US" sz="3200" b="1" dirty="0">
                <a:solidFill>
                  <a:srgbClr val="FF0000"/>
                </a:solidFill>
              </a:rPr>
              <a:t>model</a:t>
            </a:r>
            <a:r>
              <a:rPr lang="en-US" sz="3200" dirty="0"/>
              <a:t>” built from </a:t>
            </a:r>
            <a:r>
              <a:rPr lang="en-US" sz="3200" b="1" dirty="0">
                <a:solidFill>
                  <a:srgbClr val="FF0000"/>
                </a:solidFill>
              </a:rPr>
              <a:t>past experience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962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vs. Memorization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5640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647700" y="2287840"/>
            <a:ext cx="4953000" cy="17526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32713" cy="685800"/>
          </a:xfrm>
        </p:spPr>
        <p:txBody>
          <a:bodyPr>
            <a:normAutofit/>
          </a:bodyPr>
          <a:lstStyle/>
          <a:p>
            <a:r>
              <a:rPr lang="en-US" sz="3600" dirty="0"/>
              <a:t>Model SIGNAL not NOISE</a:t>
            </a:r>
            <a:endParaRPr lang="en-US" sz="3600" b="1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25280" y="39642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4269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09700" y="3735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85900" y="3354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14500" y="3278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0700" y="2973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19300" y="2745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76500" y="2973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7900" y="30498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56640" y="299829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57500" y="3354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86100" y="3278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14700" y="351714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67100" y="32022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71900" y="30498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24300" y="2745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52900" y="2897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29100" y="2516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70030" y="261729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2320" y="2353937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800" y="2211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85850" y="2092578"/>
            <a:ext cx="4364038" cy="2281237"/>
          </a:xfrm>
          <a:custGeom>
            <a:avLst/>
            <a:gdLst>
              <a:gd name="connsiteX0" fmla="*/ 0 w 4364708"/>
              <a:gd name="connsiteY0" fmla="*/ 2280863 h 2280863"/>
              <a:gd name="connsiteX1" fmla="*/ 98638 w 4364708"/>
              <a:gd name="connsiteY1" fmla="*/ 1935651 h 2280863"/>
              <a:gd name="connsiteX2" fmla="*/ 357561 w 4364708"/>
              <a:gd name="connsiteY2" fmla="*/ 1676742 h 2280863"/>
              <a:gd name="connsiteX3" fmla="*/ 456199 w 4364708"/>
              <a:gd name="connsiteY3" fmla="*/ 1319202 h 2280863"/>
              <a:gd name="connsiteX4" fmla="*/ 678133 w 4364708"/>
              <a:gd name="connsiteY4" fmla="*/ 1245228 h 2280863"/>
              <a:gd name="connsiteX5" fmla="*/ 739781 w 4364708"/>
              <a:gd name="connsiteY5" fmla="*/ 961661 h 2280863"/>
              <a:gd name="connsiteX6" fmla="*/ 986375 w 4364708"/>
              <a:gd name="connsiteY6" fmla="*/ 715081 h 2280863"/>
              <a:gd name="connsiteX7" fmla="*/ 1232969 w 4364708"/>
              <a:gd name="connsiteY7" fmla="*/ 1035635 h 2280863"/>
              <a:gd name="connsiteX8" fmla="*/ 1430244 w 4364708"/>
              <a:gd name="connsiteY8" fmla="*/ 937003 h 2280863"/>
              <a:gd name="connsiteX9" fmla="*/ 1701497 w 4364708"/>
              <a:gd name="connsiteY9" fmla="*/ 961661 h 2280863"/>
              <a:gd name="connsiteX10" fmla="*/ 1812464 w 4364708"/>
              <a:gd name="connsiteY10" fmla="*/ 1319202 h 2280863"/>
              <a:gd name="connsiteX11" fmla="*/ 2096046 w 4364708"/>
              <a:gd name="connsiteY11" fmla="*/ 1245228 h 2280863"/>
              <a:gd name="connsiteX12" fmla="*/ 2305651 w 4364708"/>
              <a:gd name="connsiteY12" fmla="*/ 1516465 h 2280863"/>
              <a:gd name="connsiteX13" fmla="*/ 2441277 w 4364708"/>
              <a:gd name="connsiteY13" fmla="*/ 1208241 h 2280863"/>
              <a:gd name="connsiteX14" fmla="*/ 2774179 w 4364708"/>
              <a:gd name="connsiteY14" fmla="*/ 1023306 h 2280863"/>
              <a:gd name="connsiteX15" fmla="*/ 2885146 w 4364708"/>
              <a:gd name="connsiteY15" fmla="*/ 690423 h 2280863"/>
              <a:gd name="connsiteX16" fmla="*/ 3144069 w 4364708"/>
              <a:gd name="connsiteY16" fmla="*/ 900016 h 2280863"/>
              <a:gd name="connsiteX17" fmla="*/ 3205718 w 4364708"/>
              <a:gd name="connsiteY17" fmla="*/ 456172 h 2280863"/>
              <a:gd name="connsiteX18" fmla="*/ 3464641 w 4364708"/>
              <a:gd name="connsiteY18" fmla="*/ 616449 h 2280863"/>
              <a:gd name="connsiteX19" fmla="*/ 3563278 w 4364708"/>
              <a:gd name="connsiteY19" fmla="*/ 320553 h 2280863"/>
              <a:gd name="connsiteX20" fmla="*/ 3859191 w 4364708"/>
              <a:gd name="connsiteY20" fmla="*/ 147948 h 2280863"/>
              <a:gd name="connsiteX21" fmla="*/ 4364708 w 4364708"/>
              <a:gd name="connsiteY21" fmla="*/ 0 h 22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64708" h="2280863">
                <a:moveTo>
                  <a:pt x="0" y="2280863"/>
                </a:moveTo>
                <a:cubicBezTo>
                  <a:pt x="19522" y="2158600"/>
                  <a:pt x="39045" y="2036338"/>
                  <a:pt x="98638" y="1935651"/>
                </a:cubicBezTo>
                <a:cubicBezTo>
                  <a:pt x="158231" y="1834964"/>
                  <a:pt x="297968" y="1779484"/>
                  <a:pt x="357561" y="1676742"/>
                </a:cubicBezTo>
                <a:cubicBezTo>
                  <a:pt x="417155" y="1574001"/>
                  <a:pt x="402770" y="1391121"/>
                  <a:pt x="456199" y="1319202"/>
                </a:cubicBezTo>
                <a:cubicBezTo>
                  <a:pt x="509628" y="1247283"/>
                  <a:pt x="630869" y="1304818"/>
                  <a:pt x="678133" y="1245228"/>
                </a:cubicBezTo>
                <a:cubicBezTo>
                  <a:pt x="725397" y="1185638"/>
                  <a:pt x="688407" y="1050019"/>
                  <a:pt x="739781" y="961661"/>
                </a:cubicBezTo>
                <a:cubicBezTo>
                  <a:pt x="791155" y="873303"/>
                  <a:pt x="904177" y="702752"/>
                  <a:pt x="986375" y="715081"/>
                </a:cubicBezTo>
                <a:cubicBezTo>
                  <a:pt x="1068573" y="727410"/>
                  <a:pt x="1158991" y="998648"/>
                  <a:pt x="1232969" y="1035635"/>
                </a:cubicBezTo>
                <a:cubicBezTo>
                  <a:pt x="1306947" y="1072622"/>
                  <a:pt x="1352156" y="949332"/>
                  <a:pt x="1430244" y="937003"/>
                </a:cubicBezTo>
                <a:cubicBezTo>
                  <a:pt x="1508332" y="924674"/>
                  <a:pt x="1637794" y="897961"/>
                  <a:pt x="1701497" y="961661"/>
                </a:cubicBezTo>
                <a:cubicBezTo>
                  <a:pt x="1765200" y="1025361"/>
                  <a:pt x="1746706" y="1271941"/>
                  <a:pt x="1812464" y="1319202"/>
                </a:cubicBezTo>
                <a:cubicBezTo>
                  <a:pt x="1878222" y="1366463"/>
                  <a:pt x="2013848" y="1212351"/>
                  <a:pt x="2096046" y="1245228"/>
                </a:cubicBezTo>
                <a:cubicBezTo>
                  <a:pt x="2178244" y="1278105"/>
                  <a:pt x="2248113" y="1522629"/>
                  <a:pt x="2305651" y="1516465"/>
                </a:cubicBezTo>
                <a:cubicBezTo>
                  <a:pt x="2363189" y="1510301"/>
                  <a:pt x="2363189" y="1290434"/>
                  <a:pt x="2441277" y="1208241"/>
                </a:cubicBezTo>
                <a:cubicBezTo>
                  <a:pt x="2519365" y="1126048"/>
                  <a:pt x="2700201" y="1109609"/>
                  <a:pt x="2774179" y="1023306"/>
                </a:cubicBezTo>
                <a:cubicBezTo>
                  <a:pt x="2848157" y="937003"/>
                  <a:pt x="2823498" y="710971"/>
                  <a:pt x="2885146" y="690423"/>
                </a:cubicBezTo>
                <a:cubicBezTo>
                  <a:pt x="2946794" y="669875"/>
                  <a:pt x="3090640" y="939058"/>
                  <a:pt x="3144069" y="900016"/>
                </a:cubicBezTo>
                <a:cubicBezTo>
                  <a:pt x="3197498" y="860974"/>
                  <a:pt x="3152289" y="503433"/>
                  <a:pt x="3205718" y="456172"/>
                </a:cubicBezTo>
                <a:cubicBezTo>
                  <a:pt x="3259147" y="408911"/>
                  <a:pt x="3405048" y="639052"/>
                  <a:pt x="3464641" y="616449"/>
                </a:cubicBezTo>
                <a:cubicBezTo>
                  <a:pt x="3524234" y="593846"/>
                  <a:pt x="3497520" y="398637"/>
                  <a:pt x="3563278" y="320553"/>
                </a:cubicBezTo>
                <a:cubicBezTo>
                  <a:pt x="3629036" y="242470"/>
                  <a:pt x="3725619" y="201373"/>
                  <a:pt x="3859191" y="147948"/>
                </a:cubicBezTo>
                <a:cubicBezTo>
                  <a:pt x="3992763" y="94523"/>
                  <a:pt x="4364708" y="0"/>
                  <a:pt x="4364708" y="0"/>
                </a:cubicBezTo>
              </a:path>
            </a:pathLst>
          </a:custGeom>
          <a:ln w="508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060450" y="1968753"/>
            <a:ext cx="4167188" cy="2441575"/>
          </a:xfrm>
          <a:custGeom>
            <a:avLst/>
            <a:gdLst>
              <a:gd name="connsiteX0" fmla="*/ 0 w 4167432"/>
              <a:gd name="connsiteY0" fmla="*/ 2441140 h 2441140"/>
              <a:gd name="connsiteX1" fmla="*/ 826089 w 4167432"/>
              <a:gd name="connsiteY1" fmla="*/ 1146596 h 2441140"/>
              <a:gd name="connsiteX2" fmla="*/ 1491892 w 4167432"/>
              <a:gd name="connsiteY2" fmla="*/ 1109609 h 2441140"/>
              <a:gd name="connsiteX3" fmla="*/ 2219343 w 4167432"/>
              <a:gd name="connsiteY3" fmla="*/ 1528794 h 2441140"/>
              <a:gd name="connsiteX4" fmla="*/ 4167432 w 4167432"/>
              <a:gd name="connsiteY4" fmla="*/ 0 h 244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432" h="2441140">
                <a:moveTo>
                  <a:pt x="0" y="2441140"/>
                </a:moveTo>
                <a:cubicBezTo>
                  <a:pt x="288720" y="1904829"/>
                  <a:pt x="577440" y="1368518"/>
                  <a:pt x="826089" y="1146596"/>
                </a:cubicBezTo>
                <a:cubicBezTo>
                  <a:pt x="1074738" y="924674"/>
                  <a:pt x="1259683" y="1045909"/>
                  <a:pt x="1491892" y="1109609"/>
                </a:cubicBezTo>
                <a:cubicBezTo>
                  <a:pt x="1724101" y="1173309"/>
                  <a:pt x="1773420" y="1713729"/>
                  <a:pt x="2219343" y="1528794"/>
                </a:cubicBezTo>
                <a:cubicBezTo>
                  <a:pt x="2665266" y="1343859"/>
                  <a:pt x="4167432" y="0"/>
                  <a:pt x="4167432" y="0"/>
                </a:cubicBezTo>
              </a:path>
            </a:pathLst>
          </a:cu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14700" y="3938724"/>
            <a:ext cx="5791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Gill Sans MT" charset="0"/>
              </a:rPr>
              <a:t>Model is too simple </a:t>
            </a:r>
            <a:r>
              <a:rPr lang="en-US" b="1" dirty="0">
                <a:solidFill>
                  <a:srgbClr val="FF0000"/>
                </a:solidFill>
                <a:latin typeface="Gill Sans MT" charset="0"/>
                <a:sym typeface="Wingdings" charset="0"/>
              </a:rPr>
              <a:t> UNDER LEARN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314700" y="4519113"/>
            <a:ext cx="5468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Gill Sans MT" charset="0"/>
              </a:rPr>
              <a:t>Model is too complex </a:t>
            </a:r>
            <a:r>
              <a:rPr lang="en-US" b="1" dirty="0">
                <a:solidFill>
                  <a:srgbClr val="0000FF"/>
                </a:solidFill>
                <a:latin typeface="Gill Sans MT" charset="0"/>
                <a:sym typeface="Wingdings" charset="0"/>
              </a:rPr>
              <a:t> MEMORIZE</a:t>
            </a:r>
            <a:endParaRPr lang="en-US" b="1" dirty="0">
              <a:solidFill>
                <a:srgbClr val="0000FF"/>
              </a:solidFill>
              <a:latin typeface="Gill Sans MT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341288" y="5098055"/>
            <a:ext cx="5279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8000"/>
                </a:solidFill>
                <a:latin typeface="Gill Sans MT" charset="0"/>
              </a:rPr>
              <a:t>Model is just right </a:t>
            </a:r>
            <a:r>
              <a:rPr lang="en-US" b="1" dirty="0">
                <a:solidFill>
                  <a:srgbClr val="008000"/>
                </a:solidFill>
                <a:latin typeface="Gill Sans MT" charset="0"/>
                <a:sym typeface="Wingdings" charset="0"/>
              </a:rPr>
              <a:t> GENERALIZE</a:t>
            </a:r>
            <a:endParaRPr lang="en-US" b="1" dirty="0">
              <a:solidFill>
                <a:srgbClr val="008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28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32" grpId="0"/>
      <p:bldP spid="33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592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Generalize, don</a:t>
            </a:r>
            <a:r>
              <a:rPr lang="fr-FR" sz="4000" dirty="0"/>
              <a:t>’</a:t>
            </a:r>
            <a:r>
              <a:rPr lang="en-US" sz="4000" dirty="0"/>
              <a:t>t Memorize!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95972" y="2367611"/>
            <a:ext cx="21525" cy="29917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17497" y="5359410"/>
            <a:ext cx="4111235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400" y="552083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Complexity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79022" y="3693055"/>
            <a:ext cx="207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Accuracy</a:t>
            </a:r>
          </a:p>
        </p:txBody>
      </p:sp>
      <p:sp>
        <p:nvSpPr>
          <p:cNvPr id="19" name="Freeform 18"/>
          <p:cNvSpPr/>
          <p:nvPr/>
        </p:nvSpPr>
        <p:spPr>
          <a:xfrm>
            <a:off x="1539023" y="2066279"/>
            <a:ext cx="3939036" cy="2819609"/>
          </a:xfrm>
          <a:custGeom>
            <a:avLst/>
            <a:gdLst>
              <a:gd name="connsiteX0" fmla="*/ 0 w 3939036"/>
              <a:gd name="connsiteY0" fmla="*/ 2819609 h 2819609"/>
              <a:gd name="connsiteX1" fmla="*/ 548882 w 3939036"/>
              <a:gd name="connsiteY1" fmla="*/ 2711990 h 2819609"/>
              <a:gd name="connsiteX2" fmla="*/ 548882 w 3939036"/>
              <a:gd name="connsiteY2" fmla="*/ 2711990 h 2819609"/>
              <a:gd name="connsiteX3" fmla="*/ 1345299 w 3939036"/>
              <a:gd name="connsiteY3" fmla="*/ 2432182 h 2819609"/>
              <a:gd name="connsiteX4" fmla="*/ 2034092 w 3939036"/>
              <a:gd name="connsiteY4" fmla="*/ 2001707 h 2819609"/>
              <a:gd name="connsiteX5" fmla="*/ 2679836 w 3939036"/>
              <a:gd name="connsiteY5" fmla="*/ 1485137 h 2819609"/>
              <a:gd name="connsiteX6" fmla="*/ 3217956 w 3939036"/>
              <a:gd name="connsiteY6" fmla="*/ 860949 h 2819609"/>
              <a:gd name="connsiteX7" fmla="*/ 3691501 w 3939036"/>
              <a:gd name="connsiteY7" fmla="*/ 355141 h 2819609"/>
              <a:gd name="connsiteX8" fmla="*/ 3939036 w 3939036"/>
              <a:gd name="connsiteY8" fmla="*/ 0 h 28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036" h="2819609">
                <a:moveTo>
                  <a:pt x="0" y="2819609"/>
                </a:moveTo>
                <a:lnTo>
                  <a:pt x="548882" y="2711990"/>
                </a:lnTo>
                <a:lnTo>
                  <a:pt x="548882" y="2711990"/>
                </a:lnTo>
                <a:cubicBezTo>
                  <a:pt x="681618" y="2665355"/>
                  <a:pt x="1097764" y="2550562"/>
                  <a:pt x="1345299" y="2432182"/>
                </a:cubicBezTo>
                <a:cubicBezTo>
                  <a:pt x="1592834" y="2313802"/>
                  <a:pt x="1811669" y="2159548"/>
                  <a:pt x="2034092" y="2001707"/>
                </a:cubicBezTo>
                <a:cubicBezTo>
                  <a:pt x="2256515" y="1843866"/>
                  <a:pt x="2482525" y="1675263"/>
                  <a:pt x="2679836" y="1485137"/>
                </a:cubicBezTo>
                <a:cubicBezTo>
                  <a:pt x="2877147" y="1295011"/>
                  <a:pt x="3049345" y="1049282"/>
                  <a:pt x="3217956" y="860949"/>
                </a:cubicBezTo>
                <a:cubicBezTo>
                  <a:pt x="3386567" y="672616"/>
                  <a:pt x="3571321" y="498632"/>
                  <a:pt x="3691501" y="355141"/>
                </a:cubicBezTo>
                <a:cubicBezTo>
                  <a:pt x="3811681" y="211650"/>
                  <a:pt x="3939036" y="0"/>
                  <a:pt x="3939036" y="0"/>
                </a:cubicBezTo>
              </a:path>
            </a:pathLst>
          </a:cu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528260" y="3839558"/>
            <a:ext cx="3992849" cy="1229282"/>
          </a:xfrm>
          <a:custGeom>
            <a:avLst/>
            <a:gdLst>
              <a:gd name="connsiteX0" fmla="*/ 0 w 3992849"/>
              <a:gd name="connsiteY0" fmla="*/ 1229282 h 1229282"/>
              <a:gd name="connsiteX1" fmla="*/ 785655 w 3992849"/>
              <a:gd name="connsiteY1" fmla="*/ 1110901 h 1229282"/>
              <a:gd name="connsiteX2" fmla="*/ 1485211 w 3992849"/>
              <a:gd name="connsiteY2" fmla="*/ 798807 h 1229282"/>
              <a:gd name="connsiteX3" fmla="*/ 2087905 w 3992849"/>
              <a:gd name="connsiteY3" fmla="*/ 379094 h 1229282"/>
              <a:gd name="connsiteX4" fmla="*/ 2443064 w 3992849"/>
              <a:gd name="connsiteY4" fmla="*/ 23952 h 1229282"/>
              <a:gd name="connsiteX5" fmla="*/ 2819748 w 3992849"/>
              <a:gd name="connsiteY5" fmla="*/ 56238 h 1229282"/>
              <a:gd name="connsiteX6" fmla="*/ 3131857 w 3992849"/>
              <a:gd name="connsiteY6" fmla="*/ 249952 h 1229282"/>
              <a:gd name="connsiteX7" fmla="*/ 3497779 w 3992849"/>
              <a:gd name="connsiteY7" fmla="*/ 497475 h 1229282"/>
              <a:gd name="connsiteX8" fmla="*/ 3992849 w 3992849"/>
              <a:gd name="connsiteY8" fmla="*/ 809569 h 122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2849" h="1229282">
                <a:moveTo>
                  <a:pt x="0" y="1229282"/>
                </a:moveTo>
                <a:cubicBezTo>
                  <a:pt x="269060" y="1205964"/>
                  <a:pt x="538120" y="1182647"/>
                  <a:pt x="785655" y="1110901"/>
                </a:cubicBezTo>
                <a:cubicBezTo>
                  <a:pt x="1033190" y="1039155"/>
                  <a:pt x="1268169" y="920775"/>
                  <a:pt x="1485211" y="798807"/>
                </a:cubicBezTo>
                <a:cubicBezTo>
                  <a:pt x="1702253" y="676839"/>
                  <a:pt x="1928263" y="508236"/>
                  <a:pt x="2087905" y="379094"/>
                </a:cubicBezTo>
                <a:cubicBezTo>
                  <a:pt x="2247547" y="249952"/>
                  <a:pt x="2321090" y="77761"/>
                  <a:pt x="2443064" y="23952"/>
                </a:cubicBezTo>
                <a:cubicBezTo>
                  <a:pt x="2565038" y="-29857"/>
                  <a:pt x="2704949" y="18571"/>
                  <a:pt x="2819748" y="56238"/>
                </a:cubicBezTo>
                <a:cubicBezTo>
                  <a:pt x="2934547" y="93905"/>
                  <a:pt x="3018852" y="176412"/>
                  <a:pt x="3131857" y="249952"/>
                </a:cubicBezTo>
                <a:cubicBezTo>
                  <a:pt x="3244862" y="323491"/>
                  <a:pt x="3354280" y="404205"/>
                  <a:pt x="3497779" y="497475"/>
                </a:cubicBezTo>
                <a:cubicBezTo>
                  <a:pt x="3641278" y="590745"/>
                  <a:pt x="3992849" y="809569"/>
                  <a:pt x="3992849" y="809569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929177" y="1528185"/>
            <a:ext cx="2905847" cy="5380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 Accuracy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609617" y="4645132"/>
            <a:ext cx="3196432" cy="53809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 Set Accuracy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992849" y="2765800"/>
            <a:ext cx="21524" cy="259361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983592" y="2066279"/>
            <a:ext cx="2626025" cy="6870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Right Level of Model Complexity</a:t>
            </a:r>
          </a:p>
        </p:txBody>
      </p:sp>
    </p:spTree>
    <p:extLst>
      <p:ext uri="{BB962C8B-B14F-4D97-AF65-F5344CB8AC3E}">
        <p14:creationId xmlns="" xmlns:p14="http://schemas.microsoft.com/office/powerpoint/2010/main" val="39071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8800" dirty="0" smtClean="0"/>
              <a:t>Questions?</a:t>
            </a:r>
            <a:endParaRPr lang="en-IN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473075"/>
          </a:xfrm>
        </p:spPr>
        <p:txBody>
          <a:bodyPr/>
          <a:lstStyle/>
          <a:p>
            <a:r>
              <a:rPr lang="en-US" sz="1800" dirty="0" err="1" smtClean="0"/>
              <a:t>Y.Lakshmi</a:t>
            </a:r>
            <a:r>
              <a:rPr lang="en-US" sz="1800" dirty="0" smtClean="0"/>
              <a:t> Prasad 08978784848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845460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1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Bias-Variance Trade-Off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990600"/>
            <a:ext cx="8458200" cy="1905001"/>
          </a:xfrm>
        </p:spPr>
        <p:txBody>
          <a:bodyPr>
            <a:normAutofit fontScale="25000" lnSpcReduction="20000"/>
          </a:bodyPr>
          <a:lstStyle/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Bulls Eye diagram - plots representing combinations of both high and low bias and variance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9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 of the target is a model that perfectly predicts the correct values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88900" indent="0">
              <a:buNone/>
            </a:pPr>
            <a:r>
              <a:rPr lang="en-US" sz="1100" dirty="0" smtClean="0"/>
              <a:t>		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1" y="2748778"/>
            <a:ext cx="4584699" cy="37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54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693060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ct val="0"/>
              </a:spcBef>
            </a:pPr>
            <a:r>
              <a:rPr lang="en-US" sz="49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Bias-Variance Trade-Off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914400"/>
            <a:ext cx="8320089" cy="5262563"/>
          </a:xfrm>
        </p:spPr>
        <p:txBody>
          <a:bodyPr/>
          <a:lstStyle/>
          <a:p>
            <a:pPr marL="274320" indent="-274320">
              <a:lnSpc>
                <a:spcPct val="7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two types of error can help us diagnose model results and avoid the mistake of over- or under-fitting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74320" indent="-274320">
              <a:lnSpc>
                <a:spcPct val="7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>
              <a:lnSpc>
                <a:spcPct val="7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 is to achieve low bias and low variance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731520" lvl="2" indent="-274320">
              <a:lnSpc>
                <a:spcPct val="7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bias leads to under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fitting</a:t>
            </a:r>
          </a:p>
          <a:p>
            <a:pPr marL="731520" lvl="2" indent="-274320">
              <a:lnSpc>
                <a:spcPct val="7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 leads to over fitting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2819400"/>
            <a:ext cx="5059391" cy="38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63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769260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38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Function</a:t>
            </a:r>
            <a:endParaRPr lang="en-US" sz="38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1066800"/>
            <a:ext cx="8393113" cy="4767263"/>
          </a:xfrm>
        </p:spPr>
        <p:txBody>
          <a:bodyPr>
            <a:normAutofit/>
          </a:bodyPr>
          <a:lstStyle/>
          <a:p>
            <a:pPr marL="274320" indent="-274320">
              <a:lnSpc>
                <a:spcPct val="7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cost function is a measure of how wrong the model is in terms of its ability to estimate the relationship between X and Y</a:t>
            </a:r>
          </a:p>
          <a:p>
            <a:pPr marL="274320" indent="-274320">
              <a:lnSpc>
                <a:spcPct val="7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>
              <a:lnSpc>
                <a:spcPct val="7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typically expressed as a difference or distance between the predicted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actual value. 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>
              <a:lnSpc>
                <a:spcPct val="7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>
              <a:lnSpc>
                <a:spcPct val="7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 of a ML model is to find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parameters, weights or a structure that 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cost 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41470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769260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38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Function</a:t>
            </a:r>
            <a:endParaRPr lang="en-US" sz="38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e5b18fe5b995e5bfabe785a7-2014-07-12-e4b88be58d8812-53-04.png (788Ã48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143" y="1219200"/>
            <a:ext cx="7877883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76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845460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1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Function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 Placeholder 2"/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Since we want the best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this </a:t>
                </a:r>
                <a:r>
                  <a:rPr lang="en-US" dirty="0"/>
                  <a:t>search </a:t>
                </a:r>
                <a:r>
                  <a:rPr lang="en-US" dirty="0" smtClean="0"/>
                  <a:t>problem is converted </a:t>
                </a:r>
                <a:r>
                  <a:rPr lang="en-US" dirty="0"/>
                  <a:t>into a minimization </a:t>
                </a:r>
                <a:r>
                  <a:rPr lang="en-US" dirty="0" smtClean="0"/>
                  <a:t>problem, to </a:t>
                </a:r>
                <a:r>
                  <a:rPr lang="en-US" dirty="0"/>
                  <a:t>minimize the error between the predicted value and the actual value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/>
                  <a:t>We square the error difference and sum over all data points and divide that value by the total number of data points. </a:t>
                </a:r>
              </a:p>
              <a:p>
                <a:endParaRPr lang="en-US" dirty="0" smtClean="0"/>
              </a:p>
              <a:p>
                <a:r>
                  <a:rPr lang="en-US" dirty="0"/>
                  <a:t>Therefore, </a:t>
                </a:r>
                <a:r>
                  <a:rPr lang="en-US" dirty="0" smtClean="0"/>
                  <a:t>the </a:t>
                </a:r>
                <a:r>
                  <a:rPr lang="en-US" dirty="0"/>
                  <a:t>cost function is also known as the Mean Squared Error(MSE) function. 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Using this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are changed to reduce the cost function (MSE)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2"/>
                <a:stretch>
                  <a:fillRect r="-740" b="-11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108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Gradient Descent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07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2732</TotalTime>
  <Words>1288</Words>
  <Application>Microsoft Office PowerPoint</Application>
  <PresentationFormat>On-screen Show (4:3)</PresentationFormat>
  <Paragraphs>228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Linear Regression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Understanding the Regression output</vt:lpstr>
      <vt:lpstr>Gradient Descent</vt:lpstr>
      <vt:lpstr>Model Validation </vt:lpstr>
      <vt:lpstr>Generalization vs. Memorization</vt:lpstr>
      <vt:lpstr>Model SIGNAL not NOISE</vt:lpstr>
      <vt:lpstr>Generalize, don’t Memorize!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104</cp:revision>
  <dcterms:created xsi:type="dcterms:W3CDTF">2006-08-16T00:00:00Z</dcterms:created>
  <dcterms:modified xsi:type="dcterms:W3CDTF">2020-01-25T09:59:03Z</dcterms:modified>
</cp:coreProperties>
</file>