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659121">
            <a:off x="15091031" y="5585714"/>
            <a:ext cx="7629294" cy="7828566"/>
            <a:chOff x="0" y="0"/>
            <a:chExt cx="10172392" cy="10438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72446" cy="10438130"/>
            </a:xfrm>
            <a:custGeom>
              <a:avLst/>
              <a:gdLst/>
              <a:ahLst/>
              <a:cxnLst/>
              <a:rect r="r" b="b" t="t" l="l"/>
              <a:pathLst>
                <a:path h="10438130" w="10172446">
                  <a:moveTo>
                    <a:pt x="0" y="0"/>
                  </a:moveTo>
                  <a:lnTo>
                    <a:pt x="10172446" y="0"/>
                  </a:lnTo>
                  <a:lnTo>
                    <a:pt x="10172446" y="10438130"/>
                  </a:lnTo>
                  <a:lnTo>
                    <a:pt x="0" y="10438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" r="0" b="-6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258071" y="-4629150"/>
            <a:ext cx="9022634" cy="9258300"/>
            <a:chOff x="0" y="0"/>
            <a:chExt cx="12030179" cy="1234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30202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12030202">
                  <a:moveTo>
                    <a:pt x="0" y="0"/>
                  </a:moveTo>
                  <a:lnTo>
                    <a:pt x="12030202" y="0"/>
                  </a:lnTo>
                  <a:lnTo>
                    <a:pt x="12030202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" r="0" b="-1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255951" y="3103606"/>
            <a:ext cx="13650647" cy="4406154"/>
          </a:xfrm>
          <a:custGeom>
            <a:avLst/>
            <a:gdLst/>
            <a:ahLst/>
            <a:cxnLst/>
            <a:rect r="r" b="b" t="t" l="l"/>
            <a:pathLst>
              <a:path h="4406154" w="13650647">
                <a:moveTo>
                  <a:pt x="0" y="0"/>
                </a:moveTo>
                <a:lnTo>
                  <a:pt x="13650647" y="0"/>
                </a:lnTo>
                <a:lnTo>
                  <a:pt x="13650647" y="4406154"/>
                </a:lnTo>
                <a:lnTo>
                  <a:pt x="0" y="4406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9744" y="3761559"/>
            <a:ext cx="14038487" cy="3005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HANDWRITTEN DIGIT RECGNITION USING GAN</a:t>
            </a:r>
          </a:p>
          <a:p>
            <a:pPr algn="ctr">
              <a:lnSpc>
                <a:spcPts val="3399"/>
              </a:lnSpc>
            </a:pPr>
            <a:r>
              <a:rPr lang="en-US" sz="2462" spc="240">
                <a:solidFill>
                  <a:srgbClr val="231F20"/>
                </a:solidFill>
                <a:latin typeface="Oswald Bold"/>
              </a:rPr>
              <a:t>NAAN MUTHALAVAN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4596" y="7764469"/>
            <a:ext cx="12848809" cy="146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231F20"/>
                </a:solidFill>
                <a:latin typeface="Open Sauce Bold"/>
              </a:rPr>
              <a:t>                       PRESENTED BY:</a:t>
            </a:r>
            <a:r>
              <a:rPr lang="en-US" sz="2153" spc="114">
                <a:solidFill>
                  <a:srgbClr val="6D2121"/>
                </a:solidFill>
                <a:latin typeface="Open Sauce Bold"/>
              </a:rPr>
              <a:t>  SIVASUBRAMANIYAN S(71772118502)</a:t>
            </a:r>
          </a:p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              INFORMATION TECHNOLOGY </a:t>
            </a:r>
          </a:p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                                     GOVERNMENT COLLEGE OF TECHNOLOGY</a:t>
            </a:r>
          </a:p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COIMBATORE,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659121">
            <a:off x="-4012602" y="5585714"/>
            <a:ext cx="7629294" cy="7828566"/>
            <a:chOff x="0" y="0"/>
            <a:chExt cx="10172392" cy="10438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72446" cy="10438130"/>
            </a:xfrm>
            <a:custGeom>
              <a:avLst/>
              <a:gdLst/>
              <a:ahLst/>
              <a:cxnLst/>
              <a:rect r="r" b="b" t="t" l="l"/>
              <a:pathLst>
                <a:path h="10438130" w="10172446">
                  <a:moveTo>
                    <a:pt x="0" y="0"/>
                  </a:moveTo>
                  <a:lnTo>
                    <a:pt x="10172446" y="0"/>
                  </a:lnTo>
                  <a:lnTo>
                    <a:pt x="10172446" y="10438130"/>
                  </a:lnTo>
                  <a:lnTo>
                    <a:pt x="0" y="10438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" r="0" b="-6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019320" y="2829366"/>
            <a:ext cx="1400485" cy="4652397"/>
          </a:xfrm>
          <a:custGeom>
            <a:avLst/>
            <a:gdLst/>
            <a:ahLst/>
            <a:cxnLst/>
            <a:rect r="r" b="b" t="t" l="l"/>
            <a:pathLst>
              <a:path h="4652397" w="1400485">
                <a:moveTo>
                  <a:pt x="0" y="0"/>
                </a:moveTo>
                <a:lnTo>
                  <a:pt x="1400485" y="0"/>
                </a:lnTo>
                <a:lnTo>
                  <a:pt x="1400485" y="4652397"/>
                </a:lnTo>
                <a:lnTo>
                  <a:pt x="0" y="4652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80992" y="865544"/>
            <a:ext cx="7416941" cy="1855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3"/>
              </a:lnSpc>
            </a:pPr>
            <a:r>
              <a:rPr lang="en-US" sz="9980" spc="977">
                <a:solidFill>
                  <a:srgbClr val="231F20"/>
                </a:solidFill>
                <a:latin typeface="Oswald Bold"/>
              </a:rPr>
              <a:t>OUTLINE</a:t>
            </a:r>
          </a:p>
        </p:txBody>
      </p:sp>
      <p:grpSp>
        <p:nvGrpSpPr>
          <p:cNvPr name="Group 6" id="6"/>
          <p:cNvGrpSpPr/>
          <p:nvPr/>
        </p:nvGrpSpPr>
        <p:grpSpPr>
          <a:xfrm rot="2016048">
            <a:off x="12243487" y="-1005305"/>
            <a:ext cx="10749463" cy="2687366"/>
            <a:chOff x="0" y="0"/>
            <a:chExt cx="14332617" cy="35831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32586" cy="3583178"/>
            </a:xfrm>
            <a:custGeom>
              <a:avLst/>
              <a:gdLst/>
              <a:ahLst/>
              <a:cxnLst/>
              <a:rect r="r" b="b" t="t" l="l"/>
              <a:pathLst>
                <a:path h="3583178" w="14332586">
                  <a:moveTo>
                    <a:pt x="0" y="0"/>
                  </a:moveTo>
                  <a:lnTo>
                    <a:pt x="14332586" y="0"/>
                  </a:lnTo>
                  <a:lnTo>
                    <a:pt x="14332586" y="3583178"/>
                  </a:lnTo>
                  <a:lnTo>
                    <a:pt x="0" y="3583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4" r="0" b="-4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231353" y="3215660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12779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893936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691055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83432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295037"/>
            <a:ext cx="5790503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089255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PROPOSED SYSTEM/SOLUTION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09345"/>
            <a:ext cx="7421354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SYSTEM DEVELOPMENT APPROACH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03563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ALGORITHM &amp; DEPLOYMENT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04407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CONCLUCION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2191" y="869555"/>
            <a:ext cx="12726862" cy="96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3"/>
              </a:lnSpc>
            </a:pPr>
            <a:r>
              <a:rPr lang="en-US" sz="5081" spc="497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63529" y="1938895"/>
            <a:ext cx="10738869" cy="691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2"/>
              </a:lnSpc>
            </a:pPr>
            <a:r>
              <a:rPr lang="en-US" sz="3110" spc="304">
                <a:solidFill>
                  <a:srgbClr val="000000"/>
                </a:solidFill>
                <a:latin typeface="Open Sauce"/>
              </a:rPr>
              <a:t>Here's a concise problem statement for the project involving the use of a Generative Adversarial Network (GAN) to generate images of handwritten digits.</a:t>
            </a:r>
          </a:p>
          <a:p>
            <a:pPr algn="l">
              <a:lnSpc>
                <a:spcPts val="3050"/>
              </a:lnSpc>
            </a:pPr>
          </a:p>
          <a:p>
            <a:pPr algn="l">
              <a:lnSpc>
                <a:spcPts val="4844"/>
              </a:lnSpc>
            </a:pPr>
            <a:r>
              <a:rPr lang="en-US" sz="3509" spc="343">
                <a:solidFill>
                  <a:srgbClr val="231F20"/>
                </a:solidFill>
                <a:latin typeface="Open Sauce Bold"/>
              </a:rPr>
              <a:t>Problem Statement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4292"/>
              </a:lnSpc>
            </a:pPr>
            <a:r>
              <a:rPr lang="en-US" sz="3110" spc="304">
                <a:solidFill>
                  <a:srgbClr val="040506"/>
                </a:solidFill>
                <a:latin typeface="Open Sauce"/>
              </a:rPr>
              <a:t>Develop a Generative Adversarial Network (GAN) to generate realistic images of handwritten digits to augment existing datasets, thereby enhancing the training process and performance of models for digit recognition tasks.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779578" y="7341318"/>
            <a:ext cx="7616557" cy="7815497"/>
            <a:chOff x="0" y="0"/>
            <a:chExt cx="10155409" cy="104206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9667198">
            <a:off x="14172359" y="-3907748"/>
            <a:ext cx="7616557" cy="7815497"/>
            <a:chOff x="0" y="0"/>
            <a:chExt cx="10155409" cy="104206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9402" y="933450"/>
            <a:ext cx="13169196" cy="983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2"/>
              </a:lnSpc>
            </a:pPr>
            <a:r>
              <a:rPr lang="en-US" sz="5081" spc="50">
                <a:solidFill>
                  <a:srgbClr val="040506"/>
                </a:solidFill>
                <a:latin typeface="DM Sans Bold"/>
              </a:rPr>
              <a:t>Proposed Solution</a:t>
            </a:r>
          </a:p>
          <a:p>
            <a:pPr algn="ctr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 Bold"/>
              </a:rPr>
              <a:t>1. Develop a Generative Adversarial Network (GAN)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 Bold"/>
              </a:rPr>
              <a:t>   </a:t>
            </a:r>
            <a:r>
              <a:rPr lang="en-US" sz="3181" spc="31">
                <a:solidFill>
                  <a:srgbClr val="040506"/>
                </a:solidFill>
                <a:latin typeface="Open Sauce"/>
              </a:rPr>
              <a:t>Generator: Creates new images that mimic handwritten digits from a random noise input using neural networks.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"/>
              </a:rPr>
              <a:t>   Discriminator: Acts as a classifier to differentiate between real images from the MNIST dataset and fake images produced by the generator.</a:t>
            </a:r>
          </a:p>
          <a:p>
            <a:pPr algn="ctr" marL="727247" indent="-242416" lvl="2">
              <a:lnSpc>
                <a:spcPts val="4113"/>
              </a:lnSpc>
            </a:pPr>
          </a:p>
          <a:p>
            <a:pPr algn="l" marL="910144" indent="-303381" lvl="2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 Bold"/>
              </a:rPr>
              <a:t>2. Training Process: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 Bold"/>
              </a:rPr>
              <a:t>  </a:t>
            </a:r>
            <a:r>
              <a:rPr lang="en-US" sz="3181" spc="31">
                <a:solidFill>
                  <a:srgbClr val="040506"/>
                </a:solidFill>
                <a:latin typeface="Open Sauce"/>
              </a:rPr>
              <a:t> Adversarial Training: The generator and discriminator are trained together, where the generator learns to make more realistic images to fool the discriminator, and the discriminator learns to better identify fake image.</a:t>
            </a:r>
          </a:p>
          <a:p>
            <a:pPr algn="ctr" marL="727247" indent="-242416" lvl="2">
              <a:lnSpc>
                <a:spcPts val="4113"/>
              </a:lnSpc>
            </a:pPr>
          </a:p>
          <a:p>
            <a:pPr algn="ctr" marL="727247" indent="-242416" lvl="2">
              <a:lnSpc>
                <a:spcPts val="4113"/>
              </a:lnSpc>
            </a:pPr>
          </a:p>
          <a:p>
            <a:pPr algn="ctr" marL="727247" indent="-242416" lvl="2">
              <a:lnSpc>
                <a:spcPts val="4113"/>
              </a:lnSpc>
            </a:pPr>
          </a:p>
          <a:p>
            <a:pPr algn="ctr" marL="727247" indent="-242416" lvl="2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1060" y="992468"/>
            <a:ext cx="13665880" cy="893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408" spc="53">
                <a:solidFill>
                  <a:srgbClr val="040506"/>
                </a:solidFill>
                <a:latin typeface="DM Sans Bold"/>
              </a:rPr>
              <a:t>Proposed Solution</a:t>
            </a:r>
          </a:p>
          <a:p>
            <a:pPr algn="l">
              <a:lnSpc>
                <a:spcPts val="5847"/>
              </a:lnSpc>
            </a:pPr>
            <a:r>
              <a:rPr lang="en-US" sz="4237" spc="41">
                <a:solidFill>
                  <a:srgbClr val="040506"/>
                </a:solidFill>
                <a:latin typeface="DM Sans Bold"/>
              </a:rPr>
              <a:t>    </a:t>
            </a:r>
            <a:r>
              <a:rPr lang="en-US" sz="4237" spc="41">
                <a:solidFill>
                  <a:srgbClr val="040506"/>
                </a:solidFill>
                <a:latin typeface="DM Sans Bold"/>
              </a:rPr>
              <a:t>3. Data Augmentation with Generated Images:</a:t>
            </a:r>
          </a:p>
          <a:p>
            <a:pPr algn="l" marL="774008" indent="-258003" lvl="2">
              <a:lnSpc>
                <a:spcPts val="4672"/>
              </a:lnSpc>
              <a:buFont typeface="Arial"/>
              <a:buChar char="⚬"/>
            </a:pPr>
            <a:r>
              <a:rPr lang="en-US" sz="3385" spc="30">
                <a:solidFill>
                  <a:srgbClr val="040506"/>
                </a:solidFill>
                <a:latin typeface="Open Sauce"/>
              </a:rPr>
              <a:t>After training, use the generator to create new digit images that are added to the original MNIST dataset to enhance its diversity and volume.</a:t>
            </a:r>
          </a:p>
          <a:p>
            <a:pPr algn="l" marL="731008" indent="-243669" lvl="2">
              <a:lnSpc>
                <a:spcPts val="4672"/>
              </a:lnSpc>
              <a:buFont typeface="Arial"/>
              <a:buChar char="⚬"/>
            </a:pPr>
            <a:r>
              <a:rPr lang="en-US" sz="3385" spc="33">
                <a:solidFill>
                  <a:srgbClr val="040506"/>
                </a:solidFill>
                <a:latin typeface="Open Sauce"/>
              </a:rPr>
              <a:t> </a:t>
            </a:r>
            <a:r>
              <a:rPr lang="en-US" sz="3385" spc="33">
                <a:solidFill>
                  <a:srgbClr val="040506"/>
                </a:solidFill>
                <a:latin typeface="Open Sauce Bold"/>
              </a:rPr>
              <a:t>4. Integration and Testing:</a:t>
            </a:r>
          </a:p>
          <a:p>
            <a:pPr algn="l" marL="798416" indent="-266139" lvl="2">
              <a:lnSpc>
                <a:spcPts val="4819"/>
              </a:lnSpc>
              <a:buFont typeface="Arial"/>
              <a:buChar char="⚬"/>
            </a:pPr>
            <a:r>
              <a:rPr lang="en-US" sz="3492" spc="34">
                <a:solidFill>
                  <a:srgbClr val="040506"/>
                </a:solidFill>
                <a:latin typeface="Open Sauce"/>
              </a:rPr>
              <a:t>Use the augmented dataset to train a digit recognition model and assess its performance, especially on test data.</a:t>
            </a:r>
          </a:p>
          <a:p>
            <a:pPr algn="l" marL="968757" indent="-322919" lvl="2">
              <a:lnSpc>
                <a:spcPts val="5847"/>
              </a:lnSpc>
            </a:pPr>
            <a:r>
              <a:rPr lang="en-US" sz="4237" spc="41">
                <a:solidFill>
                  <a:srgbClr val="040506"/>
                </a:solidFill>
                <a:latin typeface="DM Sans Bold"/>
              </a:rPr>
              <a:t>5. Quality Control and Evaluation:</a:t>
            </a:r>
          </a:p>
          <a:p>
            <a:pPr algn="l" marL="798416" indent="-266139" lvl="2">
              <a:lnSpc>
                <a:spcPts val="4819"/>
              </a:lnSpc>
              <a:buFont typeface="Arial"/>
              <a:buChar char="⚬"/>
            </a:pPr>
            <a:r>
              <a:rPr lang="en-US" sz="3492" spc="34">
                <a:solidFill>
                  <a:srgbClr val="040506"/>
                </a:solidFill>
                <a:latin typeface="Open Sauce Bold"/>
              </a:rPr>
              <a:t> </a:t>
            </a:r>
            <a:r>
              <a:rPr lang="en-US" sz="3492" spc="34">
                <a:solidFill>
                  <a:srgbClr val="040506"/>
                </a:solidFill>
                <a:latin typeface="Open Sauce"/>
              </a:rPr>
              <a:t>Qualitative Assessments</a:t>
            </a:r>
          </a:p>
          <a:p>
            <a:pPr algn="l" marL="798416" indent="-266139" lvl="2">
              <a:lnSpc>
                <a:spcPts val="4819"/>
              </a:lnSpc>
              <a:buFont typeface="Arial"/>
              <a:buChar char="⚬"/>
            </a:pPr>
            <a:r>
              <a:rPr lang="en-US" sz="3492" spc="34">
                <a:solidFill>
                  <a:srgbClr val="040506"/>
                </a:solidFill>
                <a:latin typeface="Open Sauce"/>
              </a:rPr>
              <a:t> Quantitative Metrics</a:t>
            </a:r>
          </a:p>
          <a:p>
            <a:pPr algn="ctr" marL="798416" indent="-266139" lvl="2">
              <a:lnSpc>
                <a:spcPts val="4378"/>
              </a:lnSpc>
            </a:pPr>
          </a:p>
          <a:p>
            <a:pPr algn="ctr" marL="798416" indent="-266139" lvl="2">
              <a:lnSpc>
                <a:spcPts val="4378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699636">
            <a:off x="14483036" y="-4833412"/>
            <a:ext cx="7616557" cy="7782706"/>
            <a:chOff x="0" y="0"/>
            <a:chExt cx="10155409" cy="10376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376883"/>
            </a:xfrm>
            <a:custGeom>
              <a:avLst/>
              <a:gdLst/>
              <a:ahLst/>
              <a:cxnLst/>
              <a:rect r="r" b="b" t="t" l="l"/>
              <a:pathLst>
                <a:path h="10376883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376883"/>
                  </a:lnTo>
                  <a:lnTo>
                    <a:pt x="0" y="10376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17" r="0" b="-217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2542" y="933450"/>
            <a:ext cx="12978696" cy="8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2"/>
              </a:lnSpc>
            </a:pPr>
            <a:r>
              <a:rPr lang="en-US" sz="5081" spc="50">
                <a:solidFill>
                  <a:srgbClr val="040506"/>
                </a:solidFill>
                <a:latin typeface="DM Sans Bold"/>
              </a:rPr>
              <a:t> System Approach</a:t>
            </a:r>
          </a:p>
          <a:p>
            <a:pPr algn="l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 Bold"/>
              </a:rPr>
              <a:t>Hardware Requirements: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Processor: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A modern multi-core processor (e.g., Intel i7 or AMD Ryzen 7) to handle complex computations efficiently.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 Bold"/>
              </a:rPr>
              <a:t>Graphics Processing Unit (GPU): </a:t>
            </a:r>
            <a:r>
              <a:rPr lang="en-US" sz="3181" spc="31">
                <a:solidFill>
                  <a:srgbClr val="040506"/>
                </a:solidFill>
                <a:latin typeface="Open Sauce"/>
              </a:rPr>
              <a:t>A high-performance GPU with CUDA support (e.g., NVIDIA GTX 1080 or higher) 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RAM: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Minimum of 16 GB RAM, but 32 GB or more is recommended for handling large datasets and simultaneous processing tasks.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Storage: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At least 1 TB of storage space to accommodate large datasets, training models, logs, and system backups. </a:t>
            </a:r>
          </a:p>
          <a:p>
            <a:pPr algn="l" marL="750107" indent="-250036" lvl="2">
              <a:lnSpc>
                <a:spcPts val="4389"/>
              </a:lnSpc>
            </a:pPr>
          </a:p>
          <a:p>
            <a:pPr algn="ctr" marL="750107" indent="-250036" lvl="2">
              <a:lnSpc>
                <a:spcPts val="4113"/>
              </a:lnSpc>
            </a:pPr>
          </a:p>
          <a:p>
            <a:pPr algn="ctr" marL="750107" indent="-250036" lvl="2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4652" y="1194310"/>
            <a:ext cx="12978696" cy="8538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8"/>
              </a:lnSpc>
            </a:pPr>
            <a:r>
              <a:rPr lang="en-US" sz="5280" spc="51">
                <a:solidFill>
                  <a:srgbClr val="040506"/>
                </a:solidFill>
                <a:latin typeface="DM Sans Bold"/>
              </a:rPr>
              <a:t> Algorithm &amp; Deployment</a:t>
            </a:r>
          </a:p>
          <a:p>
            <a:pPr algn="l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"/>
              </a:rPr>
              <a:t>1.</a:t>
            </a:r>
            <a:r>
              <a:rPr lang="en-US" sz="3981" spc="39">
                <a:solidFill>
                  <a:srgbClr val="040506"/>
                </a:solidFill>
                <a:latin typeface="DM Sans Bold"/>
              </a:rPr>
              <a:t>Generative Adversarial Network (GAN) Setup: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Generator: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The generator network starts with a random noise vector and uses a sequence of transposed convolutional layers (or fully connected layers for simplicity) to produce a 28x28 pixel image that resembles handwritten digits.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Discriminator: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The discriminator network takes an image as input (either a real image from the dataset or a fake image from the generator) and uses convolutional layers (or fully connected layers) to output a probability indicating whether the image is real or generated.</a:t>
            </a:r>
          </a:p>
          <a:p>
            <a:pPr algn="l" marL="750107" indent="-250036" lvl="2">
              <a:lnSpc>
                <a:spcPts val="5356"/>
              </a:lnSpc>
            </a:pPr>
          </a:p>
          <a:p>
            <a:pPr algn="ctr" marL="750107" indent="-250036" lvl="2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654652" y="1805053"/>
            <a:ext cx="12978696" cy="730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4"/>
              </a:lnSpc>
            </a:pPr>
            <a:r>
              <a:rPr lang="en-US" sz="5481" spc="54">
                <a:solidFill>
                  <a:srgbClr val="040506"/>
                </a:solidFill>
                <a:latin typeface="DM Sans Bold"/>
              </a:rPr>
              <a:t> Algorithm &amp; Deployment</a:t>
            </a:r>
          </a:p>
          <a:p>
            <a:pPr algn="l">
              <a:lnSpc>
                <a:spcPts val="5355"/>
              </a:lnSpc>
            </a:pPr>
            <a:r>
              <a:rPr lang="en-US" sz="3881" spc="38">
                <a:solidFill>
                  <a:srgbClr val="040506"/>
                </a:solidFill>
                <a:latin typeface="DM Sans"/>
              </a:rPr>
              <a:t>1.</a:t>
            </a:r>
            <a:r>
              <a:rPr lang="en-US" sz="3881" spc="38">
                <a:solidFill>
                  <a:srgbClr val="040506"/>
                </a:solidFill>
                <a:latin typeface="DM Sans Bold"/>
              </a:rPr>
              <a:t>Training Process: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Simultaneous Training: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The generator and discriminator are trained simultaneously. 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Loss Functions: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The discriminator uses binary cross-entropy loss to improve its accuracy in classification.</a:t>
            </a:r>
          </a:p>
          <a:p>
            <a:pPr algn="l" marL="750107" indent="-250036" lvl="2">
              <a:lnSpc>
                <a:spcPts val="4527"/>
              </a:lnSpc>
            </a:pPr>
            <a:r>
              <a:rPr lang="en-US" sz="3281" spc="31">
                <a:solidFill>
                  <a:srgbClr val="040506"/>
                </a:solidFill>
                <a:latin typeface="Open Sauce"/>
              </a:rPr>
              <a:t>2.</a:t>
            </a:r>
            <a:r>
              <a:rPr lang="en-US" sz="3281" spc="31">
                <a:solidFill>
                  <a:srgbClr val="040506"/>
                </a:solidFill>
                <a:latin typeface="Open Sauce Bold"/>
              </a:rPr>
              <a:t>Evaluation and Adjustment: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Image Quality Check: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Generate images to visually assess their quality and adjust model parameters or  if necessary.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Metrics: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Distance to quantitatively evaluate the realism and diversity of generated images.</a:t>
            </a:r>
          </a:p>
          <a:p>
            <a:pPr algn="ctr" marL="750107" indent="-250036" lvl="2">
              <a:lnSpc>
                <a:spcPts val="411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0539" y="1908153"/>
            <a:ext cx="12978696" cy="708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2"/>
              </a:lnSpc>
            </a:pPr>
            <a:r>
              <a:rPr lang="en-US" sz="5081" spc="50">
                <a:solidFill>
                  <a:srgbClr val="040506"/>
                </a:solidFill>
                <a:latin typeface="DM Sans Bold"/>
              </a:rPr>
              <a:t>Conclusion</a:t>
            </a:r>
          </a:p>
          <a:p>
            <a:pPr algn="l">
              <a:lnSpc>
                <a:spcPts val="4527"/>
              </a:lnSpc>
            </a:pPr>
            <a:r>
              <a:rPr lang="en-US" sz="3281" spc="31">
                <a:solidFill>
                  <a:srgbClr val="040506"/>
                </a:solidFill>
                <a:latin typeface="Open Sauce"/>
              </a:rPr>
              <a:t>In conclusion, the project to develop a Generative Adversarial Network (GAN) for generating images of handwritten digits showcases the practical application of advanced AI technology to enhance machine learning models. By successfully training a GAN to produce realistic digit images, this system provides a valuable tool for augmenting datasets, thereby improving the accuracy and robustness of digit recognition technologies.</a:t>
            </a:r>
            <a:r>
              <a:rPr lang="en-US" sz="3281" spc="31">
                <a:solidFill>
                  <a:srgbClr val="040506"/>
                </a:solidFill>
                <a:latin typeface="Open Sauce Bold"/>
              </a:rPr>
              <a:t>l):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For data manipulation and analysis, if necessary.</a:t>
            </a:r>
          </a:p>
          <a:p>
            <a:pPr algn="ctr">
              <a:lnSpc>
                <a:spcPts val="4113"/>
              </a:lnSpc>
            </a:pPr>
          </a:p>
          <a:p>
            <a:pPr algn="ctr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DAGDVqYNGkE</dc:identifier>
  <dcterms:modified xsi:type="dcterms:W3CDTF">2011-08-01T06:04:30Z</dcterms:modified>
  <cp:revision>1</cp:revision>
  <dc:title>Handwritten digit recgnition using gan_20240423_115545_0000.pptx</dc:title>
</cp:coreProperties>
</file>