
<file path=[Content_Types].xml><?xml version="1.0" encoding="utf-8"?>
<Types xmlns="http://schemas.openxmlformats.org/package/2006/content-types">
  <Override PartName="/_rels/.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532800" y="1768320"/>
            <a:ext cx="63360" cy="50760"/>
          </a:xfrm>
          <a:prstGeom prst="rect">
            <a:avLst/>
          </a:prstGeom>
          <a:ln>
            <a:noFill/>
          </a:ln>
        </p:spPr>
      </p:pic>
      <p:pic>
        <p:nvPicPr>
          <p:cNvPr id="35" name="" descr=""/>
          <p:cNvPicPr/>
          <p:nvPr/>
        </p:nvPicPr>
        <p:blipFill>
          <a:blip r:embed="rId3"/>
          <a:stretch/>
        </p:blipFill>
        <p:spPr>
          <a:xfrm>
            <a:off x="532800" y="1768320"/>
            <a:ext cx="63360" cy="507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2080080"/>
            <a:ext cx="121320" cy="774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69840" cy="5840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2080080"/>
            <a:ext cx="121320" cy="774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532800" y="1768320"/>
            <a:ext cx="63360" cy="50760"/>
          </a:xfrm>
          <a:prstGeom prst="rect">
            <a:avLst/>
          </a:prstGeom>
          <a:ln>
            <a:noFill/>
          </a:ln>
        </p:spPr>
      </p:pic>
      <p:pic>
        <p:nvPicPr>
          <p:cNvPr id="71" name="" descr=""/>
          <p:cNvPicPr/>
          <p:nvPr/>
        </p:nvPicPr>
        <p:blipFill>
          <a:blip r:embed="rId3"/>
          <a:stretch/>
        </p:blipFill>
        <p:spPr>
          <a:xfrm>
            <a:off x="532800" y="1768320"/>
            <a:ext cx="63360" cy="507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2080080"/>
            <a:ext cx="121320" cy="774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69840" cy="5840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532800" y="1768320"/>
            <a:ext cx="63360" cy="50760"/>
          </a:xfrm>
          <a:prstGeom prst="rect">
            <a:avLst/>
          </a:prstGeom>
          <a:ln>
            <a:noFill/>
          </a:ln>
        </p:spPr>
      </p:pic>
      <p:pic>
        <p:nvPicPr>
          <p:cNvPr id="107" name="" descr=""/>
          <p:cNvPicPr/>
          <p:nvPr/>
        </p:nvPicPr>
        <p:blipFill>
          <a:blip r:embed="rId3"/>
          <a:stretch/>
        </p:blipFill>
        <p:spPr>
          <a:xfrm>
            <a:off x="532800" y="1768320"/>
            <a:ext cx="63360" cy="507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504000" y="-2080080"/>
            <a:ext cx="121320" cy="774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69840" cy="5840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76868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532800" y="1768320"/>
            <a:ext cx="63360" cy="50760"/>
          </a:xfrm>
          <a:prstGeom prst="rect">
            <a:avLst/>
          </a:prstGeom>
          <a:ln>
            <a:noFill/>
          </a:ln>
        </p:spPr>
      </p:pic>
      <p:pic>
        <p:nvPicPr>
          <p:cNvPr id="143" name="" descr=""/>
          <p:cNvPicPr/>
          <p:nvPr/>
        </p:nvPicPr>
        <p:blipFill>
          <a:blip r:embed="rId3"/>
          <a:stretch/>
        </p:blipFill>
        <p:spPr>
          <a:xfrm>
            <a:off x="532800" y="1768320"/>
            <a:ext cx="63360" cy="507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9" name="PlaceHolder 2"/>
          <p:cNvSpPr>
            <a:spLocks noGrp="1"/>
          </p:cNvSpPr>
          <p:nvPr>
            <p:ph type="subTitle"/>
          </p:nvPr>
        </p:nvSpPr>
        <p:spPr>
          <a:xfrm>
            <a:off x="504000" y="-2080080"/>
            <a:ext cx="121320" cy="774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3"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4" name="PlaceHolder 3"/>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504000" y="301320"/>
            <a:ext cx="9069840" cy="5840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8"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9" name="PlaceHolder 3"/>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0" name="PlaceHolder 4"/>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8" name="PlaceHolder 4"/>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504000" y="176868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3"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4"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5"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6" name="PlaceHolder 5"/>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69840" cy="5840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8"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9" name="PlaceHolder 3"/>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80" name="" descr=""/>
          <p:cNvPicPr/>
          <p:nvPr/>
        </p:nvPicPr>
        <p:blipFill>
          <a:blip r:embed="rId2"/>
          <a:stretch/>
        </p:blipFill>
        <p:spPr>
          <a:xfrm>
            <a:off x="532800" y="1768320"/>
            <a:ext cx="63360" cy="50760"/>
          </a:xfrm>
          <a:prstGeom prst="rect">
            <a:avLst/>
          </a:prstGeom>
          <a:ln>
            <a:noFill/>
          </a:ln>
        </p:spPr>
      </p:pic>
      <p:pic>
        <p:nvPicPr>
          <p:cNvPr id="181" name="" descr=""/>
          <p:cNvPicPr/>
          <p:nvPr/>
        </p:nvPicPr>
        <p:blipFill>
          <a:blip r:embed="rId3"/>
          <a:stretch/>
        </p:blipFill>
        <p:spPr>
          <a:xfrm>
            <a:off x="532800" y="1768320"/>
            <a:ext cx="63360" cy="5076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6" name="PlaceHolder 2"/>
          <p:cNvSpPr>
            <a:spLocks noGrp="1"/>
          </p:cNvSpPr>
          <p:nvPr>
            <p:ph type="subTitle"/>
          </p:nvPr>
        </p:nvSpPr>
        <p:spPr>
          <a:xfrm>
            <a:off x="504000" y="-2080080"/>
            <a:ext cx="121320" cy="774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8"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0"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1" name="PlaceHolder 3"/>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504000" y="301320"/>
            <a:ext cx="9069840" cy="5840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5"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6" name="PlaceHolder 3"/>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7" name="PlaceHolder 4"/>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9"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0"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1"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5" name="PlaceHolder 4"/>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504000" y="176868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8" name="PlaceHolder 3"/>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0"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1"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2"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3" name="PlaceHolder 5"/>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5"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6" name="PlaceHolder 3"/>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17" name="" descr=""/>
          <p:cNvPicPr/>
          <p:nvPr/>
        </p:nvPicPr>
        <p:blipFill>
          <a:blip r:embed="rId2"/>
          <a:stretch/>
        </p:blipFill>
        <p:spPr>
          <a:xfrm>
            <a:off x="532800" y="1768320"/>
            <a:ext cx="63360" cy="50760"/>
          </a:xfrm>
          <a:prstGeom prst="rect">
            <a:avLst/>
          </a:prstGeom>
          <a:ln>
            <a:noFill/>
          </a:ln>
        </p:spPr>
      </p:pic>
      <p:pic>
        <p:nvPicPr>
          <p:cNvPr id="218" name="" descr=""/>
          <p:cNvPicPr/>
          <p:nvPr/>
        </p:nvPicPr>
        <p:blipFill>
          <a:blip r:embed="rId3"/>
          <a:stretch/>
        </p:blipFill>
        <p:spPr>
          <a:xfrm>
            <a:off x="532800" y="1768320"/>
            <a:ext cx="63360" cy="5076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5" name="PlaceHolder 2"/>
          <p:cNvSpPr>
            <a:spLocks noGrp="1"/>
          </p:cNvSpPr>
          <p:nvPr>
            <p:ph type="subTitle"/>
          </p:nvPr>
        </p:nvSpPr>
        <p:spPr>
          <a:xfrm>
            <a:off x="504000" y="-2080080"/>
            <a:ext cx="121320" cy="774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7"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9"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0" name="PlaceHolder 3"/>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504000" y="301320"/>
            <a:ext cx="9069840" cy="5840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4"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5" name="PlaceHolder 3"/>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6" name="PlaceHolder 4"/>
          <p:cNvSpPr>
            <a:spLocks noGrp="1"/>
          </p:cNvSpPr>
          <p:nvPr>
            <p:ph type="body"/>
          </p:nvPr>
        </p:nvSpPr>
        <p:spPr>
          <a:xfrm>
            <a:off x="56628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8" name="PlaceHolder 2"/>
          <p:cNvSpPr>
            <a:spLocks noGrp="1"/>
          </p:cNvSpPr>
          <p:nvPr>
            <p:ph type="body"/>
          </p:nvPr>
        </p:nvSpPr>
        <p:spPr>
          <a:xfrm>
            <a:off x="504000" y="1768680"/>
            <a:ext cx="5904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9"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0"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2"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3"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4" name="PlaceHolder 4"/>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6" name="PlaceHolder 2"/>
          <p:cNvSpPr>
            <a:spLocks noGrp="1"/>
          </p:cNvSpPr>
          <p:nvPr>
            <p:ph type="body"/>
          </p:nvPr>
        </p:nvSpPr>
        <p:spPr>
          <a:xfrm>
            <a:off x="504000" y="176868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7" name="PlaceHolder 3"/>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9"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0"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1" name="PlaceHolder 4"/>
          <p:cNvSpPr>
            <a:spLocks noGrp="1"/>
          </p:cNvSpPr>
          <p:nvPr>
            <p:ph type="body"/>
          </p:nvPr>
        </p:nvSpPr>
        <p:spPr>
          <a:xfrm>
            <a:off x="56628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2" name="PlaceHolder 5"/>
          <p:cNvSpPr>
            <a:spLocks noGrp="1"/>
          </p:cNvSpPr>
          <p:nvPr>
            <p:ph type="body"/>
          </p:nvPr>
        </p:nvSpPr>
        <p:spPr>
          <a:xfrm>
            <a:off x="504000" y="179532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4" name="PlaceHolder 2"/>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5" name="PlaceHolder 3"/>
          <p:cNvSpPr>
            <a:spLocks noGrp="1"/>
          </p:cNvSpPr>
          <p:nvPr>
            <p:ph type="body"/>
          </p:nvPr>
        </p:nvSpPr>
        <p:spPr>
          <a:xfrm>
            <a:off x="504000" y="1768680"/>
            <a:ext cx="121320" cy="507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56" name="" descr=""/>
          <p:cNvPicPr/>
          <p:nvPr/>
        </p:nvPicPr>
        <p:blipFill>
          <a:blip r:embed="rId2"/>
          <a:stretch/>
        </p:blipFill>
        <p:spPr>
          <a:xfrm>
            <a:off x="532800" y="1768320"/>
            <a:ext cx="63360" cy="50760"/>
          </a:xfrm>
          <a:prstGeom prst="rect">
            <a:avLst/>
          </a:prstGeom>
          <a:ln>
            <a:noFill/>
          </a:ln>
        </p:spPr>
      </p:pic>
      <p:pic>
        <p:nvPicPr>
          <p:cNvPr id="257" name="" descr=""/>
          <p:cNvPicPr/>
          <p:nvPr/>
        </p:nvPicPr>
        <p:blipFill>
          <a:blip r:embed="rId3"/>
          <a:stretch/>
        </p:blipFill>
        <p:spPr>
          <a:xfrm>
            <a:off x="532800" y="1768320"/>
            <a:ext cx="63360" cy="5076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66280" y="1768680"/>
            <a:ext cx="5904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1795320"/>
            <a:ext cx="121320" cy="241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a:t>
            </a:r>
            <a:r>
              <a:rPr b="0" lang="en-IN" sz="4400" spc="-1" strike="noStrike">
                <a:solidFill>
                  <a:srgbClr val="000000"/>
                </a:solidFill>
                <a:uFill>
                  <a:solidFill>
                    <a:srgbClr val="ffffff"/>
                  </a:solidFill>
                </a:uFill>
                <a:latin typeface="Arial"/>
              </a:rPr>
              <a:t>to edit </a:t>
            </a:r>
            <a:r>
              <a:rPr b="0" lang="en-IN" sz="4400" spc="-1" strike="noStrike">
                <a:solidFill>
                  <a:srgbClr val="000000"/>
                </a:solidFill>
                <a:uFill>
                  <a:solidFill>
                    <a:srgbClr val="ffffff"/>
                  </a:solidFill>
                </a:uFill>
                <a:latin typeface="Arial"/>
              </a:rPr>
              <a:t>the </a:t>
            </a:r>
            <a:r>
              <a:rPr b="0" lang="en-IN" sz="4400" spc="-1" strike="noStrike">
                <a:solidFill>
                  <a:srgbClr val="000000"/>
                </a:solidFill>
                <a:uFill>
                  <a:solidFill>
                    <a:srgbClr val="ffffff"/>
                  </a:solidFill>
                </a:uFill>
                <a:latin typeface="Arial"/>
              </a:rPr>
              <a:t>title </a:t>
            </a:r>
            <a:r>
              <a:rPr b="0" lang="en-IN" sz="4400" spc="-1" strike="noStrike">
                <a:solidFill>
                  <a:srgbClr val="000000"/>
                </a:solidFill>
                <a:uFill>
                  <a:solidFill>
                    <a:srgbClr val="ffffff"/>
                  </a:solidFill>
                </a:uFill>
                <a:latin typeface="Arial"/>
              </a:rPr>
              <a:t>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504000" y="1768680"/>
            <a:ext cx="121320" cy="507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632160" y="1768680"/>
            <a:ext cx="121320" cy="507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147" name="PlaceHolder 4"/>
          <p:cNvSpPr>
            <a:spLocks noGrp="1"/>
          </p:cNvSpPr>
          <p:nvPr>
            <p:ph type="body"/>
          </p:nvPr>
        </p:nvSpPr>
        <p:spPr>
          <a:xfrm>
            <a:off x="504000" y="1825200"/>
            <a:ext cx="249480" cy="507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3" name="PlaceHolder 2"/>
          <p:cNvSpPr>
            <a:spLocks noGrp="1"/>
          </p:cNvSpPr>
          <p:nvPr>
            <p:ph type="body"/>
          </p:nvPr>
        </p:nvSpPr>
        <p:spPr>
          <a:xfrm>
            <a:off x="504000" y="1768680"/>
            <a:ext cx="249480" cy="507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184" name="PlaceHolder 3"/>
          <p:cNvSpPr>
            <a:spLocks noGrp="1"/>
          </p:cNvSpPr>
          <p:nvPr>
            <p:ph type="body"/>
          </p:nvPr>
        </p:nvSpPr>
        <p:spPr>
          <a:xfrm>
            <a:off x="504000" y="1825200"/>
            <a:ext cx="249480" cy="507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301320"/>
            <a:ext cx="9069840" cy="12596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0" name="PlaceHolder 2"/>
          <p:cNvSpPr>
            <a:spLocks noGrp="1"/>
          </p:cNvSpPr>
          <p:nvPr>
            <p:ph type="body"/>
          </p:nvPr>
        </p:nvSpPr>
        <p:spPr>
          <a:xfrm>
            <a:off x="504000" y="1768680"/>
            <a:ext cx="121320" cy="507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221" name="PlaceHolder 3"/>
          <p:cNvSpPr>
            <a:spLocks noGrp="1"/>
          </p:cNvSpPr>
          <p:nvPr>
            <p:ph type="body"/>
          </p:nvPr>
        </p:nvSpPr>
        <p:spPr>
          <a:xfrm>
            <a:off x="632160" y="1768680"/>
            <a:ext cx="121320" cy="507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222" name="PlaceHolder 4"/>
          <p:cNvSpPr>
            <a:spLocks noGrp="1"/>
          </p:cNvSpPr>
          <p:nvPr>
            <p:ph type="body"/>
          </p:nvPr>
        </p:nvSpPr>
        <p:spPr>
          <a:xfrm>
            <a:off x="632160" y="1825200"/>
            <a:ext cx="121320" cy="507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223" name="PlaceHolder 5"/>
          <p:cNvSpPr>
            <a:spLocks noGrp="1"/>
          </p:cNvSpPr>
          <p:nvPr>
            <p:ph type="body"/>
          </p:nvPr>
        </p:nvSpPr>
        <p:spPr>
          <a:xfrm>
            <a:off x="504000" y="1825200"/>
            <a:ext cx="121320" cy="507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5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70.xml"/>
</Relationships>
</file>

<file path=ppt/slides/_rels/slide4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8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8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8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8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504000" y="301320"/>
            <a:ext cx="9068760" cy="77580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0000"/>
                </a:solidFill>
                <a:uFill>
                  <a:solidFill>
                    <a:srgbClr val="ffffff"/>
                  </a:solidFill>
                </a:uFill>
                <a:latin typeface="Arial"/>
                <a:ea typeface="DejaVu Sans"/>
              </a:rPr>
              <a:t>Class Variables</a:t>
            </a:r>
            <a:endParaRPr b="0" lang="en-IN" sz="1800" spc="-1" strike="noStrike">
              <a:solidFill>
                <a:srgbClr val="000000"/>
              </a:solidFill>
              <a:uFill>
                <a:solidFill>
                  <a:srgbClr val="ffffff"/>
                </a:solidFill>
              </a:uFill>
              <a:latin typeface="Arial"/>
            </a:endParaRPr>
          </a:p>
        </p:txBody>
      </p:sp>
      <p:sp>
        <p:nvSpPr>
          <p:cNvPr id="259" name="CustomShape 2"/>
          <p:cNvSpPr/>
          <p:nvPr/>
        </p:nvSpPr>
        <p:spPr>
          <a:xfrm>
            <a:off x="504000" y="1255320"/>
            <a:ext cx="9068760" cy="1559880"/>
          </a:xfrm>
          <a:prstGeom prst="rect">
            <a:avLst/>
          </a:prstGeom>
          <a:noFill/>
          <a:ln>
            <a:noFill/>
          </a:ln>
        </p:spPr>
        <p:style>
          <a:lnRef idx="0"/>
          <a:fillRef idx="0"/>
          <a:effectRef idx="0"/>
          <a:fontRef idx="minor"/>
        </p:style>
        <p:txBody>
          <a:bodyPr lIns="0" rIns="0" tIns="0" bIns="0" anchor="ctr"/>
          <a:p>
            <a:pPr algn="ctr">
              <a:lnSpc>
                <a:spcPct val="100000"/>
              </a:lnSpc>
            </a:pPr>
            <a:r>
              <a:rPr b="1" lang="en-IN" sz="2200" spc="-1" strike="noStrike">
                <a:solidFill>
                  <a:srgbClr val="000000"/>
                </a:solidFill>
                <a:uFill>
                  <a:solidFill>
                    <a:srgbClr val="ffffff"/>
                  </a:solidFill>
                </a:uFill>
                <a:latin typeface="Arial"/>
                <a:ea typeface="DejaVu Sans"/>
              </a:rPr>
              <a:t>Class Variables</a:t>
            </a:r>
            <a:r>
              <a:rPr b="0" lang="en-IN" sz="2200" spc="-1" strike="noStrike">
                <a:solidFill>
                  <a:srgbClr val="000000"/>
                </a:solidFill>
                <a:uFill>
                  <a:solidFill>
                    <a:srgbClr val="ffffff"/>
                  </a:solidFill>
                </a:uFill>
                <a:latin typeface="Arial"/>
                <a:ea typeface="DejaVu Sans"/>
              </a:rPr>
              <a:t>: Class variables are available across different objects. A class variable belongs to the class and is a characteristic of a class. They are preceded by the sign @@ and are followed by the variable name.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60" name="CustomShape 3"/>
          <p:cNvSpPr/>
          <p:nvPr/>
        </p:nvSpPr>
        <p:spPr>
          <a:xfrm>
            <a:off x="504000" y="2520000"/>
            <a:ext cx="2805120" cy="4774680"/>
          </a:xfrm>
          <a:prstGeom prst="rect">
            <a:avLst/>
          </a:prstGeom>
          <a:noFill/>
          <a:ln>
            <a:noFill/>
          </a:ln>
        </p:spPr>
        <p:style>
          <a:lnRef idx="0"/>
          <a:fillRef idx="0"/>
          <a:effectRef idx="0"/>
          <a:fontRef idx="minor"/>
        </p:style>
        <p:txBody>
          <a:bodyPr lIns="90000" rIns="90000" tIns="45000" bIns="45000"/>
          <a:p>
            <a:r>
              <a:rPr b="0" lang="en-IN" sz="2200" spc="-1" strike="noStrike">
                <a:solidFill>
                  <a:srgbClr val="000000"/>
                </a:solidFill>
                <a:uFill>
                  <a:solidFill>
                    <a:srgbClr val="ffffff"/>
                  </a:solidFill>
                </a:uFill>
                <a:latin typeface="Arial"/>
                <a:ea typeface="DejaVu Sans"/>
              </a:rPr>
              <a:t>class Xyz</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	</a:t>
            </a:r>
            <a:r>
              <a:rPr b="0" lang="en-IN" sz="2200" spc="-1" strike="noStrike">
                <a:solidFill>
                  <a:srgbClr val="000000"/>
                </a:solidFill>
                <a:uFill>
                  <a:solidFill>
                    <a:srgbClr val="ffffff"/>
                  </a:solidFill>
                </a:uFill>
                <a:latin typeface="Arial"/>
                <a:ea typeface="DejaVu Sans"/>
              </a:rPr>
              <a:t>@@a=4</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	</a:t>
            </a:r>
            <a:r>
              <a:rPr b="0" lang="en-IN" sz="22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	</a:t>
            </a:r>
            <a:r>
              <a:rPr b="0" lang="en-IN" sz="2200" spc="-1" strike="noStrike">
                <a:solidFill>
                  <a:srgbClr val="000000"/>
                </a:solidFill>
                <a:uFill>
                  <a:solidFill>
                    <a:srgbClr val="ffffff"/>
                  </a:solidFill>
                </a:uFill>
                <a:latin typeface="Arial"/>
                <a:ea typeface="DejaVu Sans"/>
              </a:rPr>
              <a:t>	</a:t>
            </a:r>
            <a:r>
              <a:rPr b="0" lang="en-IN" sz="2200" spc="-1" strike="noStrike">
                <a:solidFill>
                  <a:srgbClr val="000000"/>
                </a:solidFill>
                <a:uFill>
                  <a:solidFill>
                    <a:srgbClr val="ffffff"/>
                  </a:solidFill>
                </a:uFill>
                <a:latin typeface="Arial"/>
                <a:ea typeface="DejaVu Sans"/>
              </a:rPr>
              <a:t>@@a+=1</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	</a:t>
            </a:r>
            <a:r>
              <a:rPr b="0" lang="en-IN" sz="22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	</a:t>
            </a:r>
            <a:r>
              <a:rPr b="0" lang="en-IN" sz="2200" spc="-1" strike="noStrike">
                <a:solidFill>
                  <a:srgbClr val="000000"/>
                </a:solidFill>
                <a:uFill>
                  <a:solidFill>
                    <a:srgbClr val="ffffff"/>
                  </a:solidFill>
                </a:uFill>
                <a:latin typeface="Arial"/>
                <a:ea typeface="DejaVu Sans"/>
              </a:rPr>
              <a:t>def p_x</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	</a:t>
            </a:r>
            <a:r>
              <a:rPr b="0" lang="en-IN" sz="2200" spc="-1" strike="noStrike">
                <a:solidFill>
                  <a:srgbClr val="000000"/>
                </a:solidFill>
                <a:uFill>
                  <a:solidFill>
                    <a:srgbClr val="ffffff"/>
                  </a:solidFill>
                </a:uFill>
                <a:latin typeface="Arial"/>
                <a:ea typeface="DejaVu Sans"/>
              </a:rPr>
              <a:t>	</a:t>
            </a:r>
            <a:r>
              <a:rPr b="0" lang="en-IN" sz="2200" spc="-1" strike="noStrike">
                <a:solidFill>
                  <a:srgbClr val="000000"/>
                </a:solidFill>
                <a:uFill>
                  <a:solidFill>
                    <a:srgbClr val="ffffff"/>
                  </a:solidFill>
                </a:uFill>
                <a:latin typeface="Arial"/>
                <a:ea typeface="DejaVu Sans"/>
              </a:rPr>
              <a:t>p @@a</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	</a:t>
            </a:r>
            <a:r>
              <a:rPr b="0" lang="en-IN" sz="22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a=Xyz.new</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b=Xyz.new</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a.p_x  =&gt;1</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b.p_x =&gt;</a:t>
            </a:r>
            <a:endParaRPr b="0" lang="en-IN" sz="1800" spc="-1" strike="noStrike">
              <a:solidFill>
                <a:srgbClr val="000000"/>
              </a:solidFill>
              <a:uFill>
                <a:solidFill>
                  <a:srgbClr val="ffffff"/>
                </a:solidFill>
              </a:uFill>
              <a:latin typeface="Arial"/>
            </a:endParaRPr>
          </a:p>
        </p:txBody>
      </p:sp>
      <p:sp>
        <p:nvSpPr>
          <p:cNvPr id="261" name="CustomShape 4"/>
          <p:cNvSpPr/>
          <p:nvPr/>
        </p:nvSpPr>
        <p:spPr>
          <a:xfrm>
            <a:off x="5472000" y="2808000"/>
            <a:ext cx="3381120" cy="1649880"/>
          </a:xfrm>
          <a:prstGeom prst="rect">
            <a:avLst/>
          </a:prstGeom>
          <a:noFill/>
          <a:ln>
            <a:noFill/>
          </a:ln>
        </p:spPr>
        <p:style>
          <a:lnRef idx="0"/>
          <a:fillRef idx="0"/>
          <a:effectRef idx="0"/>
          <a:fontRef idx="minor"/>
        </p:style>
        <p:txBody>
          <a:bodyPr lIns="90000" rIns="90000" tIns="45000" bIns="45000"/>
          <a:p>
            <a:r>
              <a:rPr b="0" lang="en-IN" sz="2200" spc="-1" strike="noStrike">
                <a:solidFill>
                  <a:srgbClr val="000000"/>
                </a:solidFill>
                <a:uFill>
                  <a:solidFill>
                    <a:srgbClr val="ffffff"/>
                  </a:solidFill>
                </a:uFill>
                <a:latin typeface="Arial"/>
                <a:ea typeface="DejaVu Sans"/>
              </a:rPr>
              <a:t>class Pqr&lt;Xyz</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c=Pqr.new</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ea typeface="DejaVu Sans"/>
              </a:rPr>
              <a:t>c.p_x =&gt; 3</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504000" y="-5040"/>
            <a:ext cx="9068760" cy="1872360"/>
          </a:xfrm>
          <a:prstGeom prst="rect">
            <a:avLst/>
          </a:prstGeom>
          <a:noFill/>
          <a:ln>
            <a:noFill/>
          </a:ln>
        </p:spPr>
        <p:style>
          <a:lnRef idx="0"/>
          <a:fillRef idx="0"/>
          <a:effectRef idx="0"/>
          <a:fontRef idx="minor"/>
        </p:style>
        <p:txBody>
          <a:bodyPr lIns="0" rIns="0" tIns="0" bIns="0" anchor="ctr"/>
          <a:p>
            <a:r>
              <a:rPr b="0" lang="en-IN" sz="4400" spc="-1" strike="noStrike">
                <a:solidFill>
                  <a:srgbClr val="000000"/>
                </a:solidFill>
                <a:uFill>
                  <a:solidFill>
                    <a:srgbClr val="ffffff"/>
                  </a:solidFill>
                </a:uFill>
                <a:latin typeface="Arial"/>
                <a:ea typeface="DejaVu Sans"/>
              </a:rPr>
              <a:t>Environmental Global Variables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81" name="CustomShape 2"/>
          <p:cNvSpPr/>
          <p:nvPr/>
        </p:nvSpPr>
        <p:spPr>
          <a:xfrm>
            <a:off x="792000" y="1366200"/>
            <a:ext cx="8853120" cy="10249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is basically a shorthand version of $LOAD_PATH. $: contains an array of paths that your script will search through when using require.</a:t>
            </a:r>
            <a:endParaRPr b="0" lang="en-IN" sz="1800" spc="-1" strike="noStrike">
              <a:solidFill>
                <a:srgbClr val="000000"/>
              </a:solidFill>
              <a:uFill>
                <a:solidFill>
                  <a:srgbClr val="ffffff"/>
                </a:solidFill>
              </a:uFill>
              <a:latin typeface="Arial"/>
            </a:endParaRPr>
          </a:p>
        </p:txBody>
      </p:sp>
      <p:sp>
        <p:nvSpPr>
          <p:cNvPr id="282" name="CustomShape 3"/>
          <p:cNvSpPr/>
          <p:nvPr/>
        </p:nvSpPr>
        <p:spPr>
          <a:xfrm>
            <a:off x="1296000" y="2088000"/>
            <a:ext cx="5156640" cy="16232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&gt;&gt; $: === $LOAD_PATH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true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 "/Users/jimneath/.ruby"]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 &lt;&lt; '/test/path' # Add a directory to load path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 "/Users/jimneath/.ruby", "/test/path"]</a:t>
            </a:r>
            <a:endParaRPr b="0" lang="en-IN" sz="1800" spc="-1" strike="noStrike">
              <a:solidFill>
                <a:srgbClr val="000000"/>
              </a:solidFill>
              <a:uFill>
                <a:solidFill>
                  <a:srgbClr val="ffffff"/>
                </a:solidFill>
              </a:uFill>
              <a:latin typeface="Arial"/>
            </a:endParaRPr>
          </a:p>
        </p:txBody>
      </p:sp>
      <p:sp>
        <p:nvSpPr>
          <p:cNvPr id="283" name="CustomShape 4"/>
          <p:cNvSpPr/>
          <p:nvPr/>
        </p:nvSpPr>
        <p:spPr>
          <a:xfrm>
            <a:off x="582480" y="4104000"/>
            <a:ext cx="8774640" cy="3414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$0 (Dollar Zero)</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$0 contains the name of the ruby program being run. This is typically the script name.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example.rb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Jims-MacBook-Pro:~/Desktop ruby example.rb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example.rb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Jims-MacBook-Pro:~/Desktop irb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"irb"</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288000" y="72000"/>
            <a:ext cx="9498600" cy="67424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(Dollar Dollar)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returns the process number of the program currently being ran.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Jims-MacBook-Pro:~/Desktop irb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 # Show process 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17916</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puts `ps aux | grep irb`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jimneath 17919   0.0  0.0   599780    388 s000  R+    2:51PM   0:00.00 grep irb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jimneath 17917   0.0  0.0   600252    680 s000  S+    2:51PM   0:00.01 sh -c ps aux | grep irb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jimneath 17916   0.0  0.6    85336  12568 s000  S+    2:51PM   0:00.75 irb</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Regular Expression Global Variables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(Dollar Tilde)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contains the MatchData from the previous successful pattern match.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"hello world".match(/world/) ===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true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#&lt;MatchData:0x12be0e8&gt;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$~.to_a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["world"]</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504000" y="360000"/>
            <a:ext cx="7317720" cy="62305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$1, $2, $3, $4 etc</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$1-$9 represent the content of the previous successful pattern match.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"hello world".match(/(hello) (world)/)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#&lt;MatchData:0x12b06f0&gt;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"hello"</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$2</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"world"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$3</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nil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(Dollar Plus)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contains the last match from the previous successful pattern match.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"the quick brown fox".match(/(quick) (brown) (fox)/)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#&lt;MatchData:0x1294a04&gt;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$~.to_a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["quick brown fox", "quick", "brown", "fox"]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"fox"</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288000" y="216000"/>
            <a:ext cx="4966560" cy="7309440"/>
          </a:xfrm>
          <a:prstGeom prst="rect">
            <a:avLst/>
          </a:prstGeom>
          <a:noFill/>
          <a:ln>
            <a:noFill/>
          </a:ln>
        </p:spPr>
        <p:style>
          <a:lnRef idx="0"/>
          <a:fillRef idx="0"/>
          <a:effectRef idx="0"/>
          <a:fontRef idx="minor"/>
        </p:style>
        <p:txBody>
          <a:bodyPr lIns="90000" rIns="90000" tIns="45000" bIns="45000"/>
          <a:p>
            <a:r>
              <a:rPr b="0" lang="en-IN" sz="2600" spc="-1" strike="noStrike">
                <a:solidFill>
                  <a:srgbClr val="000000"/>
                </a:solidFill>
                <a:uFill>
                  <a:solidFill>
                    <a:srgbClr val="ffffff"/>
                  </a:solidFill>
                </a:uFill>
                <a:latin typeface="Arial"/>
                <a:ea typeface="DejaVu Sans"/>
              </a:rPr>
              <a:t>Built-in Classes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Array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Bignum</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Dir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Exception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FalseClass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Fixnum</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Float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Hash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Integer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IO</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MatchData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Module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NilClass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Object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Proc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Range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Regexp</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String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Symbol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Thread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Time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TrueClass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592000" y="432000"/>
            <a:ext cx="5974560" cy="59940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Arial"/>
                <a:ea typeface="DejaVu Sans"/>
              </a:rPr>
              <a:t>Ruby Math Functions and Methods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288" name="CustomShape 2"/>
          <p:cNvSpPr/>
          <p:nvPr/>
        </p:nvSpPr>
        <p:spPr>
          <a:xfrm>
            <a:off x="144000" y="1080000"/>
            <a:ext cx="9789120" cy="3414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Ruby Math module provides the Ruby programmer with an extensive range of methods for performing mathematical tasks. In addition, the Math module includes two commonly used mathematical constants.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Math.constants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["E", "PI"]</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Math::PI</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3.14159265358979</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Math::E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2.71828182845905</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792000" y="432000"/>
            <a:ext cx="2877120" cy="5994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Ruby Math Methods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290" name="CustomShape 2"/>
          <p:cNvSpPr/>
          <p:nvPr/>
        </p:nvSpPr>
        <p:spPr>
          <a:xfrm>
            <a:off x="432000" y="1080000"/>
            <a:ext cx="177840" cy="424440"/>
          </a:xfrm>
          <a:prstGeom prst="rect">
            <a:avLst/>
          </a:prstGeom>
          <a:noFill/>
          <a:ln>
            <a:noFill/>
          </a:ln>
        </p:spPr>
        <p:style>
          <a:lnRef idx="0"/>
          <a:fillRef idx="0"/>
          <a:effectRef idx="0"/>
          <a:fontRef idx="minor"/>
        </p:style>
      </p:sp>
      <p:pic>
        <p:nvPicPr>
          <p:cNvPr id="291" name="" descr=""/>
          <p:cNvPicPr/>
          <p:nvPr/>
        </p:nvPicPr>
        <p:blipFill>
          <a:blip r:embed="rId1"/>
          <a:stretch/>
        </p:blipFill>
        <p:spPr>
          <a:xfrm>
            <a:off x="1872000" y="792000"/>
            <a:ext cx="6765120" cy="65790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728000" y="360000"/>
            <a:ext cx="3652560" cy="48096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a"/>
                </a:solidFill>
                <a:uFill>
                  <a:solidFill>
                    <a:srgbClr val="ffffff"/>
                  </a:solidFill>
                </a:uFill>
                <a:latin typeface="Liberation Serif;Times New Roman"/>
                <a:ea typeface="FreeSans"/>
              </a:rPr>
              <a:t>Built-in Class Hierarchy</a:t>
            </a:r>
            <a:endParaRPr b="0" lang="en-IN" sz="1800" spc="-1" strike="noStrike">
              <a:solidFill>
                <a:srgbClr val="000000"/>
              </a:solidFill>
              <a:uFill>
                <a:solidFill>
                  <a:srgbClr val="ffffff"/>
                </a:solidFill>
              </a:uFill>
              <a:latin typeface="Arial"/>
            </a:endParaRPr>
          </a:p>
        </p:txBody>
      </p:sp>
      <p:sp>
        <p:nvSpPr>
          <p:cNvPr id="293" name="CustomShape 2"/>
          <p:cNvSpPr/>
          <p:nvPr/>
        </p:nvSpPr>
        <p:spPr>
          <a:xfrm>
            <a:off x="1152000" y="1440000"/>
            <a:ext cx="7360560" cy="2135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String.ancestors     # [String, Enumerable, Comparable, Object, Kernel]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Enumerable.ancestors # [Enumerable]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Comparable.ancestors # [Comparable]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Object.ancestors     # [Object, Kernel]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Kernel.ancestors     # [Kernel]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736000" y="288000"/>
            <a:ext cx="4247280" cy="48384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Arial"/>
                <a:ea typeface="DejaVu Sans"/>
              </a:rPr>
              <a:t>Super Keyword</a:t>
            </a:r>
            <a:endParaRPr b="0" lang="en-IN" sz="1800" spc="-1" strike="noStrike">
              <a:solidFill>
                <a:srgbClr val="000000"/>
              </a:solidFill>
              <a:uFill>
                <a:solidFill>
                  <a:srgbClr val="ffffff"/>
                </a:solidFill>
              </a:uFill>
              <a:latin typeface="Arial"/>
            </a:endParaRPr>
          </a:p>
        </p:txBody>
      </p:sp>
      <p:sp>
        <p:nvSpPr>
          <p:cNvPr id="295" name="CustomShape 2"/>
          <p:cNvSpPr/>
          <p:nvPr/>
        </p:nvSpPr>
        <p:spPr>
          <a:xfrm>
            <a:off x="432000" y="1368000"/>
            <a:ext cx="177840" cy="424440"/>
          </a:xfrm>
          <a:prstGeom prst="rect">
            <a:avLst/>
          </a:prstGeom>
          <a:noFill/>
          <a:ln>
            <a:noFill/>
          </a:ln>
        </p:spPr>
        <p:style>
          <a:lnRef idx="0"/>
          <a:fillRef idx="0"/>
          <a:effectRef idx="0"/>
          <a:fontRef idx="minor"/>
        </p:style>
      </p:sp>
      <p:sp>
        <p:nvSpPr>
          <p:cNvPr id="296" name="CustomShape 3"/>
          <p:cNvSpPr/>
          <p:nvPr/>
        </p:nvSpPr>
        <p:spPr>
          <a:xfrm>
            <a:off x="360000" y="900000"/>
            <a:ext cx="9069120" cy="59745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When you invoke super with arguments, Ruby sends a message to the parent of the current object, asking it to invoke a method of the same name as the method invoking super. super sends exactly those arguments.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Dog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initialize(breed)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@breed = breed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Lab &lt; Dog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initialize(breed, name)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super(breed)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@name = name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to_s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"(#@breed, #@name)"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Lab.new("Labrador", "Benzy").to_s  </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576000" y="432000"/>
            <a:ext cx="7631280" cy="48096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a"/>
                </a:solidFill>
                <a:uFill>
                  <a:solidFill>
                    <a:srgbClr val="ffffff"/>
                  </a:solidFill>
                </a:uFill>
                <a:latin typeface="Liberation Serif;Times New Roman"/>
                <a:ea typeface="FreeSans"/>
              </a:rPr>
              <a:t>Reading from the Standard Input</a:t>
            </a:r>
            <a:endParaRPr b="0" lang="en-IN" sz="1800" spc="-1" strike="noStrike">
              <a:solidFill>
                <a:srgbClr val="000000"/>
              </a:solidFill>
              <a:uFill>
                <a:solidFill>
                  <a:srgbClr val="ffffff"/>
                </a:solidFill>
              </a:uFill>
              <a:latin typeface="Arial"/>
            </a:endParaRPr>
          </a:p>
        </p:txBody>
      </p:sp>
      <p:sp>
        <p:nvSpPr>
          <p:cNvPr id="298" name="CustomShape 2"/>
          <p:cNvSpPr/>
          <p:nvPr/>
        </p:nvSpPr>
        <p:spPr>
          <a:xfrm>
            <a:off x="144000" y="1152000"/>
            <a:ext cx="9213120" cy="62305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Most common method to read from stdin is gets. Without any argument, gets reads stdin until the end stream or to the newline characters. You can pass a number to it - it would be a number of characters to read, or a string - the separator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input = gets         # the same as $stdin.gets - default is stdin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 can type whatever till the newline.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"I can type whatever till the newline.\n"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input = gets.chomp   # very useful - removes newline just after typing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This text is without newline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"This text is without newline"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input = gets(10)  # get only first 10 characters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This text will be limited to ten characters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"This text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gets              # get the rest of the buffered stdin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"will be limited to ten characters\n"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input = gets "!"  # specify the separator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Can write anything, even newlines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until it reach exclamation!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"Can write anything, even newlines\nuntil it reach!"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080000" y="576000"/>
            <a:ext cx="6839280" cy="453240"/>
          </a:xfrm>
          <a:prstGeom prst="rect">
            <a:avLst/>
          </a:prstGeom>
          <a:noFill/>
          <a:ln>
            <a:noFill/>
          </a:ln>
        </p:spPr>
        <p:style>
          <a:lnRef idx="0"/>
          <a:fillRef idx="0"/>
          <a:effectRef idx="0"/>
          <a:fontRef idx="minor"/>
        </p:style>
        <p:txBody>
          <a:bodyPr lIns="90000" rIns="90000" tIns="45000" bIns="45000"/>
          <a:p>
            <a:r>
              <a:rPr b="0" lang="en-IN" sz="2600" spc="-1" strike="noStrike">
                <a:solidFill>
                  <a:srgbClr val="00000a"/>
                </a:solidFill>
                <a:uFill>
                  <a:solidFill>
                    <a:srgbClr val="ffffff"/>
                  </a:solidFill>
                </a:uFill>
                <a:latin typeface="Liberation Serif;Times New Roman"/>
                <a:ea typeface="FreeSans"/>
              </a:rPr>
              <a:t>Reading and Writing Disk Files</a:t>
            </a:r>
            <a:endParaRPr b="0" lang="en-IN" sz="1800" spc="-1" strike="noStrike">
              <a:solidFill>
                <a:srgbClr val="000000"/>
              </a:solidFill>
              <a:uFill>
                <a:solidFill>
                  <a:srgbClr val="ffffff"/>
                </a:solidFill>
              </a:uFill>
              <a:latin typeface="Arial"/>
            </a:endParaRPr>
          </a:p>
        </p:txBody>
      </p:sp>
      <p:sp>
        <p:nvSpPr>
          <p:cNvPr id="300" name="CustomShape 2"/>
          <p:cNvSpPr/>
          <p:nvPr/>
        </p:nvSpPr>
        <p:spPr>
          <a:xfrm>
            <a:off x="432000" y="1368000"/>
            <a:ext cx="9213120" cy="52066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File.new Method: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can create a File object using File.new method for reading, writing, or both, according to the mode string. Finally, you can use File.close method to close that file.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Syntax: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aFile = File.new("filename", "mode")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 process the file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aFile.close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File.open Method: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can use File.open method to create a new file object and assign that file object to a file. However, there is one difference in between File.open and File.new methods. The difference is that the File.open method can be associated with a block, whereas you cannot do the same using the File.new method.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File.open("filename", "mode") do |aFile|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 process the file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Here is a list of The Different Modes of Opening a File:</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301320"/>
            <a:ext cx="906876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0000"/>
                </a:solidFill>
                <a:uFill>
                  <a:solidFill>
                    <a:srgbClr val="ffffff"/>
                  </a:solidFill>
                </a:uFill>
                <a:latin typeface="Arial"/>
                <a:ea typeface="DejaVu Sans"/>
              </a:rPr>
              <a:t>Instance Variable</a:t>
            </a:r>
            <a:endParaRPr b="0" lang="en-IN" sz="1800" spc="-1" strike="noStrike">
              <a:solidFill>
                <a:srgbClr val="000000"/>
              </a:solidFill>
              <a:uFill>
                <a:solidFill>
                  <a:srgbClr val="ffffff"/>
                </a:solidFill>
              </a:uFill>
              <a:latin typeface="Arial"/>
            </a:endParaRPr>
          </a:p>
        </p:txBody>
      </p:sp>
      <p:sp>
        <p:nvSpPr>
          <p:cNvPr id="263" name="CustomShape 2"/>
          <p:cNvSpPr/>
          <p:nvPr/>
        </p:nvSpPr>
        <p:spPr>
          <a:xfrm>
            <a:off x="493920" y="1444680"/>
            <a:ext cx="9367200" cy="8553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Instance Variables: Instance variables are available across methods for any particular instance or object. That means that instance variables change from object to object. Instance variables are preceded by the at sign (@) followed by the variable name.</a:t>
            </a:r>
            <a:endParaRPr b="0" lang="en-IN" sz="1800" spc="-1" strike="noStrike">
              <a:solidFill>
                <a:srgbClr val="000000"/>
              </a:solidFill>
              <a:uFill>
                <a:solidFill>
                  <a:srgbClr val="ffffff"/>
                </a:solidFill>
              </a:uFill>
              <a:latin typeface="Arial"/>
            </a:endParaRPr>
          </a:p>
        </p:txBody>
      </p:sp>
      <p:sp>
        <p:nvSpPr>
          <p:cNvPr id="264" name="CustomShape 3"/>
          <p:cNvSpPr/>
          <p:nvPr/>
        </p:nvSpPr>
        <p:spPr>
          <a:xfrm>
            <a:off x="648000" y="2790000"/>
            <a:ext cx="1818000" cy="36709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class Abc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p_x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 @a+=1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e=Abc.new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e.p_x =&gt; 2</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f=Abc.new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f.p_x =&gt;2</a:t>
            </a:r>
            <a:endParaRPr b="0" lang="en-IN" sz="1800" spc="-1" strike="noStrike">
              <a:solidFill>
                <a:srgbClr val="000000"/>
              </a:solidFill>
              <a:uFill>
                <a:solidFill>
                  <a:srgbClr val="ffffff"/>
                </a:solidFill>
              </a:uFill>
              <a:latin typeface="Arial"/>
            </a:endParaRPr>
          </a:p>
        </p:txBody>
      </p:sp>
      <p:sp>
        <p:nvSpPr>
          <p:cNvPr id="265" name="CustomShape 4"/>
          <p:cNvSpPr/>
          <p:nvPr/>
        </p:nvSpPr>
        <p:spPr>
          <a:xfrm>
            <a:off x="5256000" y="3024000"/>
            <a:ext cx="3023640" cy="13672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Mno&lt;Abc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m=Mno.new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m.p_x =&gt;2</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360000" y="648000"/>
            <a:ext cx="9429120" cy="4950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Modes</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Description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Read-only mode. The file pointer is placed at the beginning of the file. This is the default mode.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Read-write mode. The file pointer will be at the beginning of the file.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Write-only mode. Overwrites the file if the file exists. If the file does not exist, creates a new file for writing.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Read-write mode. Overwrites the existing file if the file exists. If the file does not exist, creates a new file for reading and writing.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Write-only mode. The file pointer is at the end of the file if the file exists. That is, the file is in the append mode. If the file does not exist, it creates a new file for writing.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Read and write mode. The file pointer is at the end of the file if the file exists. The file opens in the append mode. If the file does not exist, it creates a new file for reading and writing.</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864000" y="432000"/>
            <a:ext cx="6119280" cy="52066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sysread Method: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aFile = File.new("input.txt", "r")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if aFile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content = aFile.sysread(20)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content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"Unable to open file!"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syswrite Method: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aFile = File.new("input.txt", "r+")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if aFile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aFile.syswrite("ABCDEF")</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"Unable to open file!"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216000" y="0"/>
            <a:ext cx="9645120" cy="7413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File.readable?( "test.txt" )   # =&gt; true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File.writable?( "test.txt" )   # =&gt; true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File.executable?( "test.txt" ) # =&gt; false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File.zero?( "test.txt"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File.size?( "text.txt" )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File::ftype( "test.txt" )     # =&gt; file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Navigating Through Directories: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Dir.chdir("/usr/bin")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Dir.pwd # This will return something like /usr/bin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can get a list of the files and directories within a specific directory using Dir.entries: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Dir.entries("/usr/bin").join('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Creating a Directory: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Dir.mkdir("mynewdir")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can also set permissions on a new directory (not one that already exists) with mkdir: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NOTE: The mask 755 sets permissions owner, group, world [anyone] to rwxr-xr-x where r = read, w = write, and x = execute.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Dir.mkdir( "mynewdir", 755 )</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04000" y="504000"/>
            <a:ext cx="9285120" cy="13672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Deleting a Directory: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Dir.delete can be used to delete a directory. The Dir.unlink and Dir.rmdir perform exactly the same function and are provided for convenience.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Dir.delete("testdir")</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648000" y="252000"/>
            <a:ext cx="6621120" cy="69984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Renaming and Deleting Files: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Rename a file from test1.txt to test2.txt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File.rename( "test1.txt", "test2.txt"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File.delete("test2.txt")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 Modes and Ownership:</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 = File.new( "test.txt", "w"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file.chmod( 0755 )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 Inquiries: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File.open("file.rb") if File::exists?( "file.rb"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This returns either true or false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File.file?( "text.txt" )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 directory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File::directory?( "/usr/local/bin" ) # =&gt; true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 file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File::directory?( "file.rb" ) # =&gt; false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152000" y="504000"/>
            <a:ext cx="5399280" cy="761400"/>
          </a:xfrm>
          <a:prstGeom prst="rect">
            <a:avLst/>
          </a:prstGeom>
          <a:noFill/>
          <a:ln>
            <a:noFill/>
          </a:ln>
        </p:spPr>
        <p:style>
          <a:lnRef idx="0"/>
          <a:fillRef idx="0"/>
          <a:effectRef idx="0"/>
          <a:fontRef idx="minor"/>
        </p:style>
        <p:txBody>
          <a:bodyPr lIns="90000" rIns="90000" tIns="45000" bIns="45000"/>
          <a:p>
            <a:r>
              <a:rPr b="0" lang="en-IN" sz="2400" spc="-1" strike="noStrike">
                <a:solidFill>
                  <a:srgbClr val="00000a"/>
                </a:solidFill>
                <a:uFill>
                  <a:solidFill>
                    <a:srgbClr val="ffffff"/>
                  </a:solidFill>
                </a:uFill>
                <a:latin typeface="Liberation Serif;Times New Roman"/>
                <a:ea typeface="FreeSans"/>
              </a:rPr>
              <a:t>Ruby Exceptions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307" name="CustomShape 2"/>
          <p:cNvSpPr/>
          <p:nvPr/>
        </p:nvSpPr>
        <p:spPr>
          <a:xfrm>
            <a:off x="432000" y="1368000"/>
            <a:ext cx="9357120" cy="36709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An exception is a special kind of object, an instance of the class Exception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it indicates that something has gone wrong.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By default, Ruby programs terminate when an exception occurs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But it is possible to declare exception handlers. An exception handler is a block of code that is executed if an exception occurs during the execution of some other block of code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Raising an exception means stopping normal execution of the program and transferring the flow-of-control to the exception handling code where you either deal with the problem that's been encountered or exit the program completely.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8" name="" descr=""/>
          <p:cNvPicPr/>
          <p:nvPr/>
        </p:nvPicPr>
        <p:blipFill>
          <a:blip r:embed="rId1"/>
          <a:stretch/>
        </p:blipFill>
        <p:spPr>
          <a:xfrm>
            <a:off x="1944000" y="86040"/>
            <a:ext cx="6045120" cy="725508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252000" y="432000"/>
            <a:ext cx="9645120" cy="4950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def raise_exception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'I am before the raise.'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raise 'An error has occured'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'I am after the raise'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raise_exception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output is: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&gt;I am before the raise.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RuntimeError: An error has occured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from (irb):24:in `raise_exception'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raise method is from the Kernel module. By default, raise creates an exception of the RuntimeError class. To raise an exception of a specific class, you can pass in the class name as an argument to raise.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576000" y="576000"/>
            <a:ext cx="7572600" cy="41828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def inverse(x)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raise ArgumentError, 'Argument is not numeric' unless x.is_a? Numeric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1.0 / x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inverse(2)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inverse('not a number')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inverse(2)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0.5</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nil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2.3.1 :033 &gt; puts inverse('not a number')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ArgumentError: Argument is not numeric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from (irb):29:in `inverse'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from (irb):33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792000" y="360000"/>
            <a:ext cx="5327280" cy="456480"/>
          </a:xfrm>
          <a:prstGeom prst="rect">
            <a:avLst/>
          </a:prstGeom>
          <a:noFill/>
          <a:ln>
            <a:noFill/>
          </a:ln>
        </p:spPr>
        <p:style>
          <a:lnRef idx="0"/>
          <a:fillRef idx="0"/>
          <a:effectRef idx="0"/>
          <a:fontRef idx="minor"/>
        </p:style>
        <p:txBody>
          <a:bodyPr lIns="90000" rIns="90000" tIns="45000" bIns="45000"/>
          <a:p>
            <a:r>
              <a:rPr b="0" lang="en-IN" sz="2600" spc="-1" strike="noStrike">
                <a:solidFill>
                  <a:srgbClr val="000000"/>
                </a:solidFill>
                <a:uFill>
                  <a:solidFill>
                    <a:srgbClr val="ffffff"/>
                  </a:solidFill>
                </a:uFill>
                <a:latin typeface="Arial"/>
                <a:ea typeface="DejaVu Sans"/>
              </a:rPr>
              <a:t>Handling an Exception</a:t>
            </a:r>
            <a:endParaRPr b="0" lang="en-IN" sz="1800" spc="-1" strike="noStrike">
              <a:solidFill>
                <a:srgbClr val="000000"/>
              </a:solidFill>
              <a:uFill>
                <a:solidFill>
                  <a:srgbClr val="ffffff"/>
                </a:solidFill>
              </a:uFill>
              <a:latin typeface="Arial"/>
            </a:endParaRPr>
          </a:p>
        </p:txBody>
      </p:sp>
      <p:sp>
        <p:nvSpPr>
          <p:cNvPr id="312" name="CustomShape 2"/>
          <p:cNvSpPr/>
          <p:nvPr/>
        </p:nvSpPr>
        <p:spPr>
          <a:xfrm>
            <a:off x="432000" y="1080000"/>
            <a:ext cx="9357120" cy="62305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To do exception handling, we enclose the code that could raise an exception in a begin-end block and use one or more rescue clauses to tell Ruby the types of exceptions we want to handle.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def raise_and_rescue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begin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'I am before the raise.'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raise 'An error has occured.'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'I am after the raise.'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rescue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'I am rescued.'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'I am after the begin block.'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raise_and_rescue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 am before the raise.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 am rescued.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 am after the begin block.</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504000" y="301320"/>
            <a:ext cx="906876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Operator Overloading</a:t>
            </a:r>
            <a:endParaRPr b="0" lang="en-IN" sz="1800" spc="-1" strike="noStrike">
              <a:solidFill>
                <a:srgbClr val="000000"/>
              </a:solidFill>
              <a:uFill>
                <a:solidFill>
                  <a:srgbClr val="ffffff"/>
                </a:solidFill>
              </a:uFill>
              <a:latin typeface="Arial"/>
            </a:endParaRPr>
          </a:p>
        </p:txBody>
      </p:sp>
      <p:sp>
        <p:nvSpPr>
          <p:cNvPr id="267" name="CustomShape 2"/>
          <p:cNvSpPr/>
          <p:nvPr/>
        </p:nvSpPr>
        <p:spPr>
          <a:xfrm>
            <a:off x="576000" y="2014200"/>
            <a:ext cx="2518560" cy="18792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Class Fixnum</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 i</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self*i</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6+9</a:t>
            </a:r>
            <a:endParaRPr b="0" lang="en-IN" sz="1800" spc="-1" strike="noStrike">
              <a:solidFill>
                <a:srgbClr val="000000"/>
              </a:solidFill>
              <a:uFill>
                <a:solidFill>
                  <a:srgbClr val="ffffff"/>
                </a:solidFill>
              </a:uFill>
              <a:latin typeface="Arial"/>
            </a:endParaRPr>
          </a:p>
        </p:txBody>
      </p:sp>
      <p:sp>
        <p:nvSpPr>
          <p:cNvPr id="268" name="CustomShape 3"/>
          <p:cNvSpPr/>
          <p:nvPr/>
        </p:nvSpPr>
        <p:spPr>
          <a:xfrm>
            <a:off x="5184000" y="1854000"/>
            <a:ext cx="2913480" cy="2391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String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&lt;&lt;(value)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self.replace(value + self)</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str = "Hello,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str &lt;&lt; "World."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str</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360000" y="360000"/>
            <a:ext cx="9429120" cy="67424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You can stack rescue clauses in a begin/rescue block. Exceptions not handled by one rescue clause will trickle down to the next: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begin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rescue OneTypeOfException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rescue AnotherTypeOfException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else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Other exceptions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If you want to interrogate a rescued exception, you can map the Exception object to a variable within the rescue clause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begin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raise 'A test exception.'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rescue Exception =&gt; 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e.message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e.backtrace.inspect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ruby p046excpvar.rb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 test exception.  </a:t>
            </a:r>
            <a:endParaRPr b="0"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216000" y="576000"/>
            <a:ext cx="9357120" cy="54626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Exception class defines two methods that return details about the exception. The message method returns a string that may provide human-readable details about what went wrong. The other important method is backtrace. This method returns an array of strings that represent the call stack at the point that the exception was raised.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If you need the guarantee that some processing is done at the end of a block of code, regardless of whether an exception was raised then the ensure clause can be used. ensure goes after the last rescue clause and contains a chunk of code that will always be executed as the block terminates. The ensure block will always run.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begin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raise 'A test exception.'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rescue Exception =&gt; 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e.message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e.backtrace.inspect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ensure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"Ensuring execution"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720000" y="0"/>
            <a:ext cx="8637120" cy="7553520"/>
          </a:xfrm>
          <a:prstGeom prst="rect">
            <a:avLst/>
          </a:prstGeom>
          <a:noFill/>
          <a:ln>
            <a:noFill/>
          </a:ln>
        </p:spPr>
        <p:style>
          <a:lnRef idx="0"/>
          <a:fillRef idx="0"/>
          <a:effectRef idx="0"/>
          <a:fontRef idx="minor"/>
        </p:style>
        <p:txBody>
          <a:bodyPr lIns="90000" rIns="90000" tIns="45000" bIns="45000"/>
          <a:p>
            <a:r>
              <a:rPr b="0" lang="en-IN" sz="1700" spc="-1" strike="noStrike">
                <a:solidFill>
                  <a:srgbClr val="000000"/>
                </a:solidFill>
                <a:uFill>
                  <a:solidFill>
                    <a:srgbClr val="ffffff"/>
                  </a:solidFill>
                </a:uFill>
                <a:latin typeface="Arial"/>
                <a:ea typeface="DejaVu Sans"/>
              </a:rPr>
              <a:t>class Name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 Define default getter methods, but not setter methods.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attr_reader :first, :last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 When someone tries to set a first name, enforce rules about it.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def first=(first)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if first == nil or first.size == 0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raise ArgumentError.new('Everyone must have a first name.')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first = first.dup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first[0] = first[0].chr.capitalize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@first = first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 When someone tries to set a last name, enforce rules about it.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def last=(last)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if last == nil or last.size == 0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raise ArgumentError.new('Everyone must have a last name.')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@last = last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def full_name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"#{@first} #{@last}"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 Delegate to the setter methods instead of setting the instance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 variables directly.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def initialize(first, last)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self.first = first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self.last = last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  </a:t>
            </a:r>
            <a:r>
              <a:rPr b="0" lang="en-IN" sz="17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r>
              <a:rPr b="0" lang="en-IN" sz="17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360000" y="648000"/>
            <a:ext cx="7432200" cy="31590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jacob = Name.new('Jacob', 'Berendes')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jacob.first = 'Mary Sue'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jacob.full_name # =&gt; "Mary Sue Berendes"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john = Name.new('john', 'von Neumann')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john.full_name # =&gt; "John von Neumann"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john.first = 'john'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john.first # =&gt; "John"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john.first = nil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ArgumentError: Everyone must have a first name.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Name.new('Kero, international football star and performance artist', nil)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ArgumentError: Everyone must have a last name.  </a:t>
            </a:r>
            <a:endParaRPr b="0" lang="en-IN"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1656000" y="360000"/>
            <a:ext cx="1872000" cy="48420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Arial"/>
                <a:ea typeface="DejaVu Sans"/>
              </a:rPr>
              <a:t>Retry</a:t>
            </a:r>
            <a:endParaRPr b="0" lang="en-IN" sz="1800" spc="-1" strike="noStrike">
              <a:solidFill>
                <a:srgbClr val="000000"/>
              </a:solidFill>
              <a:uFill>
                <a:solidFill>
                  <a:srgbClr val="ffffff"/>
                </a:solidFill>
              </a:uFill>
              <a:latin typeface="Arial"/>
            </a:endParaRPr>
          </a:p>
        </p:txBody>
      </p:sp>
      <p:sp>
        <p:nvSpPr>
          <p:cNvPr id="318" name="CustomShape 2"/>
          <p:cNvSpPr/>
          <p:nvPr/>
        </p:nvSpPr>
        <p:spPr>
          <a:xfrm>
            <a:off x="360000" y="1116000"/>
            <a:ext cx="9429480" cy="29034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Sometimes this endpoint would fail due to bad network conditions so I wanted to retry the request a few times before marking the attempt as failed.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def publish_to_api(data={})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tries ||= 3</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DataLibrary.publish(data)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rescue DataLibraryFailureException =&gt; 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retry unless (tries -= 1).zero?</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logger.info "success!"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1728000" y="432000"/>
            <a:ext cx="6479280" cy="427680"/>
          </a:xfrm>
          <a:prstGeom prst="rect">
            <a:avLst/>
          </a:prstGeom>
          <a:noFill/>
          <a:ln>
            <a:noFill/>
          </a:ln>
        </p:spPr>
        <p:style>
          <a:lnRef idx="0"/>
          <a:fillRef idx="0"/>
          <a:effectRef idx="0"/>
          <a:fontRef idx="minor"/>
        </p:style>
        <p:txBody>
          <a:bodyPr lIns="90000" rIns="90000" tIns="45000" bIns="45000"/>
          <a:p>
            <a:r>
              <a:rPr b="0" lang="en-IN" sz="2400" spc="-1" strike="noStrike">
                <a:solidFill>
                  <a:srgbClr val="000000"/>
                </a:solidFill>
                <a:uFill>
                  <a:solidFill>
                    <a:srgbClr val="ffffff"/>
                  </a:solidFill>
                </a:uFill>
                <a:latin typeface="Arial"/>
                <a:ea typeface="DejaVu Sans"/>
              </a:rPr>
              <a:t>Creating Your Own Exceptions</a:t>
            </a:r>
            <a:endParaRPr b="0" lang="en-IN" sz="1800" spc="-1" strike="noStrike">
              <a:solidFill>
                <a:srgbClr val="000000"/>
              </a:solidFill>
              <a:uFill>
                <a:solidFill>
                  <a:srgbClr val="ffffff"/>
                </a:solidFill>
              </a:uFill>
              <a:latin typeface="Arial"/>
            </a:endParaRPr>
          </a:p>
        </p:txBody>
      </p:sp>
      <p:sp>
        <p:nvSpPr>
          <p:cNvPr id="320" name="CustomShape 2"/>
          <p:cNvSpPr/>
          <p:nvPr/>
        </p:nvSpPr>
        <p:spPr>
          <a:xfrm>
            <a:off x="360000" y="1224000"/>
            <a:ext cx="9429480" cy="5997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Creating your own exceptions in Ruby is extremely simple, all you need to do is create a class that inherits from Exception or one of it's descendants</a:t>
            </a:r>
            <a:endParaRPr b="0" lang="en-IN" sz="1800" spc="-1" strike="noStrike">
              <a:solidFill>
                <a:srgbClr val="000000"/>
              </a:solidFill>
              <a:uFill>
                <a:solidFill>
                  <a:srgbClr val="ffffff"/>
                </a:solidFill>
              </a:uFill>
              <a:latin typeface="Arial"/>
            </a:endParaRPr>
          </a:p>
        </p:txBody>
      </p:sp>
      <p:sp>
        <p:nvSpPr>
          <p:cNvPr id="321" name="CustomShape 3"/>
          <p:cNvSpPr/>
          <p:nvPr/>
        </p:nvSpPr>
        <p:spPr>
          <a:xfrm>
            <a:off x="504000" y="2376000"/>
            <a:ext cx="5891760" cy="36712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MyError &lt; StandardError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attr_reader :thing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initialize(msg="My default message", thing="apple")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@thing = thing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super(msg)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begin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raise MyError.new("my message", "my thing")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rescue Exception=&gt; 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e.thing # "my thing"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3492000" y="72000"/>
            <a:ext cx="3059280" cy="344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Modules</a:t>
            </a:r>
            <a:endParaRPr b="0" lang="en-IN" sz="1800" spc="-1" strike="noStrike">
              <a:solidFill>
                <a:srgbClr val="000000"/>
              </a:solidFill>
              <a:uFill>
                <a:solidFill>
                  <a:srgbClr val="ffffff"/>
                </a:solidFill>
              </a:uFill>
              <a:latin typeface="Arial"/>
            </a:endParaRPr>
          </a:p>
        </p:txBody>
      </p:sp>
      <p:sp>
        <p:nvSpPr>
          <p:cNvPr id="323" name="CustomShape 2"/>
          <p:cNvSpPr/>
          <p:nvPr/>
        </p:nvSpPr>
        <p:spPr>
          <a:xfrm>
            <a:off x="150840" y="418680"/>
            <a:ext cx="9438480" cy="6999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Modules are a way of grouping together methods, classes, and constants. Modules give you two major benefits:</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Symbol"/>
              <a:buChar char=""/>
            </a:pPr>
            <a:r>
              <a:rPr b="0" lang="en-IN" sz="1800" spc="-1" strike="noStrike">
                <a:solidFill>
                  <a:srgbClr val="000000"/>
                </a:solidFill>
                <a:uFill>
                  <a:solidFill>
                    <a:srgbClr val="ffffff"/>
                  </a:solidFill>
                </a:uFill>
                <a:latin typeface="Arial"/>
                <a:ea typeface="DejaVu Sans"/>
              </a:rPr>
              <a:t>Modules provide a namespace and prevent name clashes.</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Symbol"/>
              <a:buChar char=""/>
            </a:pPr>
            <a:r>
              <a:rPr b="0" lang="en-IN" sz="1800" spc="-1" strike="noStrike">
                <a:solidFill>
                  <a:srgbClr val="000000"/>
                </a:solidFill>
                <a:uFill>
                  <a:solidFill>
                    <a:srgbClr val="ffffff"/>
                  </a:solidFill>
                </a:uFill>
                <a:latin typeface="Arial"/>
                <a:ea typeface="DejaVu Sans"/>
              </a:rPr>
              <a:t>Modules implement the mixin facility.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module DogsRelated</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NBR_OF_DOGS_NEEDED_TO_START_A_DOG_PARTY = 5</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class Dog</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bark</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"Woof..."</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eat</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wag_tail</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"I'm doing this because I'm happy"</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give_the_paw</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"Why??"</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Font typeface="Wingdings" charset="2"/>
              <a:buChar char=""/>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  </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Font typeface="Wingdings" charset="2"/>
              <a:buChar char=""/>
            </a:pP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213840" y="576000"/>
            <a:ext cx="9988200" cy="1112040"/>
          </a:xfrm>
          <a:prstGeom prst="rect">
            <a:avLst/>
          </a:prstGeom>
          <a:noFill/>
          <a:ln>
            <a:noFill/>
          </a:ln>
        </p:spPr>
        <p:style>
          <a:lnRef idx="0"/>
          <a:fillRef idx="0"/>
          <a:effectRef idx="0"/>
          <a:fontRef idx="minor"/>
        </p:style>
        <p:txBody>
          <a:bodyPr lIns="90000" rIns="90000" tIns="45000" bIns="45000"/>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x = 6</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charlie = DogsRelated::Dog.new</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charlie.wag_tail if x &gt;=DogsRelated::NBR_OF_DOGS_NEEDED_TO_START_A_DOG_PARTY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3381480" y="216000"/>
            <a:ext cx="4033800" cy="344160"/>
          </a:xfrm>
          <a:prstGeom prst="rect">
            <a:avLst/>
          </a:prstGeom>
          <a:noFill/>
          <a:ln>
            <a:noFill/>
          </a:ln>
        </p:spPr>
        <p:style>
          <a:lnRef idx="0"/>
          <a:fillRef idx="0"/>
          <a:effectRef idx="0"/>
          <a:fontRef idx="minor"/>
        </p:style>
        <p:txBody>
          <a:bodyPr lIns="90000" rIns="90000" tIns="45000" bIns="45000"/>
          <a:p>
            <a:r>
              <a:rPr b="0" lang="en-IN" sz="2600" spc="-1" strike="noStrike">
                <a:solidFill>
                  <a:srgbClr val="000000"/>
                </a:solidFill>
                <a:uFill>
                  <a:solidFill>
                    <a:srgbClr val="ffffff"/>
                  </a:solidFill>
                </a:uFill>
                <a:latin typeface="Arial"/>
                <a:ea typeface="DejaVu Sans"/>
              </a:rPr>
              <a:t>Ruby include Statement:</a:t>
            </a:r>
            <a:endParaRPr b="0" lang="en-IN" sz="1800" spc="-1" strike="noStrike">
              <a:solidFill>
                <a:srgbClr val="000000"/>
              </a:solidFill>
              <a:uFill>
                <a:solidFill>
                  <a:srgbClr val="ffffff"/>
                </a:solidFill>
              </a:uFill>
              <a:latin typeface="Arial"/>
            </a:endParaRPr>
          </a:p>
        </p:txBody>
      </p:sp>
      <p:sp>
        <p:nvSpPr>
          <p:cNvPr id="326" name="CustomShape 2"/>
          <p:cNvSpPr/>
          <p:nvPr/>
        </p:nvSpPr>
        <p:spPr>
          <a:xfrm>
            <a:off x="310320" y="695880"/>
            <a:ext cx="9579240" cy="6609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You can embed a module in a class. To embed a module in a class, you use the include statement in the class: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module Week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FIRST_DAY = "Sunday"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Week.weeks_in_month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"You have four weeks in a month"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Week.weeks_in_year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"You have 52 weeks in a year"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04000" y="288000"/>
            <a:ext cx="5039280" cy="478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Ruby include Statement:</a:t>
            </a:r>
            <a:endParaRPr b="0" lang="en-IN" sz="1800" spc="-1" strike="noStrike">
              <a:solidFill>
                <a:srgbClr val="000000"/>
              </a:solidFill>
              <a:uFill>
                <a:solidFill>
                  <a:srgbClr val="ffffff"/>
                </a:solidFill>
              </a:uFill>
              <a:latin typeface="Arial"/>
            </a:endParaRPr>
          </a:p>
        </p:txBody>
      </p:sp>
      <p:sp>
        <p:nvSpPr>
          <p:cNvPr id="328" name="CustomShape 2"/>
          <p:cNvSpPr/>
          <p:nvPr/>
        </p:nvSpPr>
        <p:spPr>
          <a:xfrm>
            <a:off x="72000" y="766800"/>
            <a:ext cx="9579240" cy="600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You can embed a module in a class. To embed a module in a class, you use the include statement in the class:</a:t>
            </a:r>
            <a:endParaRPr b="0" lang="en-IN"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504000" y="301320"/>
            <a:ext cx="9068760" cy="70524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0000"/>
                </a:solidFill>
                <a:uFill>
                  <a:solidFill>
                    <a:srgbClr val="ffffff"/>
                  </a:solidFill>
                </a:uFill>
                <a:latin typeface="Arial"/>
                <a:ea typeface="DejaVu Sans"/>
              </a:rPr>
              <a:t>Accessors</a:t>
            </a:r>
            <a:endParaRPr b="0" lang="en-IN" sz="1800" spc="-1" strike="noStrike">
              <a:solidFill>
                <a:srgbClr val="000000"/>
              </a:solidFill>
              <a:uFill>
                <a:solidFill>
                  <a:srgbClr val="ffffff"/>
                </a:solidFill>
              </a:uFill>
              <a:latin typeface="Arial"/>
            </a:endParaRPr>
          </a:p>
        </p:txBody>
      </p:sp>
      <p:sp>
        <p:nvSpPr>
          <p:cNvPr id="270" name="CustomShape 2"/>
          <p:cNvSpPr/>
          <p:nvPr/>
        </p:nvSpPr>
        <p:spPr>
          <a:xfrm>
            <a:off x="720000" y="486000"/>
            <a:ext cx="8707680" cy="648648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attr_reader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Abc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attr_reader :age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@age=c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Abc.new(8).age =&gt;8</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Abc.new(97).age=8</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NoMethodError: undefined method `age=' for #&lt;Abc:0x0000000191a220 @age=97&gt;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attr_writer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Dbc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attr_writer :age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@age=c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Dbc.new(8).age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NoMethodError: undefined method `age' for #&lt;Dbc:0x00000001ad0010 @age=8&gt;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Dbc.new(8).age=6</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1080000" y="288000"/>
            <a:ext cx="3417120" cy="674316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$LOAD_PATH &lt;&lt;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require "support"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Decade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include Week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no_of_yrs=10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no_of_months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Week::FIRST_DAY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number=10*12</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puts number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d1=Decade.new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Week::FIRST_DAY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Week.weeks_in_month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Week.weeks_in_year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d1.no_of_months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Sunday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four weeks in a month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have 52 weeks in a year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Sunday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120</a:t>
            </a:r>
            <a:endParaRPr b="0" lang="en-IN"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3312000" y="288000"/>
            <a:ext cx="5399280" cy="344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Mixins in Ruby</a:t>
            </a:r>
            <a:endParaRPr b="0" lang="en-IN" sz="1800" spc="-1" strike="noStrike">
              <a:solidFill>
                <a:srgbClr val="000000"/>
              </a:solidFill>
              <a:uFill>
                <a:solidFill>
                  <a:srgbClr val="ffffff"/>
                </a:solidFill>
              </a:uFill>
              <a:latin typeface="Arial"/>
            </a:endParaRPr>
          </a:p>
        </p:txBody>
      </p:sp>
      <p:sp>
        <p:nvSpPr>
          <p:cNvPr id="331" name="CustomShape 2"/>
          <p:cNvSpPr/>
          <p:nvPr/>
        </p:nvSpPr>
        <p:spPr>
          <a:xfrm>
            <a:off x="576000" y="936000"/>
            <a:ext cx="4564800" cy="57193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Ruby does not support multiple inheritance.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module 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a1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module 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b1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Sample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include 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include 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s1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samp=Sample.new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samp.a1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samp.b1</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samp.s1</a:t>
            </a:r>
            <a:endParaRPr b="0" lang="en-IN"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872000" y="288000"/>
            <a:ext cx="3520800" cy="344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Difference b/w Class and Module</a:t>
            </a:r>
            <a:endParaRPr b="0" lang="en-IN" sz="1800" spc="-1" strike="noStrike">
              <a:solidFill>
                <a:srgbClr val="000000"/>
              </a:solidFill>
              <a:uFill>
                <a:solidFill>
                  <a:srgbClr val="ffffff"/>
                </a:solidFill>
              </a:uFill>
              <a:latin typeface="Arial"/>
            </a:endParaRPr>
          </a:p>
        </p:txBody>
      </p:sp>
      <p:pic>
        <p:nvPicPr>
          <p:cNvPr id="333" name="" descr=""/>
          <p:cNvPicPr/>
          <p:nvPr/>
        </p:nvPicPr>
        <p:blipFill>
          <a:blip r:embed="rId1"/>
          <a:stretch/>
        </p:blipFill>
        <p:spPr>
          <a:xfrm>
            <a:off x="1508040" y="1433880"/>
            <a:ext cx="7849800" cy="543096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1512000" y="216000"/>
            <a:ext cx="3156480" cy="344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Ruby dynamic method calling</a:t>
            </a:r>
            <a:endParaRPr b="0" lang="en-IN" sz="1800" spc="-1" strike="noStrike">
              <a:solidFill>
                <a:srgbClr val="000000"/>
              </a:solidFill>
              <a:uFill>
                <a:solidFill>
                  <a:srgbClr val="ffffff"/>
                </a:solidFill>
              </a:uFill>
              <a:latin typeface="Arial"/>
            </a:endParaRPr>
          </a:p>
        </p:txBody>
      </p:sp>
      <p:sp>
        <p:nvSpPr>
          <p:cNvPr id="335" name="CustomShape 2"/>
          <p:cNvSpPr/>
          <p:nvPr/>
        </p:nvSpPr>
        <p:spPr>
          <a:xfrm>
            <a:off x="792000" y="864000"/>
            <a:ext cx="8996760" cy="57196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 "hi man"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 s.length #=&gt; 6</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 s.include? "hi" #=&gt; true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1) One way to invoke a method dynamically in ruby is to send a message to the object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 s.send(:length) #=&gt; 6</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 s.send(:include?,"hi") #=&gt; true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2) A second way is instantiate a method object and then call it: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method_object = s.method(:length)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 method_object.call #=&gt; 6</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method_object = s.method(:include?)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 method_object.call('hi')  #=&gt; true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3) And the third way is to use the eval method: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eval "s.length" #=&gt; 6</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eval "s.include? 'hi'" #=&gt;true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4032000" y="216000"/>
            <a:ext cx="1776240" cy="454320"/>
          </a:xfrm>
          <a:prstGeom prst="rect">
            <a:avLst/>
          </a:prstGeom>
          <a:noFill/>
          <a:ln>
            <a:noFill/>
          </a:ln>
        </p:spPr>
        <p:style>
          <a:lnRef idx="0"/>
          <a:fillRef idx="0"/>
          <a:effectRef idx="0"/>
          <a:fontRef idx="minor"/>
        </p:style>
        <p:txBody>
          <a:bodyPr lIns="90000" rIns="90000" tIns="45000" bIns="45000"/>
          <a:p>
            <a:r>
              <a:rPr b="0" lang="en-IN" sz="2600" spc="-1" strike="noStrike">
                <a:solidFill>
                  <a:srgbClr val="00000a"/>
                </a:solidFill>
                <a:uFill>
                  <a:solidFill>
                    <a:srgbClr val="ffffff"/>
                  </a:solidFill>
                </a:uFill>
                <a:latin typeface="Liberation Serif;Times New Roman"/>
                <a:ea typeface="FreeSans"/>
              </a:rPr>
              <a:t>Marshalling</a:t>
            </a:r>
            <a:endParaRPr b="0" lang="en-IN" sz="1800" spc="-1" strike="noStrike">
              <a:solidFill>
                <a:srgbClr val="000000"/>
              </a:solidFill>
              <a:uFill>
                <a:solidFill>
                  <a:srgbClr val="ffffff"/>
                </a:solidFill>
              </a:uFill>
              <a:latin typeface="Arial"/>
            </a:endParaRPr>
          </a:p>
        </p:txBody>
      </p:sp>
      <p:sp>
        <p:nvSpPr>
          <p:cNvPr id="337" name="CustomShape 2"/>
          <p:cNvSpPr/>
          <p:nvPr/>
        </p:nvSpPr>
        <p:spPr>
          <a:xfrm>
            <a:off x="432000" y="1008000"/>
            <a:ext cx="9408240" cy="34160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marshaling library converts collections of Ruby objects into a byte stream.</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Ruby has a standard class Marshal that does all the job for serialization and deserialization.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To serialize an object, use Marshal.dump, to deserialize - Marshal.load or Marshal.restore.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marshalled = Marshal.dump([1, 2, 'string', Object.new])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"\x04\b[\ti\x06i\aI\"\vstring\x06:\x06ETo:\vObject\x00"</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Marshal.load(marshalled)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=&gt; [1, 2, "string", #&lt;Object:0x00000002643000&gt;]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338" name="CustomShape 3"/>
          <p:cNvSpPr/>
          <p:nvPr/>
        </p:nvSpPr>
        <p:spPr>
          <a:xfrm>
            <a:off x="720000" y="1512000"/>
            <a:ext cx="178920" cy="344520"/>
          </a:xfrm>
          <a:prstGeom prst="rect">
            <a:avLst/>
          </a:prstGeom>
          <a:noFill/>
          <a:ln>
            <a:noFill/>
          </a:ln>
        </p:spPr>
        <p:style>
          <a:lnRef idx="0"/>
          <a:fillRef idx="0"/>
          <a:effectRef idx="0"/>
          <a:fontRef idx="minor"/>
        </p:style>
      </p:sp>
      <p:sp>
        <p:nvSpPr>
          <p:cNvPr id="339" name="CustomShape 4"/>
          <p:cNvSpPr/>
          <p:nvPr/>
        </p:nvSpPr>
        <p:spPr>
          <a:xfrm>
            <a:off x="5040000" y="1512000"/>
            <a:ext cx="178920" cy="344520"/>
          </a:xfrm>
          <a:prstGeom prst="rect">
            <a:avLst/>
          </a:prstGeom>
          <a:noFill/>
          <a:ln>
            <a:noFill/>
          </a:ln>
        </p:spPr>
        <p:style>
          <a:lnRef idx="0"/>
          <a:fillRef idx="0"/>
          <a:effectRef idx="0"/>
          <a:fontRef idx="minor"/>
        </p:style>
      </p:sp>
      <p:sp>
        <p:nvSpPr>
          <p:cNvPr id="340" name="CustomShape 5"/>
          <p:cNvSpPr/>
          <p:nvPr/>
        </p:nvSpPr>
        <p:spPr>
          <a:xfrm>
            <a:off x="1872000" y="1584000"/>
            <a:ext cx="178920" cy="344520"/>
          </a:xfrm>
          <a:prstGeom prst="rect">
            <a:avLst/>
          </a:prstGeom>
          <a:noFill/>
          <a:ln>
            <a:noFill/>
          </a:ln>
        </p:spPr>
        <p:style>
          <a:lnRef idx="0"/>
          <a:fillRef idx="0"/>
          <a:effectRef idx="0"/>
          <a:fontRef idx="minor"/>
        </p:style>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576000" y="648000"/>
            <a:ext cx="2644920" cy="36720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Klass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initialize(str)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@str = str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sayHello</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@str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o = Klass.new("hello\n")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data = Marshal.dump(o)</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obj = Marshal.load(data)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obj.sayHello </a:t>
            </a:r>
            <a:endParaRPr b="0" lang="en-IN" sz="18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648000" y="990360"/>
            <a:ext cx="4373640" cy="46947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Sbc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attr_accessor :age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@age=c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x=Sbc.new(4)</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#&lt;Sbc:0x00000001916918 @age=4&gt;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x.age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4</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x.age=8</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8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x.age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8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272" name="CustomShape 2"/>
          <p:cNvSpPr/>
          <p:nvPr/>
        </p:nvSpPr>
        <p:spPr>
          <a:xfrm>
            <a:off x="6384960" y="1080000"/>
            <a:ext cx="2972160" cy="46947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Gbc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attr_writer :age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age=(d)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@age=d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c=Gbc.new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nil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c.age=8</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8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8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504000" y="234000"/>
            <a:ext cx="9068760" cy="622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Private</a:t>
            </a:r>
            <a:endParaRPr b="0" lang="en-IN" sz="1800" spc="-1" strike="noStrike">
              <a:solidFill>
                <a:srgbClr val="000000"/>
              </a:solidFill>
              <a:uFill>
                <a:solidFill>
                  <a:srgbClr val="ffffff"/>
                </a:solidFill>
              </a:uFill>
              <a:latin typeface="Arial"/>
            </a:endParaRPr>
          </a:p>
        </p:txBody>
      </p:sp>
      <p:sp>
        <p:nvSpPr>
          <p:cNvPr id="274" name="CustomShape 2"/>
          <p:cNvSpPr/>
          <p:nvPr/>
        </p:nvSpPr>
        <p:spPr>
          <a:xfrm>
            <a:off x="792000" y="594720"/>
            <a:ext cx="7589160" cy="72543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Abc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private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 "jj"</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:c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2.3.1 :157 &gt; Abc.new.c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NoMethodError: private method `c' called for #&lt;Abc:0x00000001915ae0&gt;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Abc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private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 "jj"</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Abc.new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"jj"</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04000" y="301320"/>
            <a:ext cx="906876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Protected</a:t>
            </a:r>
            <a:endParaRPr b="0" lang="en-IN" sz="1800" spc="-1" strike="noStrike">
              <a:solidFill>
                <a:srgbClr val="000000"/>
              </a:solidFill>
              <a:uFill>
                <a:solidFill>
                  <a:srgbClr val="ffffff"/>
                </a:solidFill>
              </a:uFill>
              <a:latin typeface="Arial"/>
            </a:endParaRPr>
          </a:p>
        </p:txBody>
      </p:sp>
      <p:sp>
        <p:nvSpPr>
          <p:cNvPr id="276" name="CustomShape 2"/>
          <p:cNvSpPr/>
          <p:nvPr/>
        </p:nvSpPr>
        <p:spPr>
          <a:xfrm>
            <a:off x="792360" y="919080"/>
            <a:ext cx="8996760" cy="93020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Abc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protected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 "jj"</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:c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2.3.1 :157 &gt; Abc.new.c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NoMethodError: protected method `c' called for #&lt;Abc:0x00000001915ae0&gt;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Abc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protected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 "jj"</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Abc.new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"jj"</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Dcc&lt;Abc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=&gt;Dcc.new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"jj"</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04000" y="301320"/>
            <a:ext cx="906876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Public</a:t>
            </a:r>
            <a:endParaRPr b="0" lang="en-IN" sz="1800" spc="-1" strike="noStrike">
              <a:solidFill>
                <a:srgbClr val="000000"/>
              </a:solidFill>
              <a:uFill>
                <a:solidFill>
                  <a:srgbClr val="ffffff"/>
                </a:solidFill>
              </a:uFill>
              <a:latin typeface="Arial"/>
            </a:endParaRPr>
          </a:p>
        </p:txBody>
      </p:sp>
      <p:sp>
        <p:nvSpPr>
          <p:cNvPr id="278" name="CustomShape 2"/>
          <p:cNvSpPr/>
          <p:nvPr/>
        </p:nvSpPr>
        <p:spPr>
          <a:xfrm>
            <a:off x="864000" y="1563480"/>
            <a:ext cx="2517120" cy="4950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Pub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p_x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 "hi"</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:p_x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Pub.new.p_x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"hi"</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"hi"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D&lt;Pub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nil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D.new.p_x</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72000" y="72000"/>
            <a:ext cx="9789120" cy="75103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(Dollar Splat)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is basically shorthand for ARGV. $* contains the command line arguments that were passed to the script.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example.rb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 " &lt;&lt; $*.inspect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puts "ARGV: " &lt;&lt; ARGV.inspect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Jims-MacBook-Pro:~/Desktop ruby example.rb hello world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["hello", "world"]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ARGV: ["hello", "world"]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(Dollar Question Mark)</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returns the exit status of the last child process to finish.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`pwd` # Show current directory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"/Users/jimneath/Desktop\n"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#&lt;Process::Status: pid=17867,exited(0)&gt;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`fake command` # This will fail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(irb):7: command not found: fake command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&gt;&gt;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#&lt;Process::Status: pid=17871,exited(127)&gt;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Note: 127=&gt; "command not found".</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909</TotalTime>
  <Application>LibreOffice/5.2.3.2$Linux_X86_64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2016-11-12T21:52:31Z</dcterms:created>
  <dc:creator/>
  <dc:description/>
  <dc:language>en-IN</dc:language>
  <cp:lastModifiedBy/>
  <dcterms:modified xsi:type="dcterms:W3CDTF">2016-11-19T00:08:00Z</dcterms:modified>
  <cp:revision>94</cp:revision>
  <dc:subject/>
  <dc:title/>
</cp:coreProperties>
</file>