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3240000" y="432000"/>
            <a:ext cx="1942920" cy="3427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grep</a:t>
            </a:r>
            <a:endParaRPr b="0" lang="en-IN" sz="1800" spc="-1" strike="noStrike">
              <a:solidFill>
                <a:srgbClr val="000000"/>
              </a:solidFill>
              <a:uFill>
                <a:solidFill>
                  <a:srgbClr val="ffffff"/>
                </a:solidFill>
              </a:uFill>
              <a:latin typeface="Arial"/>
            </a:endParaRPr>
          </a:p>
        </p:txBody>
      </p:sp>
      <p:sp>
        <p:nvSpPr>
          <p:cNvPr id="73" name="CustomShape 2"/>
          <p:cNvSpPr/>
          <p:nvPr/>
        </p:nvSpPr>
        <p:spPr>
          <a:xfrm>
            <a:off x="720000" y="1296000"/>
            <a:ext cx="5186520" cy="36702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['a','1','b'].grep(/^\d*$/)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=&gt; ["1"]</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['a',1,'b'].grep(Integer)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=&gt; [1]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[1,10,100,1000].grep(1..100)</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['hello.rb','world.rb','public.html'].grep(/(.*)\.rb/){$1}</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301320"/>
            <a:ext cx="9068040" cy="1258560"/>
          </a:xfrm>
          <a:prstGeom prst="rect">
            <a:avLst/>
          </a:prstGeom>
          <a:noFill/>
          <a:ln>
            <a:noFill/>
          </a:ln>
        </p:spPr>
        <p:style>
          <a:lnRef idx="0"/>
          <a:fillRef idx="0"/>
          <a:effectRef idx="0"/>
          <a:fontRef idx="minor"/>
        </p:style>
      </p:sp>
      <p:sp>
        <p:nvSpPr>
          <p:cNvPr id="91" name="CustomShape 2"/>
          <p:cNvSpPr/>
          <p:nvPr/>
        </p:nvSpPr>
        <p:spPr>
          <a:xfrm>
            <a:off x="2660760" y="200520"/>
            <a:ext cx="4392720" cy="732600"/>
          </a:xfrm>
          <a:prstGeom prst="rect">
            <a:avLst/>
          </a:prstGeom>
          <a:noFill/>
          <a:ln>
            <a:noFill/>
          </a:ln>
        </p:spPr>
        <p:style>
          <a:lnRef idx="0"/>
          <a:fillRef idx="0"/>
          <a:effectRef idx="0"/>
          <a:fontRef idx="minor"/>
        </p:style>
        <p:txBody>
          <a:bodyPr lIns="90000" rIns="90000" tIns="45000" bIns="45000"/>
          <a:p>
            <a:r>
              <a:rPr b="1" lang="en-IN" sz="1600" spc="-1" strike="noStrike">
                <a:solidFill>
                  <a:srgbClr val="000000"/>
                </a:solidFill>
                <a:uFill>
                  <a:solidFill>
                    <a:srgbClr val="ffffff"/>
                  </a:solidFill>
                </a:uFill>
                <a:latin typeface="Arial"/>
                <a:ea typeface="DejaVu Sans"/>
              </a:rPr>
              <a:t>Connect and Component View</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pic>
        <p:nvPicPr>
          <p:cNvPr id="92" name="" descr=""/>
          <p:cNvPicPr/>
          <p:nvPr/>
        </p:nvPicPr>
        <p:blipFill>
          <a:blip r:embed="rId1"/>
          <a:stretch/>
        </p:blipFill>
        <p:spPr>
          <a:xfrm rot="21581400">
            <a:off x="1308600" y="1180080"/>
            <a:ext cx="8061480" cy="569700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4000" y="301320"/>
            <a:ext cx="9068040" cy="1258560"/>
          </a:xfrm>
          <a:prstGeom prst="rect">
            <a:avLst/>
          </a:prstGeom>
          <a:noFill/>
          <a:ln>
            <a:noFill/>
          </a:ln>
        </p:spPr>
        <p:style>
          <a:lnRef idx="0"/>
          <a:fillRef idx="0"/>
          <a:effectRef idx="0"/>
          <a:fontRef idx="minor"/>
        </p:style>
      </p:sp>
      <p:sp>
        <p:nvSpPr>
          <p:cNvPr id="94" name="CustomShape 2"/>
          <p:cNvSpPr/>
          <p:nvPr/>
        </p:nvSpPr>
        <p:spPr>
          <a:xfrm>
            <a:off x="216000" y="216000"/>
            <a:ext cx="3453480" cy="846720"/>
          </a:xfrm>
          <a:prstGeom prst="rect">
            <a:avLst/>
          </a:prstGeom>
          <a:noFill/>
          <a:ln>
            <a:noFill/>
          </a:ln>
        </p:spPr>
        <p:style>
          <a:lnRef idx="0"/>
          <a:fillRef idx="0"/>
          <a:effectRef idx="0"/>
          <a:fontRef idx="minor"/>
        </p:style>
        <p:txBody>
          <a:bodyPr lIns="90000" rIns="90000" tIns="45000" bIns="45000"/>
          <a:p>
            <a:r>
              <a:rPr b="1" lang="en-IN" sz="2400" spc="-1" strike="noStrike">
                <a:solidFill>
                  <a:srgbClr val="000000"/>
                </a:solidFill>
                <a:uFill>
                  <a:solidFill>
                    <a:srgbClr val="ffffff"/>
                  </a:solidFill>
                </a:uFill>
                <a:latin typeface="Arial"/>
                <a:ea typeface="DejaVu Sans"/>
              </a:rPr>
              <a:t>config/initializers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95" name="CustomShape 3"/>
          <p:cNvSpPr/>
          <p:nvPr/>
        </p:nvSpPr>
        <p:spPr>
          <a:xfrm>
            <a:off x="99000" y="671760"/>
            <a:ext cx="9762480" cy="990720"/>
          </a:xfrm>
          <a:prstGeom prst="rect">
            <a:avLst/>
          </a:prstGeom>
          <a:noFill/>
          <a:ln>
            <a:noFill/>
          </a:ln>
        </p:spPr>
        <p:style>
          <a:lnRef idx="0"/>
          <a:fillRef idx="0"/>
          <a:effectRef idx="0"/>
          <a:fontRef idx="minor"/>
        </p:style>
        <p:txBody>
          <a:bodyPr lIns="90000" rIns="90000" tIns="45000" bIns="45000"/>
          <a:p>
            <a:r>
              <a:rPr b="0" lang="en-IN" sz="1600" spc="-1" strike="noStrike">
                <a:solidFill>
                  <a:srgbClr val="000000"/>
                </a:solidFill>
                <a:uFill>
                  <a:solidFill>
                    <a:srgbClr val="ffffff"/>
                  </a:solidFill>
                </a:uFill>
                <a:latin typeface="Arial"/>
                <a:ea typeface="DejaVu Sans"/>
              </a:rPr>
              <a:t>This directory contains the list of files that need to be run during the Rails initialization process. Any *.rb file you create here will run during the initialization automatically. For example, constants that you declare in here will then be available throughout your app. The initializer file is triggered from the call in config/environment.rb to Rails.application.initialize!.</a:t>
            </a:r>
            <a:endParaRPr b="0" lang="en-IN" sz="1800" spc="-1" strike="noStrike">
              <a:solidFill>
                <a:srgbClr val="000000"/>
              </a:solidFill>
              <a:uFill>
                <a:solidFill>
                  <a:srgbClr val="ffffff"/>
                </a:solidFill>
              </a:uFill>
              <a:latin typeface="Arial"/>
            </a:endParaRPr>
          </a:p>
        </p:txBody>
      </p:sp>
      <p:sp>
        <p:nvSpPr>
          <p:cNvPr id="96" name="CustomShape 4"/>
          <p:cNvSpPr/>
          <p:nvPr/>
        </p:nvSpPr>
        <p:spPr>
          <a:xfrm>
            <a:off x="72000" y="2268000"/>
            <a:ext cx="10020240" cy="539280"/>
          </a:xfrm>
          <a:prstGeom prst="rect">
            <a:avLst/>
          </a:prstGeom>
          <a:noFill/>
          <a:ln>
            <a:noFill/>
          </a:ln>
        </p:spPr>
        <p:style>
          <a:lnRef idx="0"/>
          <a:fillRef idx="0"/>
          <a:effectRef idx="0"/>
          <a:fontRef idx="minor"/>
        </p:style>
        <p:txBody>
          <a:bodyPr lIns="90000" rIns="90000" tIns="45000" bIns="45000"/>
          <a:p>
            <a:r>
              <a:rPr b="0" lang="en-IN" sz="1600" spc="-1" strike="noStrike">
                <a:solidFill>
                  <a:srgbClr val="000000"/>
                </a:solidFill>
                <a:uFill>
                  <a:solidFill>
                    <a:srgbClr val="ffffff"/>
                  </a:solidFill>
                </a:uFill>
                <a:latin typeface="Arial"/>
                <a:ea typeface="DejaVu Sans"/>
              </a:rPr>
              <a:t>lib directory is where all the application specific libraries goes. Application specific libraries are re-usable generic code extracted from the application. Think of it as an application specific gem.</a:t>
            </a:r>
            <a:endParaRPr b="0" lang="en-IN" sz="1800" spc="-1" strike="noStrike">
              <a:solidFill>
                <a:srgbClr val="000000"/>
              </a:solidFill>
              <a:uFill>
                <a:solidFill>
                  <a:srgbClr val="ffffff"/>
                </a:solidFill>
              </a:uFill>
              <a:latin typeface="Arial"/>
            </a:endParaRPr>
          </a:p>
        </p:txBody>
      </p:sp>
      <p:sp>
        <p:nvSpPr>
          <p:cNvPr id="97" name="CustomShape 5"/>
          <p:cNvSpPr/>
          <p:nvPr/>
        </p:nvSpPr>
        <p:spPr>
          <a:xfrm>
            <a:off x="231120" y="1748520"/>
            <a:ext cx="2070360" cy="846720"/>
          </a:xfrm>
          <a:prstGeom prst="rect">
            <a:avLst/>
          </a:prstGeom>
          <a:noFill/>
          <a:ln>
            <a:noFill/>
          </a:ln>
        </p:spPr>
        <p:style>
          <a:lnRef idx="0"/>
          <a:fillRef idx="0"/>
          <a:effectRef idx="0"/>
          <a:fontRef idx="minor"/>
        </p:style>
        <p:txBody>
          <a:bodyPr lIns="90000" rIns="90000" tIns="45000" bIns="45000"/>
          <a:p>
            <a:r>
              <a:rPr b="1" lang="en-IN" sz="2400" spc="-1" strike="noStrike">
                <a:solidFill>
                  <a:srgbClr val="000000"/>
                </a:solidFill>
                <a:uFill>
                  <a:solidFill>
                    <a:srgbClr val="ffffff"/>
                  </a:solidFill>
                </a:uFill>
                <a:latin typeface="Arial"/>
                <a:ea typeface="DejaVu Sans"/>
              </a:rPr>
              <a:t>lib</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98" name="CustomShape 6"/>
          <p:cNvSpPr/>
          <p:nvPr/>
        </p:nvSpPr>
        <p:spPr>
          <a:xfrm>
            <a:off x="266040" y="2828520"/>
            <a:ext cx="2035440" cy="846720"/>
          </a:xfrm>
          <a:prstGeom prst="rect">
            <a:avLst/>
          </a:prstGeom>
          <a:noFill/>
          <a:ln>
            <a:noFill/>
          </a:ln>
        </p:spPr>
        <p:style>
          <a:lnRef idx="0"/>
          <a:fillRef idx="0"/>
          <a:effectRef idx="0"/>
          <a:fontRef idx="minor"/>
        </p:style>
        <p:txBody>
          <a:bodyPr lIns="90000" rIns="90000" tIns="45000" bIns="45000"/>
          <a:p>
            <a:r>
              <a:rPr b="1" lang="en-IN" sz="2400" spc="-1" strike="noStrike">
                <a:solidFill>
                  <a:srgbClr val="000000"/>
                </a:solidFill>
                <a:uFill>
                  <a:solidFill>
                    <a:srgbClr val="ffffff"/>
                  </a:solidFill>
                </a:uFill>
                <a:latin typeface="Arial"/>
                <a:ea typeface="DejaVu Sans"/>
              </a:rPr>
              <a:t>Rakefile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99" name="CustomShape 7"/>
          <p:cNvSpPr/>
          <p:nvPr/>
        </p:nvSpPr>
        <p:spPr>
          <a:xfrm>
            <a:off x="144000" y="3274560"/>
            <a:ext cx="9488160" cy="1409760"/>
          </a:xfrm>
          <a:prstGeom prst="rect">
            <a:avLst/>
          </a:prstGeom>
          <a:noFill/>
          <a:ln>
            <a:noFill/>
          </a:ln>
        </p:spPr>
        <p:style>
          <a:lnRef idx="0"/>
          <a:fillRef idx="0"/>
          <a:effectRef idx="0"/>
          <a:fontRef idx="minor"/>
        </p:style>
        <p:txBody>
          <a:bodyPr lIns="90000" rIns="90000" tIns="45000" bIns="45000"/>
          <a:p>
            <a:r>
              <a:rPr b="0" lang="en-IN" sz="1600" spc="-1" strike="noStrike">
                <a:solidFill>
                  <a:srgbClr val="000000"/>
                </a:solidFill>
                <a:uFill>
                  <a:solidFill>
                    <a:srgbClr val="ffffff"/>
                  </a:solidFill>
                </a:uFill>
                <a:latin typeface="Arial"/>
                <a:ea typeface="DejaVu Sans"/>
              </a:rPr>
              <a:t>Rake files created inside the lib/tasks are available throughout the app via the Rake module. This is possible because of the Rakefile, which requires application.rb and invokes Rails.application.load_tasks. The call to load_tasks loads all the *.rake files from lib/tasks folder.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100" name="CustomShape 8"/>
          <p:cNvSpPr/>
          <p:nvPr/>
        </p:nvSpPr>
        <p:spPr>
          <a:xfrm>
            <a:off x="216000" y="4428000"/>
            <a:ext cx="1149480" cy="875880"/>
          </a:xfrm>
          <a:prstGeom prst="rect">
            <a:avLst/>
          </a:prstGeom>
          <a:noFill/>
          <a:ln>
            <a:noFill/>
          </a:ln>
        </p:spPr>
        <p:style>
          <a:lnRef idx="0"/>
          <a:fillRef idx="0"/>
          <a:effectRef idx="0"/>
          <a:fontRef idx="minor"/>
        </p:style>
        <p:txBody>
          <a:bodyPr lIns="90000" rIns="90000" tIns="45000" bIns="45000"/>
          <a:p>
            <a:r>
              <a:rPr b="1" lang="en-IN" sz="2600" spc="-1" strike="noStrike">
                <a:solidFill>
                  <a:srgbClr val="000000"/>
                </a:solidFill>
                <a:uFill>
                  <a:solidFill>
                    <a:srgbClr val="ffffff"/>
                  </a:solidFill>
                </a:uFill>
                <a:latin typeface="Arial"/>
                <a:ea typeface="DejaVu Sans"/>
              </a:rPr>
              <a:t>tmp</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101" name="CustomShape 9"/>
          <p:cNvSpPr/>
          <p:nvPr/>
        </p:nvSpPr>
        <p:spPr>
          <a:xfrm>
            <a:off x="216000" y="4968000"/>
            <a:ext cx="8519040" cy="2550960"/>
          </a:xfrm>
          <a:prstGeom prst="rect">
            <a:avLst/>
          </a:prstGeom>
          <a:noFill/>
          <a:ln>
            <a:noFill/>
          </a:ln>
        </p:spPr>
        <p:style>
          <a:lnRef idx="0"/>
          <a:fillRef idx="0"/>
          <a:effectRef idx="0"/>
          <a:fontRef idx="minor"/>
        </p:style>
        <p:txBody>
          <a:bodyPr lIns="90000" rIns="90000" tIns="45000" bIns="45000"/>
          <a:p>
            <a:r>
              <a:rPr b="0" lang="en-IN" sz="1600" spc="-1" strike="noStrike">
                <a:solidFill>
                  <a:srgbClr val="000000"/>
                </a:solidFill>
                <a:uFill>
                  <a:solidFill>
                    <a:srgbClr val="ffffff"/>
                  </a:solidFill>
                </a:uFill>
                <a:latin typeface="Arial"/>
                <a:ea typeface="DejaVu Sans"/>
              </a:rPr>
              <a:t>This is the temporary directory for the app to hold files like caches. You don’t need to worry about this directory, since it’s fully managed by Rails itself.</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Arial"/>
                <a:ea typeface="DejaVu Sans"/>
              </a:rPr>
              <a:t>rails tmp:cache:clear clears tmp/cache.</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Arial"/>
                <a:ea typeface="DejaVu Sans"/>
              </a:rPr>
              <a:t>rails tmp:sockets:clear clears tmp/sockets.</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Arial"/>
                <a:ea typeface="DejaVu Sans"/>
              </a:rPr>
              <a:t>rails tmp:clear clears all cache and sockets files.</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Arial"/>
                <a:ea typeface="DejaVu Sans"/>
              </a:rPr>
              <a:t>rails tmp:create creates tmp directories for cache, sockets and pids.</a:t>
            </a:r>
            <a:endParaRPr b="0" lang="en-IN"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301320"/>
            <a:ext cx="9068040" cy="1258560"/>
          </a:xfrm>
          <a:prstGeom prst="rect">
            <a:avLst/>
          </a:prstGeom>
          <a:noFill/>
          <a:ln>
            <a:noFill/>
          </a:ln>
        </p:spPr>
        <p:style>
          <a:lnRef idx="0"/>
          <a:fillRef idx="0"/>
          <a:effectRef idx="0"/>
          <a:fontRef idx="minor"/>
        </p:style>
      </p:sp>
      <p:sp>
        <p:nvSpPr>
          <p:cNvPr id="103" name="CustomShape 2"/>
          <p:cNvSpPr/>
          <p:nvPr/>
        </p:nvSpPr>
        <p:spPr>
          <a:xfrm>
            <a:off x="2376000" y="301320"/>
            <a:ext cx="3317760" cy="453600"/>
          </a:xfrm>
          <a:prstGeom prst="rect">
            <a:avLst/>
          </a:prstGeom>
          <a:noFill/>
          <a:ln>
            <a:noFill/>
          </a:ln>
        </p:spPr>
        <p:style>
          <a:lnRef idx="0"/>
          <a:fillRef idx="0"/>
          <a:effectRef idx="0"/>
          <a:fontRef idx="minor"/>
        </p:style>
        <p:txBody>
          <a:bodyPr lIns="90000" rIns="90000" tIns="45000" bIns="45000"/>
          <a:p>
            <a:r>
              <a:rPr b="0" lang="en-IN" sz="2600" spc="-1" strike="noStrike">
                <a:solidFill>
                  <a:srgbClr val="00000a"/>
                </a:solidFill>
                <a:uFill>
                  <a:solidFill>
                    <a:srgbClr val="ffffff"/>
                  </a:solidFill>
                </a:uFill>
                <a:latin typeface="Liberation Serif;Times New Roman"/>
                <a:ea typeface="FreeSans"/>
              </a:rPr>
              <a:t>Generating a Controller</a:t>
            </a:r>
            <a:endParaRPr b="0" lang="en-IN" sz="1800" spc="-1" strike="noStrike">
              <a:solidFill>
                <a:srgbClr val="000000"/>
              </a:solidFill>
              <a:uFill>
                <a:solidFill>
                  <a:srgbClr val="ffffff"/>
                </a:solidFill>
              </a:uFill>
              <a:latin typeface="Arial"/>
            </a:endParaRPr>
          </a:p>
        </p:txBody>
      </p:sp>
      <p:sp>
        <p:nvSpPr>
          <p:cNvPr id="104" name="CustomShape 3"/>
          <p:cNvSpPr/>
          <p:nvPr/>
        </p:nvSpPr>
        <p:spPr>
          <a:xfrm>
            <a:off x="504000" y="1008000"/>
            <a:ext cx="5699520" cy="41832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rails generate controller Greetings hello</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create  app/controllers/greetings_controller.rb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route  get "greetings/hello"</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invoke  erb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create    app/views/greetings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create    app/views/greetings/hello.html.erb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invoke  test_unit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create    test/controllers/greetings_controller_test.rb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invoke  helper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create    app/helpers/greetings_helper.rb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invoke  assets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invoke    coffee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create      app/assets/javascripts/greetings.coffee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invoke    scss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create      app/assets/stylesheets/greetings.scss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04000" y="301320"/>
            <a:ext cx="9068040" cy="1258560"/>
          </a:xfrm>
          <a:prstGeom prst="rect">
            <a:avLst/>
          </a:prstGeom>
          <a:noFill/>
          <a:ln>
            <a:noFill/>
          </a:ln>
        </p:spPr>
        <p:style>
          <a:lnRef idx="0"/>
          <a:fillRef idx="0"/>
          <a:effectRef idx="0"/>
          <a:fontRef idx="minor"/>
        </p:style>
      </p:sp>
      <p:sp>
        <p:nvSpPr>
          <p:cNvPr id="106" name="CustomShape 2"/>
          <p:cNvSpPr/>
          <p:nvPr/>
        </p:nvSpPr>
        <p:spPr>
          <a:xfrm>
            <a:off x="2736000" y="49320"/>
            <a:ext cx="3815280" cy="3438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Strong Parameters</a:t>
            </a:r>
            <a:endParaRPr b="0" lang="en-IN" sz="1800" spc="-1" strike="noStrike">
              <a:solidFill>
                <a:srgbClr val="000000"/>
              </a:solidFill>
              <a:uFill>
                <a:solidFill>
                  <a:srgbClr val="ffffff"/>
                </a:solidFill>
              </a:uFill>
              <a:latin typeface="Arial"/>
            </a:endParaRPr>
          </a:p>
        </p:txBody>
      </p:sp>
      <p:sp>
        <p:nvSpPr>
          <p:cNvPr id="107" name="CustomShape 3"/>
          <p:cNvSpPr/>
          <p:nvPr/>
        </p:nvSpPr>
        <p:spPr>
          <a:xfrm>
            <a:off x="216000" y="468000"/>
            <a:ext cx="9647280" cy="72547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PeopleController &lt; ActionController::Base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This will raise an ActiveModel::ForbiddenAttributes exception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because it's using mass assignment without an explicit permit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step.</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Person.create(params[:person])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This will pass with flying colors as long as there's a person key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in the parameters, otherwise it'll raise 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ActionController::ParameterMissing exception, which will get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caught by ActionController::Base and turned into that 400 Bad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Request reply.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update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person = current_account.people.find(params[:id])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person.update!(person_params)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redirect_to person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private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Using a private method to encapsulate the permissible parameters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is just a good pattern since you'll be able to reuse the same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permit list between create and update. Also, you can specialize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this method with per-user checking of permissible attributes.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person_params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params.require(:person).permit(:name, :age)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301320"/>
            <a:ext cx="9068040" cy="1258560"/>
          </a:xfrm>
          <a:prstGeom prst="rect">
            <a:avLst/>
          </a:prstGeom>
          <a:noFill/>
          <a:ln>
            <a:noFill/>
          </a:ln>
        </p:spPr>
        <p:style>
          <a:lnRef idx="0"/>
          <a:fillRef idx="0"/>
          <a:effectRef idx="0"/>
          <a:fontRef idx="minor"/>
        </p:style>
      </p:sp>
      <p:sp>
        <p:nvSpPr>
          <p:cNvPr id="109" name="CustomShape 2"/>
          <p:cNvSpPr/>
          <p:nvPr/>
        </p:nvSpPr>
        <p:spPr>
          <a:xfrm>
            <a:off x="2664000" y="301320"/>
            <a:ext cx="2473200" cy="3438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Accessing the Session</a:t>
            </a:r>
            <a:endParaRPr b="0" lang="en-IN" sz="1800" spc="-1" strike="noStrike">
              <a:solidFill>
                <a:srgbClr val="000000"/>
              </a:solidFill>
              <a:uFill>
                <a:solidFill>
                  <a:srgbClr val="ffffff"/>
                </a:solidFill>
              </a:uFill>
              <a:latin typeface="Arial"/>
            </a:endParaRPr>
          </a:p>
        </p:txBody>
      </p:sp>
      <p:sp>
        <p:nvSpPr>
          <p:cNvPr id="110" name="CustomShape 3"/>
          <p:cNvSpPr/>
          <p:nvPr/>
        </p:nvSpPr>
        <p:spPr>
          <a:xfrm>
            <a:off x="288000" y="1296000"/>
            <a:ext cx="9429480" cy="44391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The Flash</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LoginsController &lt; ApplicationController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destroy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session[:current_user_id] = nil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flash[:notice] = "You have successfully logged out."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redirect_to root_url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Note that it is also possible to assign a flash message as part of the redirection. You can assign :notice, :alert or the general purpose :flash:</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redirect_to root_url, notice: "You have successfully logged out."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redirect_to root_url, alert: "You're stuck here!"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redirect_to root_url, flash: { referral_code: 1234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301320"/>
            <a:ext cx="9068040" cy="1258560"/>
          </a:xfrm>
          <a:prstGeom prst="rect">
            <a:avLst/>
          </a:prstGeom>
          <a:noFill/>
          <a:ln>
            <a:noFill/>
          </a:ln>
        </p:spPr>
        <p:style>
          <a:lnRef idx="0"/>
          <a:fillRef idx="0"/>
          <a:effectRef idx="0"/>
          <a:fontRef idx="minor"/>
        </p:style>
      </p:sp>
      <p:sp>
        <p:nvSpPr>
          <p:cNvPr id="112" name="CustomShape 2"/>
          <p:cNvSpPr/>
          <p:nvPr/>
        </p:nvSpPr>
        <p:spPr>
          <a:xfrm>
            <a:off x="360000" y="504000"/>
            <a:ext cx="9602640" cy="46951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It's conventional to display any error alerts or notices from the flash in the application's layout: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&lt;html&gt;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&lt;!-- &lt;head/&gt; --&gt;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&lt;body&gt;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&lt;% flash.each do |name, msg| -%&gt;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&lt;%= content_tag :div, msg, class: name %&gt;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&lt;% end -%&gt;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&lt;!-- more content --&gt;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&lt;/body&gt;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&lt;/html&gt;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can pass anything that the session can store; you're not limited to notices and alerts: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&lt;% if flash[:just_signed_up] %&gt;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&lt;p class="welcome"&gt;Welcome to our site!&lt;/p&gt;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&lt;% end %&gt;</a:t>
            </a:r>
            <a:endParaRPr b="0" lang="en-IN"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301320"/>
            <a:ext cx="9068040" cy="1258560"/>
          </a:xfrm>
          <a:prstGeom prst="rect">
            <a:avLst/>
          </a:prstGeom>
          <a:noFill/>
          <a:ln>
            <a:noFill/>
          </a:ln>
        </p:spPr>
        <p:style>
          <a:lnRef idx="0"/>
          <a:fillRef idx="0"/>
          <a:effectRef idx="0"/>
          <a:fontRef idx="minor"/>
        </p:style>
      </p:sp>
      <p:sp>
        <p:nvSpPr>
          <p:cNvPr id="114" name="CustomShape 2"/>
          <p:cNvSpPr/>
          <p:nvPr/>
        </p:nvSpPr>
        <p:spPr>
          <a:xfrm>
            <a:off x="720000" y="432000"/>
            <a:ext cx="8705160" cy="44391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If you want a flash value to be carried over to another request, use the keep method: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MainController &lt; ApplicationController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Let's say this action corresponds to root_url, but you want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all requests here to be redirected to UsersController#index.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If an action sets the flash and redirects here, the values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would normally be lost when another redirect happens, but you</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can use 'keep' to make it persist for another request.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index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Will persist all flash values.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flash.keep</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You can also use a key to keep only some kind of value.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flash.keep(:notice)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redirect_to users_url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4000" y="301320"/>
            <a:ext cx="9068040" cy="1258560"/>
          </a:xfrm>
          <a:prstGeom prst="rect">
            <a:avLst/>
          </a:prstGeom>
          <a:noFill/>
          <a:ln>
            <a:noFill/>
          </a:ln>
        </p:spPr>
        <p:style>
          <a:lnRef idx="0"/>
          <a:fillRef idx="0"/>
          <a:effectRef idx="0"/>
          <a:fontRef idx="minor"/>
        </p:style>
      </p:sp>
      <p:sp>
        <p:nvSpPr>
          <p:cNvPr id="116" name="CustomShape 2"/>
          <p:cNvSpPr/>
          <p:nvPr/>
        </p:nvSpPr>
        <p:spPr>
          <a:xfrm>
            <a:off x="288000" y="288000"/>
            <a:ext cx="9429480" cy="52070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flash.now</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By default, adding values to the flash will make them available to the next request, but sometimes you may want to access those values in the same request. For example, if the create action fails to save a resource and you render the new template directly, that's not going to result in a new request, but you may still want to display a message using the flash. To do this, you can use flash.now in the same way you use the normal flash:</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ClientsController &lt; ApplicationController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@client = Client.new(params[:client])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if @client.save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else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flash.now[:error] = "Could not save client"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render action: "new"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301320"/>
            <a:ext cx="9068040" cy="1258560"/>
          </a:xfrm>
          <a:prstGeom prst="rect">
            <a:avLst/>
          </a:prstGeom>
          <a:noFill/>
          <a:ln>
            <a:noFill/>
          </a:ln>
        </p:spPr>
        <p:style>
          <a:lnRef idx="0"/>
          <a:fillRef idx="0"/>
          <a:effectRef idx="0"/>
          <a:fontRef idx="minor"/>
        </p:style>
      </p:sp>
      <p:sp>
        <p:nvSpPr>
          <p:cNvPr id="118" name="CustomShape 2"/>
          <p:cNvSpPr/>
          <p:nvPr/>
        </p:nvSpPr>
        <p:spPr>
          <a:xfrm>
            <a:off x="0" y="72000"/>
            <a:ext cx="10005480" cy="7773480"/>
          </a:xfrm>
          <a:prstGeom prst="rect">
            <a:avLst/>
          </a:prstGeom>
          <a:noFill/>
          <a:ln>
            <a:noFill/>
          </a:ln>
        </p:spPr>
        <p:style>
          <a:lnRef idx="0"/>
          <a:fillRef idx="0"/>
          <a:effectRef idx="0"/>
          <a:fontRef idx="minor"/>
        </p:style>
        <p:txBody>
          <a:bodyPr lIns="90000" rIns="90000" tIns="45000" bIns="45000"/>
          <a:p>
            <a:r>
              <a:rPr b="1" lang="en-IN" sz="1800" spc="-1" strike="noStrike">
                <a:solidFill>
                  <a:srgbClr val="000000"/>
                </a:solidFill>
                <a:uFill>
                  <a:solidFill>
                    <a:srgbClr val="ffffff"/>
                  </a:solidFill>
                </a:uFill>
                <a:latin typeface="Arial"/>
                <a:ea typeface="DejaVu Sans"/>
              </a:rPr>
              <a:t>Cookies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Your application can store small amounts of data on the client - called cookies - that will be persisted across requests and even sessions. Rails provides easy access to cookies via the cookies method, which - much like the session - works like a hash:</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CommentsController &lt; ApplicationController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Auto-fill the commenter's name if it has been stored in a cookie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@comment = Comment.new(author: cookies[:commenter_name])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@comment = Comment.new(params[:comment])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if @comment.save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flash[:notice] = "Thanks for your comment!"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if params[:remember_name]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Remember the commenter's name.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cookies[:commenter_name] = @comment.author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else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Delete cookie for the commenter's name cookie, if any.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cookies.delete(:commenter_name)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redirect_to @comment.article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else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render action: "new"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Note that while for session values you set the key to nil, to delete a cookie value you should use cookies.delete(:key).</a:t>
            </a:r>
            <a:endParaRPr b="0" lang="en-IN"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76000" y="360000"/>
            <a:ext cx="9141480" cy="36712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Rendering XML and JSON data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ActionController makes it extremely easy to render XML or JSON data. If you've generated a controller using scaffolding, it would look something like this: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UsersController &lt; ApplicationController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index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@users = User.all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respond_to do |format|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format.html # index.html.erb</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format.xml  { render xml: @users}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format.json { render json: @users}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3600000" y="360000"/>
            <a:ext cx="3095640" cy="3438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Constants</a:t>
            </a:r>
            <a:endParaRPr b="0" lang="en-IN" sz="1800" spc="-1" strike="noStrike">
              <a:solidFill>
                <a:srgbClr val="000000"/>
              </a:solidFill>
              <a:uFill>
                <a:solidFill>
                  <a:srgbClr val="ffffff"/>
                </a:solidFill>
              </a:uFill>
              <a:latin typeface="Arial"/>
            </a:endParaRPr>
          </a:p>
        </p:txBody>
      </p:sp>
      <p:sp>
        <p:nvSpPr>
          <p:cNvPr id="75" name="CustomShape 2"/>
          <p:cNvSpPr/>
          <p:nvPr/>
        </p:nvSpPr>
        <p:spPr>
          <a:xfrm>
            <a:off x="180000" y="736200"/>
            <a:ext cx="9285480" cy="6894720"/>
          </a:xfrm>
          <a:prstGeom prst="rect">
            <a:avLst/>
          </a:prstGeom>
          <a:noFill/>
          <a:ln>
            <a:noFill/>
          </a:ln>
        </p:spPr>
        <p:style>
          <a:lnRef idx="0"/>
          <a:fillRef idx="0"/>
          <a:effectRef idx="0"/>
          <a:fontRef idx="minor"/>
        </p:style>
        <p:txBody>
          <a:bodyPr lIns="90000" rIns="90000" tIns="45000" bIns="45000"/>
          <a:p>
            <a:r>
              <a:rPr b="0" lang="en-IN" sz="1600" spc="-1" strike="noStrike">
                <a:solidFill>
                  <a:srgbClr val="000000"/>
                </a:solidFill>
                <a:uFill>
                  <a:solidFill>
                    <a:srgbClr val="ffffff"/>
                  </a:solidFill>
                </a:uFill>
                <a:latin typeface="Verdana"/>
                <a:ea typeface="Verdana"/>
              </a:rPr>
              <a:t>You can define a constant inside a class by assigning a direct numeric or string value to a variable which is defined without using either @ or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 </a:t>
            </a:r>
            <a:r>
              <a:rPr b="0" lang="en-IN" sz="1600" spc="-1" strike="noStrike">
                <a:solidFill>
                  <a:srgbClr val="000000"/>
                </a:solidFill>
                <a:uFill>
                  <a:solidFill>
                    <a:srgbClr val="ffffff"/>
                  </a:solidFill>
                </a:uFill>
                <a:latin typeface="Verdana"/>
                <a:ea typeface="Verdana"/>
              </a:rPr>
              <a:t>class A</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	</a:t>
            </a:r>
            <a:r>
              <a:rPr b="0" lang="en-IN" sz="1600" spc="-1" strike="noStrike">
                <a:solidFill>
                  <a:srgbClr val="000000"/>
                </a:solidFill>
                <a:uFill>
                  <a:solidFill>
                    <a:srgbClr val="ffffff"/>
                  </a:solidFill>
                </a:uFill>
                <a:latin typeface="Verdana"/>
                <a:ea typeface="Verdana"/>
              </a:rPr>
              <a:t>TEST=10</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A::TEST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Class B</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	</a:t>
            </a:r>
            <a:r>
              <a:rPr b="0" lang="en-IN" sz="1600" spc="-1" strike="noStrike">
                <a:solidFill>
                  <a:srgbClr val="000000"/>
                </a:solidFill>
                <a:uFill>
                  <a:solidFill>
                    <a:srgbClr val="ffffff"/>
                  </a:solidFill>
                </a:uFill>
                <a:latin typeface="Verdana"/>
                <a:ea typeface="Verdana"/>
              </a:rPr>
              <a:t>test=10</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B::test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=&gt;::test</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NoMethodError: private method `test' called for B:Class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 </a:t>
            </a:r>
            <a:r>
              <a:rPr b="0" lang="en-IN" sz="1600" spc="-1" strike="noStrike">
                <a:solidFill>
                  <a:srgbClr val="000000"/>
                </a:solidFill>
                <a:uFill>
                  <a:solidFill>
                    <a:srgbClr val="ffffff"/>
                  </a:solidFill>
                </a:uFill>
                <a:latin typeface="Verdana"/>
                <a:ea typeface="Verdana"/>
              </a:rPr>
              <a:t>class A</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	</a:t>
            </a:r>
            <a:r>
              <a:rPr b="0" lang="en-IN" sz="1600" spc="-1" strike="noStrike">
                <a:solidFill>
                  <a:srgbClr val="000000"/>
                </a:solidFill>
                <a:uFill>
                  <a:solidFill>
                    <a:srgbClr val="ffffff"/>
                  </a:solidFill>
                </a:uFill>
                <a:latin typeface="Verdana"/>
                <a:ea typeface="Verdana"/>
              </a:rPr>
              <a:t> </a:t>
            </a:r>
            <a:r>
              <a:rPr b="0" lang="en-IN" sz="1600" spc="-1" strike="noStrike">
                <a:solidFill>
                  <a:srgbClr val="000000"/>
                </a:solidFill>
                <a:uFill>
                  <a:solidFill>
                    <a:srgbClr val="ffffff"/>
                  </a:solidFill>
                </a:uFill>
                <a:latin typeface="Verdana"/>
                <a:ea typeface="Verdana"/>
              </a:rPr>
              <a:t>TEST=10</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        </a:t>
            </a:r>
            <a:r>
              <a:rPr b="0" lang="en-IN" sz="1600" spc="-1" strike="noStrike">
                <a:solidFill>
                  <a:srgbClr val="000000"/>
                </a:solidFill>
                <a:uFill>
                  <a:solidFill>
                    <a:srgbClr val="ffffff"/>
                  </a:solidFill>
                </a:uFill>
                <a:latin typeface="Verdana"/>
                <a:ea typeface="Verdana"/>
              </a:rPr>
              <a:t>def assign</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                </a:t>
            </a:r>
            <a:r>
              <a:rPr b="0" lang="en-IN" sz="1600" spc="-1" strike="noStrike">
                <a:solidFill>
                  <a:srgbClr val="000000"/>
                </a:solidFill>
                <a:uFill>
                  <a:solidFill>
                    <a:srgbClr val="ffffff"/>
                  </a:solidFill>
                </a:uFill>
                <a:latin typeface="Verdana"/>
                <a:ea typeface="Verdana"/>
              </a:rPr>
              <a:t>TEST=20</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	</a:t>
            </a:r>
            <a:r>
              <a:rPr b="0" lang="en-IN" sz="1600" spc="-1" strike="noStrike">
                <a:solidFill>
                  <a:srgbClr val="000000"/>
                </a:solidFill>
                <a:uFill>
                  <a:solidFill>
                    <a:srgbClr val="ffffff"/>
                  </a:solidFill>
                </a:uFill>
                <a:latin typeface="Verdana"/>
                <a:ea typeface="Verdana"/>
              </a:rPr>
              <a:t> </a:t>
            </a:r>
            <a:r>
              <a:rPr b="0" lang="en-IN" sz="1600" spc="-1" strike="noStrike">
                <a:solidFill>
                  <a:srgbClr val="000000"/>
                </a:solidFill>
                <a:uFill>
                  <a:solidFill>
                    <a:srgbClr val="ffffff"/>
                  </a:solidFill>
                </a:uFill>
                <a:latin typeface="Verdana"/>
                <a:ea typeface="Verdana"/>
              </a:rPr>
              <a:t>end</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end</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SyntaxError: (irb):32: dynamic constant assignment</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TEST=20</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Verdana"/>
                <a:ea typeface="Verdana"/>
              </a:rPr>
              <a:t>     </a:t>
            </a:r>
            <a:r>
              <a:rPr b="0" lang="en-IN" sz="1600" spc="-1" strike="noStrike">
                <a:solidFill>
                  <a:srgbClr val="000000"/>
                </a:solidFill>
                <a:uFill>
                  <a:solidFill>
                    <a:srgbClr val="ffffff"/>
                  </a:solidFill>
                </a:uFill>
                <a:latin typeface="Verdana"/>
                <a:ea typeface="Verdana"/>
              </a:rPr>
              <a: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216000" y="360000"/>
            <a:ext cx="9573480" cy="52070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Filters are methods that are run "before", "after" or "around" a controller action.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Filters are inherited, so if you set a filter on ApplicationController, it will be run on every controller in your application.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"before" filters may halt the request cycle. A common "before" filter is one which requires that a user is logged in for an action to be run. You can define the filter method this way: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ApplicationController &lt; ActionController::Base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before_action :require_login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private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require_login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unless logged_in?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flash[:error] = "You must be logged in to access this section"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redirect_to new_login_url # halts request cycle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20000" y="720000"/>
            <a:ext cx="9213840" cy="8557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LoginsController &lt; ApplicationController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skip_before_action :require_login, only: [:new, :create]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afrer_filter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after_filter is run after the content has been generated, but before it's been sent to the client. You can verify this is so because you have access to the completely-generated response data in the response method of your controller in any after_filter.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80000" y="360000"/>
            <a:ext cx="9717840" cy="69991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"around" filters are responsible for running their associated actions by yielding, similar to how Rack middlewares work.</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For example, in a website where changes have an approval workflow an administrator could be able to preview them easily, just apply them within a transaction: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ChangesController &lt; ApplicationController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around_action :wrap_in_transaction, only: :show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private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wrap_in_transaction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ActiveRecord::Base.transaction do</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begin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yield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ensure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raise ActiveRecord::Rollback</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Note that an "around" filter also wraps rendering. In particular, if in the example above, the view itself reads from the database (e.g. via a scope), it will do so within the transaction and thus present the data to preview.</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You can choose not to yield and build the response yourself, in which case the action will not be run.</a:t>
            </a:r>
            <a:endParaRPr b="0" lang="en-IN"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16000" y="288000"/>
            <a:ext cx="9501840" cy="49514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&lt;%= form_for @user do |f| %&gt;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&lt;%= f.text_field :username %&gt;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&lt;%= f.text_field :password %&gt;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&lt;% end %&gt;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&lt;form accept-charset="UTF-8" action="/users/1" method="post"&gt;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&lt;input type="hidden"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value="67250ab105eb5ad10851c00a5621854a23af5489"</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name="authenticity_token"/&gt;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&lt;!-- fields --&gt;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&lt;/form&gt;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If you're writing a form manually or need to add the token for another reason, it's available through the method form_authenticity_token: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form_authenticity_token generates a valid authentication token. That's useful in places where Rails does not add it automatically, like in custom Ajax calls.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 descr=""/>
          <p:cNvPicPr/>
          <p:nvPr/>
        </p:nvPicPr>
        <p:blipFill>
          <a:blip r:embed="rId1"/>
          <a:stretch/>
        </p:blipFill>
        <p:spPr>
          <a:xfrm>
            <a:off x="1008000" y="648000"/>
            <a:ext cx="7557840" cy="6760080"/>
          </a:xfrm>
          <a:prstGeom prst="rect">
            <a:avLst/>
          </a:prstGeom>
          <a:ln>
            <a:noFill/>
          </a:ln>
        </p:spPr>
      </p:pic>
      <p:sp>
        <p:nvSpPr>
          <p:cNvPr id="125" name="CustomShape 1"/>
          <p:cNvSpPr/>
          <p:nvPr/>
        </p:nvSpPr>
        <p:spPr>
          <a:xfrm>
            <a:off x="1656000" y="216000"/>
            <a:ext cx="2120040" cy="3441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The request Object</a:t>
            </a:r>
            <a:endParaRPr b="0" lang="en-IN" sz="18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1"/>
          <a:stretch/>
        </p:blipFill>
        <p:spPr>
          <a:xfrm>
            <a:off x="1247400" y="1152000"/>
            <a:ext cx="7246440" cy="3917880"/>
          </a:xfrm>
          <a:prstGeom prst="rect">
            <a:avLst/>
          </a:prstGeom>
          <a:ln>
            <a:noFill/>
          </a:ln>
        </p:spPr>
      </p:pic>
      <p:sp>
        <p:nvSpPr>
          <p:cNvPr id="127" name="CustomShape 1"/>
          <p:cNvSpPr/>
          <p:nvPr/>
        </p:nvSpPr>
        <p:spPr>
          <a:xfrm>
            <a:off x="504000" y="5616000"/>
            <a:ext cx="3647520" cy="8578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rPr>
              <a:t>render  status: 404</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response.headers["location"]="/"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response.content_type="text/html"</a:t>
            </a:r>
            <a:endParaRPr b="0" lang="en-IN" sz="18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2016000" y="144000"/>
            <a:ext cx="2664360" cy="3441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Setting Custom Headers</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2304000" y="1512000"/>
            <a:ext cx="5553720" cy="26478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response.headers["Content-Type"] = "application/pdf"</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send_file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send_file("#{Rails.root}/files/clients/client.pdf",</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filename: "name}pdf",</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type: "application/pdf")</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240000" y="288000"/>
            <a:ext cx="2079000" cy="3441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Restful Downloads</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432000" y="982080"/>
            <a:ext cx="6879600" cy="44395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ClientsController &lt; ApplicationController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The user can request to receive this resource as HTML or PDF.</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show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@client = Client.find(params[:id])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respond_to do |format|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format.html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format.pdf { render pdf: generate_pdf(@client)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config/initializers/mime_types.rb:</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Mime::Type.register "application/pdf", :pdf</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GET /clients/1.pdf</a:t>
            </a:r>
            <a:endParaRPr b="0" lang="en-IN" sz="18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60000" y="576000"/>
            <a:ext cx="7845840" cy="6999120"/>
          </a:xfrm>
          <a:prstGeom prst="rect">
            <a:avLst/>
          </a:prstGeom>
          <a:noFill/>
          <a:ln>
            <a:noFill/>
          </a:ln>
        </p:spPr>
        <p:style>
          <a:lnRef idx="0"/>
          <a:fillRef idx="0"/>
          <a:effectRef idx="0"/>
          <a:fontRef idx="minor"/>
        </p:style>
        <p:txBody>
          <a:bodyPr lIns="90000" rIns="90000" tIns="45000" bIns="45000"/>
          <a:p>
            <a:r>
              <a:rPr b="1" lang="en-IN" sz="1800" spc="-1" strike="noStrike">
                <a:solidFill>
                  <a:srgbClr val="000000"/>
                </a:solidFill>
                <a:uFill>
                  <a:solidFill>
                    <a:srgbClr val="ffffff"/>
                  </a:solidFill>
                </a:uFill>
                <a:latin typeface="Arial"/>
                <a:ea typeface="DejaVu Sans"/>
              </a:rPr>
              <a:t>Parameters Filtering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config.filter_parameters &lt;&lt; :password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1800" spc="-1" strike="noStrike">
                <a:solidFill>
                  <a:srgbClr val="000000"/>
                </a:solidFill>
                <a:uFill>
                  <a:solidFill>
                    <a:srgbClr val="ffffff"/>
                  </a:solidFill>
                </a:uFill>
                <a:latin typeface="Arial"/>
                <a:ea typeface="DejaVu Sans"/>
              </a:rPr>
              <a:t>rescue_from</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ApplicationController &lt; ActionController::Base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rescue_from ActiveRecord::RecordNotFound, with: :record_not_found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private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record_not_found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render plain: "404 Not Found", status: 404</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ApplicationController &lt; ActionController::Base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rescue_from User::NotAuthorized, with: :user_not_authorized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private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user_not_authorized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flash[:error] = "You don't have access to this section."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redirect_back(fallback_location: root_path)</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76000" y="720000"/>
            <a:ext cx="2450880" cy="6001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Force HTTPS protocol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134" name="CustomShape 2"/>
          <p:cNvSpPr/>
          <p:nvPr/>
        </p:nvSpPr>
        <p:spPr>
          <a:xfrm>
            <a:off x="576000" y="1656000"/>
            <a:ext cx="3540600" cy="29037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 DinnerController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force_ssl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DinnerController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force_ssl only: :cheeseburger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 or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force_ssl except: :cheeseburger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592000" y="288000"/>
            <a:ext cx="5254560" cy="456120"/>
          </a:xfrm>
          <a:prstGeom prst="rect">
            <a:avLst/>
          </a:prstGeom>
          <a:noFill/>
          <a:ln>
            <a:noFill/>
          </a:ln>
        </p:spPr>
        <p:style>
          <a:lnRef idx="0"/>
          <a:fillRef idx="0"/>
          <a:effectRef idx="0"/>
          <a:fontRef idx="minor"/>
        </p:style>
        <p:txBody>
          <a:bodyPr lIns="90000" rIns="90000" tIns="45000" bIns="45000"/>
          <a:p>
            <a:r>
              <a:rPr b="0" lang="en-IN" sz="2600" spc="-1" strike="noStrike">
                <a:solidFill>
                  <a:srgbClr val="000000"/>
                </a:solidFill>
                <a:uFill>
                  <a:solidFill>
                    <a:srgbClr val="ffffff"/>
                  </a:solidFill>
                </a:uFill>
                <a:latin typeface="Arial"/>
                <a:ea typeface="DejaVu Sans"/>
              </a:rPr>
              <a:t>Ruby Singleton Pattern</a:t>
            </a: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504000" y="936000"/>
            <a:ext cx="9356760" cy="62301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Singleton is a design pattern that restricts instantiation of a class to only one instance that is globally available.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Single Instance of a class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Logger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@log = File.open("log.txt", "a")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@@instance = Logger.new</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self.instance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return @@instance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log(msg)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@log.puts(msg)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private_class_method :new</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Logger.instance.log('message 1')</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656000" y="288000"/>
            <a:ext cx="2533680" cy="343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Ruby Singleton module</a:t>
            </a:r>
            <a:endParaRPr b="0" lang="en-IN" sz="1800" spc="-1" strike="noStrike">
              <a:solidFill>
                <a:srgbClr val="000000"/>
              </a:solidFill>
              <a:uFill>
                <a:solidFill>
                  <a:srgbClr val="ffffff"/>
                </a:solidFill>
              </a:uFill>
              <a:latin typeface="Arial"/>
            </a:endParaRPr>
          </a:p>
        </p:txBody>
      </p:sp>
      <p:sp>
        <p:nvSpPr>
          <p:cNvPr id="79" name="CustomShape 2"/>
          <p:cNvSpPr/>
          <p:nvPr/>
        </p:nvSpPr>
        <p:spPr>
          <a:xfrm>
            <a:off x="720000" y="936000"/>
            <a:ext cx="6767640" cy="39265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require 'singleton'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Logger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include Singleton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@log = File.open("log.txt", "a")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log(msg)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@log.puts(msg)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Logger.instance.log('message 2')</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672000" y="360000"/>
            <a:ext cx="2014560" cy="343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YAML</a:t>
            </a: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576000" y="936000"/>
            <a:ext cx="9284760" cy="44384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YAML is a format for structuring data in a file, like XML. Rails uses YAML to configure your databases, but it does so in such a way that you hardly notice. However, YAML is pretty neat, and you could be missing out.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YAML stands for "Yet Another Markup Language" (here). Or perhaps for "YAML Ain't Markup Language"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require 'yaml'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thing = YAML.load_file('/home/shrikanth/projects/chat_app/config/database.yml')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thing["development"]["val"]=3</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File.open('/home/shrikanth/projects/chat_app/config/database.yml', 'w') {|f| f.write thing.to_yaml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448000" y="432000"/>
            <a:ext cx="2519280" cy="3438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Rails Strenghs</a:t>
            </a:r>
            <a:endParaRPr b="0" lang="en-IN" sz="1800" spc="-1" strike="noStrike">
              <a:solidFill>
                <a:srgbClr val="000000"/>
              </a:solidFill>
              <a:uFill>
                <a:solidFill>
                  <a:srgbClr val="ffffff"/>
                </a:solidFill>
              </a:uFill>
              <a:latin typeface="Arial"/>
            </a:endParaRPr>
          </a:p>
        </p:txBody>
      </p:sp>
      <p:sp>
        <p:nvSpPr>
          <p:cNvPr id="83" name="CustomShape 2"/>
          <p:cNvSpPr/>
          <p:nvPr/>
        </p:nvSpPr>
        <p:spPr>
          <a:xfrm>
            <a:off x="576000" y="1260000"/>
            <a:ext cx="4535280" cy="18795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Full Stack Framework</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MetaProgramming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ActiveRecord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Convention Over Configurartion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Scaffolding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Built-in testing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Three environments</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1"/>
          <a:stretch/>
        </p:blipFill>
        <p:spPr>
          <a:xfrm>
            <a:off x="998280" y="504000"/>
            <a:ext cx="7927200" cy="60703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301320"/>
            <a:ext cx="9068040" cy="1258560"/>
          </a:xfrm>
          <a:prstGeom prst="rect">
            <a:avLst/>
          </a:prstGeom>
          <a:noFill/>
          <a:ln>
            <a:noFill/>
          </a:ln>
        </p:spPr>
        <p:style>
          <a:lnRef idx="0"/>
          <a:fillRef idx="0"/>
          <a:effectRef idx="0"/>
          <a:fontRef idx="minor"/>
        </p:style>
      </p:sp>
      <p:sp>
        <p:nvSpPr>
          <p:cNvPr id="86" name="CustomShape 2"/>
          <p:cNvSpPr/>
          <p:nvPr/>
        </p:nvSpPr>
        <p:spPr>
          <a:xfrm>
            <a:off x="2988000" y="108000"/>
            <a:ext cx="2598480" cy="3438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Rails Core Components</a:t>
            </a:r>
            <a:endParaRPr b="0" lang="en-IN" sz="1800" spc="-1" strike="noStrike">
              <a:solidFill>
                <a:srgbClr val="000000"/>
              </a:solidFill>
              <a:uFill>
                <a:solidFill>
                  <a:srgbClr val="ffffff"/>
                </a:solidFill>
              </a:uFill>
              <a:latin typeface="Arial"/>
            </a:endParaRPr>
          </a:p>
        </p:txBody>
      </p:sp>
      <p:sp>
        <p:nvSpPr>
          <p:cNvPr id="87" name="CustomShape 3"/>
          <p:cNvSpPr/>
          <p:nvPr/>
        </p:nvSpPr>
        <p:spPr>
          <a:xfrm>
            <a:off x="144000" y="504000"/>
            <a:ext cx="9645480" cy="82785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Action Mailer -Mailer with templates sending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ActionPack  - does routing - the mapping of an incoming URL to a controller and action in Rails. It also sets up your controllers and views, and shepherds a request through its controller action and then through rendering the view. For some of it, ActionPack uses Rack. The template rendering itself is done through an external gem like Erubis for .erb templates, or Haml for .haml templates. ActionPack also handles action- or view-centered functionality like view caching.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ActiveSupport – Provides method to change from camel case to snake case. Date functions, internationalization, Time Zones.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ActiveModel – Responsible for validation. Introduced in rails3</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require 'active_model'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 Person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include ActiveModel::Validations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validates_presence_of :first_name, :last_name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attr_accessor :first_name, :last_name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def initialize(first_name, last_name)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@first_name, @last_name = first_name, last_name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 = Person.new("Fred", nil)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a.valid? # =&gt; false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a.last_name = "Flintstone"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a.valid? # =&gt; true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301320"/>
            <a:ext cx="9068040" cy="1258560"/>
          </a:xfrm>
          <a:prstGeom prst="rect">
            <a:avLst/>
          </a:prstGeom>
          <a:noFill/>
          <a:ln>
            <a:noFill/>
          </a:ln>
        </p:spPr>
        <p:style>
          <a:lnRef idx="0"/>
          <a:fillRef idx="0"/>
          <a:effectRef idx="0"/>
          <a:fontRef idx="minor"/>
        </p:style>
      </p:sp>
      <p:sp>
        <p:nvSpPr>
          <p:cNvPr id="89" name="CustomShape 2"/>
          <p:cNvSpPr/>
          <p:nvPr/>
        </p:nvSpPr>
        <p:spPr>
          <a:xfrm>
            <a:off x="216000" y="864000"/>
            <a:ext cx="9501480" cy="1623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ActiveRecord : Zero Configuration for CRUD functionality. Relies on convetion on how the class need to be named. Primary key and foreign key, Table name in the database.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ActiveResource: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1271</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2016-11-17T23:46:32Z</dcterms:created>
  <dc:creator/>
  <dc:description/>
  <dc:language>en-IN</dc:language>
  <cp:lastModifiedBy/>
  <dcterms:modified xsi:type="dcterms:W3CDTF">2016-12-20T08:52:35Z</dcterms:modified>
  <cp:revision>58</cp:revision>
  <dc:subject/>
  <dc:title/>
</cp:coreProperties>
</file>