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8" r:id="rId4"/>
  </p:sldMasterIdLst>
  <p:notesMasterIdLst>
    <p:notesMasterId r:id="rId43"/>
  </p:notesMasterIdLst>
  <p:handoutMasterIdLst>
    <p:handoutMasterId r:id="rId44"/>
  </p:handoutMasterIdLst>
  <p:sldIdLst>
    <p:sldId id="325" r:id="rId5"/>
    <p:sldId id="307" r:id="rId6"/>
    <p:sldId id="365" r:id="rId7"/>
    <p:sldId id="348" r:id="rId8"/>
    <p:sldId id="349" r:id="rId9"/>
    <p:sldId id="312" r:id="rId10"/>
    <p:sldId id="334" r:id="rId11"/>
    <p:sldId id="335" r:id="rId12"/>
    <p:sldId id="336" r:id="rId13"/>
    <p:sldId id="327" r:id="rId14"/>
    <p:sldId id="332" r:id="rId15"/>
    <p:sldId id="333" r:id="rId16"/>
    <p:sldId id="350" r:id="rId17"/>
    <p:sldId id="326" r:id="rId18"/>
    <p:sldId id="339" r:id="rId19"/>
    <p:sldId id="347" r:id="rId20"/>
    <p:sldId id="330" r:id="rId21"/>
    <p:sldId id="341" r:id="rId22"/>
    <p:sldId id="340" r:id="rId23"/>
    <p:sldId id="342" r:id="rId24"/>
    <p:sldId id="343" r:id="rId25"/>
    <p:sldId id="346" r:id="rId26"/>
    <p:sldId id="345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003" autoAdjust="0"/>
  </p:normalViewPr>
  <p:slideViewPr>
    <p:cSldViewPr snapToGrid="0">
      <p:cViewPr>
        <p:scale>
          <a:sx n="66" d="100"/>
          <a:sy n="66" d="100"/>
        </p:scale>
        <p:origin x="428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5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1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2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37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84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0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9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9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2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713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844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438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F7D84AA-0BCE-9C85-4510-34EBAE061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xmlns="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A28D3FB-54EA-410D-A062-8F118E5D0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593477A-1279-4BCC-8257-14CC2361F8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7F04C86-E215-DFBB-8302-70BCCDFC2D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F29577F-647F-5850-5636-6ED05B9959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7CBFB4F-DC16-FC59-E9E7-B92910449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3690604-E7DB-AFA3-7E13-CAFF46FF50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E2874C2-BA39-4778-DC11-487CC4FCA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6D6334D-FB4A-4843-F2FB-1CAC50021C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0805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F9E0CFE-F27B-4D50-AA2F-7146CA90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2C488A36-B0CB-7B46-C2A6-BA57D39EC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9ECF93F-3E86-4C44-BAF1-ADE160CAD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75F98B46-5DFC-3487-EB05-148905CA65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D768F8E-3DFF-8D92-E3CF-5AE5F6DA5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E83A1EA-5EE3-D81A-D135-860F481F67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EA58FF-2FB1-3B78-FDCF-E5DC2EFE5D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7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E77B93E-437F-D9D6-D3D1-6DE5F025A4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B74AAE1C-171A-32A3-E6FD-75252CAB87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020D2A6-7700-487F-AC7E-A5A2C30DC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FC30D6A-6415-42E1-89E9-EF806C3FE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6940584B-2A03-52F7-B667-9CD1A2BD7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A3C0872-DC48-53B1-8569-7A913D92D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635D700-0F05-E0E7-FB42-2FC890C26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5C00B3F-62BE-8535-5239-46279DF1B7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5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5C0C26-4C66-47DC-B079-5B94C22F1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07E30B1-7066-9D31-7A11-7B81B65DD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10336ED-3DCB-4524-8A3F-9FBBD0B18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15F86B-1A6A-ECD5-F63A-4280BADEF7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B5534F0-444E-1FA5-FC8F-F04505FC0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119972F-DA18-8749-FF59-A83CA1E1F4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E88F6AB-6890-F7DE-7C01-CE237F7786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F6575E3-45E3-206E-9037-D8FD562B7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BE4BC31-600E-ECD3-1E7F-FE4F6F720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xmlns="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424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623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xmlns="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273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350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7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23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30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54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xmlns="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xmlns="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4" r:id="rId14"/>
    <p:sldLayoutId id="214748388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ownloads\Schmin-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ownloads\paper3.pdf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research%20paper.pdf.crdownload" TargetMode="External"/><Relationship Id="rId2" Type="http://schemas.openxmlformats.org/officeDocument/2006/relationships/hyperlink" Target="file:///C:\Users\user\Downloads\the-future-4.pdf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thaVarikallu/Smart-Application-Tracking-System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rive.google.com/file/d/1kd8I-wiqnxf2Mf0xIZq-fiQ7r3JP0xVa/view?usp=drive_lin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1">
            <a:extLst>
              <a:ext uri="{FF2B5EF4-FFF2-40B4-BE49-F238E27FC236}">
                <a16:creationId xmlns="" xmlns:a16="http://schemas.microsoft.com/office/drawing/2014/main" id="{0627261E-9934-5659-BE0B-BF265487CA8D}"/>
              </a:ext>
            </a:extLst>
          </p:cNvPr>
          <p:cNvSpPr txBox="1"/>
          <p:nvPr/>
        </p:nvSpPr>
        <p:spPr>
          <a:xfrm>
            <a:off x="1140431" y="664681"/>
            <a:ext cx="9945384" cy="551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err="1" smtClean="0">
                <a:solidFill>
                  <a:srgbClr val="0B5394"/>
                </a:solidFill>
                <a:latin typeface="Old English Text MT" panose="03040902040508030806" pitchFamily="66" charset="0"/>
                <a:sym typeface="Constantia"/>
              </a:rPr>
              <a:t>Bapatla</a:t>
            </a:r>
            <a:r>
              <a:rPr lang="en-IN" sz="2800" b="1" dirty="0" smtClean="0">
                <a:solidFill>
                  <a:srgbClr val="0B5394"/>
                </a:solidFill>
                <a:latin typeface="Old English Text MT" panose="03040902040508030806" pitchFamily="66" charset="0"/>
                <a:sym typeface="Constantia"/>
              </a:rPr>
              <a:t> </a:t>
            </a:r>
            <a:r>
              <a:rPr lang="en-IN" sz="2800" b="1" dirty="0">
                <a:solidFill>
                  <a:srgbClr val="0B5394"/>
                </a:solidFill>
                <a:latin typeface="Old English Text MT" panose="03040902040508030806" pitchFamily="66" charset="0"/>
                <a:sym typeface="Constantia"/>
              </a:rPr>
              <a:t>Engineering College: </a:t>
            </a:r>
            <a:r>
              <a:rPr lang="en-IN" sz="2800" b="1" dirty="0" err="1">
                <a:solidFill>
                  <a:srgbClr val="0B5394"/>
                </a:solidFill>
                <a:latin typeface="Old English Text MT" panose="03040902040508030806" pitchFamily="66" charset="0"/>
                <a:sym typeface="Constantia"/>
              </a:rPr>
              <a:t>Bapatla</a:t>
            </a:r>
            <a:r>
              <a:rPr lang="en-IN" sz="2800" b="1" dirty="0">
                <a:solidFill>
                  <a:srgbClr val="0B5394"/>
                </a:solidFill>
                <a:latin typeface="Old English Text MT" panose="03040902040508030806" pitchFamily="66" charset="0"/>
                <a:sym typeface="Constantia"/>
              </a:rPr>
              <a:t> – 522102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B5394"/>
                </a:solidFill>
                <a:latin typeface="Constantia"/>
                <a:sym typeface="Constantia"/>
              </a:rPr>
              <a:t>(Autonomous</a:t>
            </a:r>
            <a:r>
              <a:rPr lang="en-IN" sz="2400" b="1" dirty="0" smtClean="0">
                <a:solidFill>
                  <a:srgbClr val="0B5394"/>
                </a:solidFill>
                <a:latin typeface="Constantia"/>
                <a:sym typeface="Constantia"/>
              </a:rPr>
              <a:t>)</a:t>
            </a:r>
          </a:p>
          <a:p>
            <a:pPr algn="ctr"/>
            <a:r>
              <a:rPr lang="en-US" b="1" dirty="0">
                <a:solidFill>
                  <a:srgbClr val="0B539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Computer Science and </a:t>
            </a:r>
            <a:r>
              <a:rPr lang="en-US" b="1" dirty="0" smtClean="0">
                <a:solidFill>
                  <a:srgbClr val="0B5394"/>
                </a:solidFill>
                <a:latin typeface="Constantia"/>
                <a:ea typeface="Constantia"/>
                <a:cs typeface="Constantia"/>
                <a:sym typeface="Constantia"/>
              </a:rPr>
              <a:t>Engineering</a:t>
            </a:r>
          </a:p>
          <a:p>
            <a:pPr algn="ctr"/>
            <a:endParaRPr lang="en-US" b="1" dirty="0">
              <a:solidFill>
                <a:srgbClr val="0B5394"/>
              </a:solidFill>
              <a:latin typeface="Constantia"/>
              <a:sym typeface="Constantia"/>
            </a:endParaRPr>
          </a:p>
          <a:p>
            <a:pPr algn="ctr"/>
            <a:r>
              <a:rPr lang="en-US" sz="3500" dirty="0" smtClean="0">
                <a:latin typeface="Cambria" pitchFamily="18" charset="0"/>
                <a:ea typeface="Cambria" pitchFamily="18" charset="0"/>
              </a:rPr>
              <a:t>Smart Application Tracking System: </a:t>
            </a:r>
            <a:r>
              <a:rPr lang="en-US" sz="3500" dirty="0">
                <a:latin typeface="Cambria" pitchFamily="18" charset="0"/>
                <a:ea typeface="Cambria" pitchFamily="18" charset="0"/>
              </a:rPr>
              <a:t>Utilizing Generative AI for Efficient Resume Matching</a:t>
            </a:r>
            <a:endParaRPr lang="en-US" sz="3500" dirty="0" smtClean="0">
              <a:latin typeface="Cambria" pitchFamily="18" charset="0"/>
              <a:ea typeface="Cambria" pitchFamily="18" charset="0"/>
            </a:endParaRPr>
          </a:p>
          <a:p>
            <a:pPr algn="ctr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b="1" dirty="0" smtClean="0">
                <a:latin typeface="Cambria" pitchFamily="18" charset="0"/>
                <a:ea typeface="Cambria" pitchFamily="18" charset="0"/>
              </a:rPr>
              <a:t>Presented by</a:t>
            </a:r>
          </a:p>
          <a:p>
            <a:pPr algn="ctr"/>
            <a:endParaRPr lang="en-US" sz="1050" dirty="0" smtClean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dirty="0" smtClean="0">
                <a:latin typeface="Cambria" pitchFamily="18" charset="0"/>
                <a:ea typeface="Cambria" pitchFamily="18" charset="0"/>
              </a:rPr>
              <a:t>          V.VENKATA ANITHA [Y21ACS587]                        </a:t>
            </a:r>
          </a:p>
          <a:p>
            <a:pPr algn="ctr"/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SK.RAHEEMAN [L22ACS606]                                           R.VENKATA SIVA PRASAD [Y21ACS552]                         </a:t>
            </a:r>
          </a:p>
          <a:p>
            <a:pPr algn="ctr"/>
            <a:r>
              <a:rPr lang="en-US" dirty="0" smtClean="0">
                <a:latin typeface="Cambria" pitchFamily="18" charset="0"/>
                <a:ea typeface="Cambria" pitchFamily="18" charset="0"/>
              </a:rPr>
              <a:t>U.MUKHESH RAMANA [Y21ACS581]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Batch No – C10</a:t>
            </a:r>
          </a:p>
          <a:p>
            <a:pPr algn="ctr"/>
            <a:endParaRPr lang="en-US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dirty="0" smtClean="0">
                <a:latin typeface="Cambria" pitchFamily="18" charset="0"/>
                <a:ea typeface="Cambria" pitchFamily="18" charset="0"/>
              </a:rPr>
              <a:t>Under 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the Guidance of </a:t>
            </a:r>
          </a:p>
          <a:p>
            <a:pPr algn="ctr"/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           Dr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. P.PARDHASARADHI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400" baseline="-25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M.Tech.,</a:t>
            </a:r>
            <a:r>
              <a:rPr lang="en-US" sz="2400" baseline="-25000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Ph.D</a:t>
            </a:r>
            <a:r>
              <a:rPr lang="en-US" sz="2400" baseline="-25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sz="2400" baseline="-25000" dirty="0" smtClean="0">
                <a:latin typeface="Cambria" pitchFamily="18" charset="0"/>
                <a:ea typeface="Cambria" pitchFamily="18" charset="0"/>
              </a:rPr>
              <a:t>PROFESSOR</a:t>
            </a:r>
            <a:endParaRPr lang="en-US" sz="2400" baseline="-250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5" y="736600"/>
            <a:ext cx="947870" cy="12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62" y="77110"/>
            <a:ext cx="9733538" cy="1325563"/>
          </a:xfrm>
        </p:spPr>
        <p:txBody>
          <a:bodyPr>
            <a:normAutofit/>
          </a:bodyPr>
          <a:lstStyle/>
          <a:p>
            <a:pPr marL="168275" indent="-52388"/>
            <a:r>
              <a:rPr lang="en-IN" sz="2000" b="1" u="sng" dirty="0">
                <a:latin typeface="+mn-lt"/>
                <a:ea typeface="+mn-ea"/>
                <a:cs typeface="+mn-cs"/>
              </a:rPr>
              <a:t>Literature Review</a:t>
            </a:r>
            <a:endParaRPr lang="en-US" sz="2000" b="1" u="sng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3" y="1102960"/>
            <a:ext cx="9537483" cy="1828799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800" dirty="0"/>
              <a:t>The recruitment process has evolved significantly over the years, driven by advancements in technology and changing workforce dynamics. </a:t>
            </a:r>
          </a:p>
          <a:p>
            <a:pPr marL="346075" indent="-346075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800" dirty="0" smtClean="0"/>
              <a:t>This Literature review </a:t>
            </a:r>
            <a:r>
              <a:rPr lang="en-US" sz="6800" dirty="0"/>
              <a:t>explores ATS functionalities and challenges, highlighting AI/ML's role in enhancing recruitment.</a:t>
            </a:r>
          </a:p>
          <a:p>
            <a:pPr algn="just"/>
            <a:endParaRPr lang="en-US" sz="1600" dirty="0"/>
          </a:p>
          <a:p>
            <a:pPr algn="just">
              <a:lnSpc>
                <a:spcPct val="120000"/>
              </a:lnSpc>
            </a:pPr>
            <a:r>
              <a:rPr lang="en-US" sz="1600" dirty="0"/>
              <a:t/>
            </a:r>
            <a:br>
              <a:rPr lang="en-US" sz="1600" dirty="0"/>
            </a:br>
            <a:endParaRPr lang="en-US" sz="1700" b="1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803" y="2797005"/>
            <a:ext cx="953748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u="sng" dirty="0" smtClean="0"/>
              <a:t>Referred Paper 1</a:t>
            </a:r>
            <a:r>
              <a:rPr lang="en-US" sz="1700" b="1" dirty="0" smtClean="0"/>
              <a:t>: </a:t>
            </a:r>
            <a:r>
              <a:rPr lang="en-US" sz="1700" dirty="0" smtClean="0"/>
              <a:t>Schmidt. F</a:t>
            </a:r>
            <a:r>
              <a:rPr lang="en-US" sz="1700" dirty="0"/>
              <a:t>. L., &amp; Hunter, J. E. (1998). The Validity and Utility of Selection Methods in Personnel Psychology: A Meta-Analysis. </a:t>
            </a:r>
            <a:r>
              <a:rPr lang="en-US" sz="1700" i="1" dirty="0"/>
              <a:t>Psychological Bulletin</a:t>
            </a:r>
            <a:r>
              <a:rPr lang="en-US" sz="1700" dirty="0"/>
              <a:t>, 124(2), 262-274</a:t>
            </a:r>
            <a:r>
              <a:rPr lang="en-US" sz="1700" dirty="0" smtClean="0"/>
              <a:t>.</a:t>
            </a:r>
            <a:r>
              <a:rPr lang="en-US" sz="1700" dirty="0" smtClean="0">
                <a:hlinkClick r:id="rId3" action="ppaction://hlinkfile"/>
              </a:rPr>
              <a:t>(link)</a:t>
            </a:r>
            <a:endParaRPr lang="en-US" sz="1700" dirty="0"/>
          </a:p>
          <a:p>
            <a:pPr>
              <a:lnSpc>
                <a:spcPct val="120000"/>
              </a:lnSpc>
            </a:pPr>
            <a:endParaRPr lang="en-US" sz="1700" b="1" u="sng" dirty="0" smtClean="0"/>
          </a:p>
          <a:p>
            <a:pPr>
              <a:lnSpc>
                <a:spcPct val="120000"/>
              </a:lnSpc>
            </a:pPr>
            <a:r>
              <a:rPr lang="en-US" sz="1700" b="1" dirty="0" smtClean="0"/>
              <a:t>Challenges </a:t>
            </a:r>
            <a:r>
              <a:rPr lang="en-US" sz="1700" b="1" dirty="0"/>
              <a:t>in Traditional Recruitment </a:t>
            </a:r>
            <a:r>
              <a:rPr lang="en-US" sz="1700" b="1" dirty="0" smtClean="0"/>
              <a:t>Methods</a:t>
            </a:r>
          </a:p>
          <a:p>
            <a:pPr>
              <a:lnSpc>
                <a:spcPct val="120000"/>
              </a:lnSpc>
            </a:pPr>
            <a:endParaRPr lang="en-US" sz="1700" b="1" u="sng" dirty="0" smtClean="0"/>
          </a:p>
          <a:p>
            <a:pPr>
              <a:lnSpc>
                <a:spcPct val="120000"/>
              </a:lnSpc>
            </a:pPr>
            <a:endParaRPr lang="en-US" sz="1700" b="1" u="sng" dirty="0" smtClean="0"/>
          </a:p>
          <a:p>
            <a:pPr>
              <a:lnSpc>
                <a:spcPct val="120000"/>
              </a:lnSpc>
            </a:pPr>
            <a:endParaRPr lang="en-US" sz="1700" b="1" u="sng" dirty="0"/>
          </a:p>
          <a:p>
            <a:pPr>
              <a:lnSpc>
                <a:spcPct val="120000"/>
              </a:lnSpc>
            </a:pPr>
            <a:endParaRPr lang="en-US" sz="1700" b="1" u="sng" dirty="0" smtClean="0"/>
          </a:p>
          <a:p>
            <a:pPr>
              <a:lnSpc>
                <a:spcPct val="120000"/>
              </a:lnSpc>
            </a:pPr>
            <a:endParaRPr lang="en-US" sz="1700" b="1" u="sng" dirty="0"/>
          </a:p>
          <a:p>
            <a:pPr algn="just">
              <a:lnSpc>
                <a:spcPct val="120000"/>
              </a:lnSpc>
            </a:pPr>
            <a:endParaRPr lang="en-US" sz="1700" b="1" dirty="0" smtClean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59655" y="4147302"/>
            <a:ext cx="947263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1" indent="-342900" algn="just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High Application Volume: Hard to manage manually. </a:t>
            </a:r>
          </a:p>
          <a:p>
            <a:pPr marL="342900" marR="0" lvl="0" indent="-342900" algn="just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700" dirty="0">
                <a:solidFill>
                  <a:schemeClr val="tx2"/>
                </a:solidFill>
              </a:rPr>
              <a:t>Inconsistent Evaluation: Varying recruiter standards. </a:t>
            </a:r>
          </a:p>
          <a:p>
            <a:pPr marL="342900" marR="0" lvl="0" indent="-342900" algn="just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700" dirty="0">
                <a:solidFill>
                  <a:schemeClr val="tx2"/>
                </a:solidFill>
              </a:rPr>
              <a:t>Cognitive Overload: Risk of missing qualified candidates (</a:t>
            </a:r>
            <a:r>
              <a:rPr lang="en-US" sz="1700" dirty="0" err="1">
                <a:solidFill>
                  <a:schemeClr val="tx2"/>
                </a:solidFill>
              </a:rPr>
              <a:t>Kuncel</a:t>
            </a:r>
            <a:r>
              <a:rPr lang="en-US" sz="1700" dirty="0">
                <a:solidFill>
                  <a:schemeClr val="tx2"/>
                </a:solidFill>
              </a:rPr>
              <a:t> et al., 2013). </a:t>
            </a:r>
          </a:p>
          <a:p>
            <a:pPr marL="342900" marR="0" lvl="0" indent="-342900" algn="just" fontAlgn="base"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700" dirty="0">
                <a:solidFill>
                  <a:schemeClr val="tx2"/>
                </a:solidFill>
              </a:rPr>
              <a:t>Selection Bias: Subjective decisions due to non-standardized metrics (Schmidt &amp; Hunter, 1998). </a:t>
            </a:r>
          </a:p>
        </p:txBody>
      </p:sp>
    </p:spTree>
    <p:extLst>
      <p:ext uri="{BB962C8B-B14F-4D97-AF65-F5344CB8AC3E}">
        <p14:creationId xmlns:p14="http://schemas.microsoft.com/office/powerpoint/2010/main" val="40899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78" y="342900"/>
            <a:ext cx="9733538" cy="555738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/>
              <a:t>Referred Paper 2</a:t>
            </a:r>
            <a:r>
              <a:rPr lang="en-US" sz="1700" b="1" dirty="0" smtClean="0"/>
              <a:t>: </a:t>
            </a:r>
            <a:r>
              <a:rPr lang="en-US" sz="1700" dirty="0" err="1">
                <a:solidFill>
                  <a:schemeClr val="tx1"/>
                </a:solidFill>
              </a:rPr>
              <a:t>Jatobá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smtClean="0">
                <a:solidFill>
                  <a:schemeClr val="tx1"/>
                </a:solidFill>
              </a:rPr>
              <a:t>Ade </a:t>
            </a:r>
            <a:r>
              <a:rPr lang="en-US" sz="1700" dirty="0">
                <a:solidFill>
                  <a:schemeClr val="tx1"/>
                </a:solidFill>
              </a:rPr>
              <a:t>Lima, J. M., &amp; de Oliveira, J. F. (2020). Machine Learning in Recruitment: A Systematic Review. Journal of Business Research, 116, 1-12.</a:t>
            </a:r>
          </a:p>
          <a:p>
            <a:r>
              <a:rPr lang="en-US" sz="1700" b="1" dirty="0" smtClean="0"/>
              <a:t>The </a:t>
            </a:r>
            <a:r>
              <a:rPr lang="en-US" sz="1700" b="1" dirty="0"/>
              <a:t>Role of AI and Machine Learning in </a:t>
            </a:r>
            <a:r>
              <a:rPr lang="en-US" sz="1700" b="1" dirty="0" smtClean="0"/>
              <a:t>ATS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/>
              <a:t>Machine Learning: Identifies hiring success patterns (</a:t>
            </a:r>
            <a:r>
              <a:rPr lang="en-US" sz="1700" dirty="0" err="1"/>
              <a:t>Jatobá</a:t>
            </a:r>
            <a:r>
              <a:rPr lang="en-US" sz="1700" dirty="0"/>
              <a:t> et al., 2020).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sz="1700" dirty="0"/>
              <a:t>NLP: Enhances resume-job description understanding (Manning et al., 2008).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/>
              <a:t>Improved Candidate Ranking: Boosts selection accuracy</a:t>
            </a:r>
            <a:r>
              <a:rPr lang="en-US" sz="17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b="1" u="sng" dirty="0" smtClean="0"/>
          </a:p>
          <a:p>
            <a:pPr algn="just">
              <a:lnSpc>
                <a:spcPct val="150000"/>
              </a:lnSpc>
            </a:pPr>
            <a:r>
              <a:rPr lang="en-US" b="1" u="sng" dirty="0" smtClean="0"/>
              <a:t>Referred </a:t>
            </a:r>
            <a:r>
              <a:rPr lang="en-US" b="1" u="sng" dirty="0"/>
              <a:t>Paper </a:t>
            </a:r>
            <a:r>
              <a:rPr lang="en-US" b="1" u="sng" dirty="0" smtClean="0"/>
              <a:t>3</a:t>
            </a:r>
            <a:r>
              <a:rPr lang="en-US" b="1" dirty="0"/>
              <a:t>: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chemeClr val="tx1"/>
                </a:solidFill>
              </a:rPr>
              <a:t>Kahn, W. A. (1990). Psychological Conditions of Personal Engagement and Disengagement at Work. Academy of Management Journal, 33(4), 692-724</a:t>
            </a:r>
            <a:r>
              <a:rPr lang="en-US" sz="1700" dirty="0" smtClean="0">
                <a:solidFill>
                  <a:schemeClr val="tx1"/>
                </a:solidFill>
              </a:rPr>
              <a:t>. </a:t>
            </a:r>
            <a:r>
              <a:rPr lang="en-US" sz="1700" dirty="0" smtClean="0">
                <a:solidFill>
                  <a:schemeClr val="tx1"/>
                </a:solidFill>
                <a:hlinkClick r:id="rId2" action="ppaction://hlinkfile"/>
              </a:rPr>
              <a:t>(link)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b="1" dirty="0"/>
              <a:t>Bias and Fairness in Recruitment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Algorithmic Bias: Risk of perpetuating hiring biases (</a:t>
            </a:r>
            <a:r>
              <a:rPr lang="en-US" sz="1700" i="1" dirty="0" err="1"/>
              <a:t>Barocas</a:t>
            </a:r>
            <a:r>
              <a:rPr lang="en-US" sz="1700" i="1" dirty="0"/>
              <a:t> &amp; </a:t>
            </a:r>
            <a:r>
              <a:rPr lang="en-US" sz="1700" i="1" dirty="0" err="1"/>
              <a:t>Selbst</a:t>
            </a:r>
            <a:r>
              <a:rPr lang="en-US" sz="1700" i="1" dirty="0"/>
              <a:t>, 2016</a:t>
            </a:r>
            <a:r>
              <a:rPr lang="en-US" sz="17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Fairness &amp; Transparency: Essential for equitable candidate evaluation</a:t>
            </a:r>
            <a:r>
              <a:rPr lang="en-US" sz="17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Mitigation Strategies: Use fairness metrics and transparent design (</a:t>
            </a:r>
            <a:r>
              <a:rPr lang="en-US" sz="1700" i="1" dirty="0" err="1"/>
              <a:t>Zliobaite</a:t>
            </a:r>
            <a:r>
              <a:rPr lang="en-US" sz="1700" i="1" dirty="0"/>
              <a:t>, 2015</a:t>
            </a:r>
            <a:r>
              <a:rPr lang="en-US" sz="17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78" y="442763"/>
            <a:ext cx="9819102" cy="554611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900" b="1" u="sng" dirty="0"/>
              <a:t>Referred Paper 4:</a:t>
            </a:r>
            <a:r>
              <a:rPr lang="en-US" sz="1900" b="1" dirty="0"/>
              <a:t> </a:t>
            </a:r>
            <a:r>
              <a:rPr lang="en-US" dirty="0">
                <a:solidFill>
                  <a:schemeClr val="tx1"/>
                </a:solidFill>
              </a:rPr>
              <a:t>KPMG. (2018). The Future of Recruitment: How Technology is Transforming Talent Acquisition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(link)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/>
              <a:t>Integration </a:t>
            </a:r>
            <a:r>
              <a:rPr lang="en-US" b="1" dirty="0"/>
              <a:t>and Scalability of </a:t>
            </a:r>
            <a:r>
              <a:rPr lang="en-US" b="1" dirty="0" smtClean="0"/>
              <a:t>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HRMS &amp; Job Boards: Ensures seamless recruitment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 Enhances data sharing and decision-making (KPMG, 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Must handle varying application volumes efficiently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just">
              <a:lnSpc>
                <a:spcPct val="160000"/>
              </a:lnSpc>
            </a:pPr>
            <a:r>
              <a:rPr lang="en-US" sz="1900" b="1" u="sng" dirty="0"/>
              <a:t>Referred Paper 5</a:t>
            </a:r>
            <a:r>
              <a:rPr lang="en-US" b="1" dirty="0"/>
              <a:t>: </a:t>
            </a:r>
            <a:r>
              <a:rPr lang="en-US" dirty="0">
                <a:solidFill>
                  <a:schemeClr val="tx1"/>
                </a:solidFill>
              </a:rPr>
              <a:t>K. Sri Surya, </a:t>
            </a:r>
            <a:r>
              <a:rPr lang="en-US" dirty="0" err="1">
                <a:solidFill>
                  <a:schemeClr val="tx1"/>
                </a:solidFill>
              </a:rPr>
              <a:t>Reguri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Sharanya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Afrah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Zilani</a:t>
            </a:r>
            <a:r>
              <a:rPr lang="en-US" dirty="0">
                <a:solidFill>
                  <a:schemeClr val="tx1"/>
                </a:solidFill>
              </a:rPr>
              <a:t>, Dr. CH. </a:t>
            </a:r>
            <a:r>
              <a:rPr lang="en-US" dirty="0" err="1">
                <a:solidFill>
                  <a:schemeClr val="tx1"/>
                </a:solidFill>
              </a:rPr>
              <a:t>Niranjan</a:t>
            </a:r>
            <a:r>
              <a:rPr lang="en-US" dirty="0">
                <a:solidFill>
                  <a:schemeClr val="tx1"/>
                </a:solidFill>
              </a:rPr>
              <a:t>, “Smart Applicant Tracking System using Gen AI”, 2024 International Journal for Innovative Engineering and Management Research, 13(4), 505-516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  <a:hlinkClick r:id="rId3" action="ppaction://hlinkfile"/>
              </a:rPr>
              <a:t>(link)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/>
              <a:t>Key Insights from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ATS: Utilizes Generative AI for accurate resume-job description matching.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Shortlisting: Identifies missing keywords and ranks candidates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in Hiring: Reduces manual screening time and enhances recruitment speed.</a:t>
            </a:r>
          </a:p>
          <a:p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" y="246102"/>
            <a:ext cx="9877436" cy="884055"/>
          </a:xfrm>
        </p:spPr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53" y="1130157"/>
            <a:ext cx="8148658" cy="5250095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b="1" dirty="0"/>
              <a:t>Smart </a:t>
            </a:r>
            <a:r>
              <a:rPr lang="en-US" sz="2400" b="1" dirty="0" smtClean="0"/>
              <a:t>Application </a:t>
            </a:r>
            <a:r>
              <a:rPr lang="en-US" sz="2400" b="1" dirty="0"/>
              <a:t>Tracking System (ATS)</a:t>
            </a:r>
            <a:r>
              <a:rPr lang="en-US" sz="2400" dirty="0"/>
              <a:t> is designed to overcome the challenges of manual resume screening and enhanced by integrating AI-driven automation and intelligent resume analysis using </a:t>
            </a:r>
            <a:r>
              <a:rPr lang="en-US" sz="2400" b="1" dirty="0"/>
              <a:t>Generative </a:t>
            </a:r>
            <a:r>
              <a:rPr lang="en-US" sz="2400" b="1" dirty="0" smtClean="0"/>
              <a:t>Ai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This System has two interfaces </a:t>
            </a:r>
          </a:p>
          <a:p>
            <a:pPr marL="630238" indent="-168275" algn="just">
              <a:buFont typeface="Arial" panose="020B0604020202020204" pitchFamily="34" charset="0"/>
              <a:buChar char="•"/>
              <a:tabLst>
                <a:tab pos="746125" algn="l"/>
              </a:tabLst>
            </a:pPr>
            <a:r>
              <a:rPr lang="en-US" sz="2400" dirty="0" smtClean="0"/>
              <a:t>Job seeker</a:t>
            </a:r>
          </a:p>
          <a:p>
            <a:pPr marL="630238" indent="-168275" algn="just">
              <a:buFont typeface="Arial" panose="020B0604020202020204" pitchFamily="34" charset="0"/>
              <a:buChar char="•"/>
              <a:tabLst>
                <a:tab pos="746125" algn="l"/>
              </a:tabLst>
            </a:pPr>
            <a:r>
              <a:rPr lang="en-US" sz="2400" dirty="0" smtClean="0"/>
              <a:t>HR Portal</a:t>
            </a:r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r>
              <a:rPr lang="en-US" sz="2400" dirty="0" smtClean="0"/>
              <a:t>The </a:t>
            </a:r>
            <a:r>
              <a:rPr lang="en-US" sz="2400" b="1" dirty="0" smtClean="0"/>
              <a:t>job seeker interface </a:t>
            </a:r>
            <a:r>
              <a:rPr lang="en-US" sz="2400" dirty="0" smtClean="0"/>
              <a:t>takes job description and resume as input and give job description matching percentage, missing keywords, profile summary and tips to improve resume score as output.</a:t>
            </a:r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r>
              <a:rPr lang="en-US" sz="2400" dirty="0" smtClean="0"/>
              <a:t>The </a:t>
            </a:r>
            <a:r>
              <a:rPr lang="en-US" sz="2400" b="1" dirty="0" smtClean="0"/>
              <a:t>HR Portal interface </a:t>
            </a:r>
            <a:r>
              <a:rPr lang="en-US" sz="2400" dirty="0" smtClean="0"/>
              <a:t>takes job description and multiple resumes as input and give </a:t>
            </a:r>
            <a:r>
              <a:rPr lang="en-US" sz="2400" dirty="0"/>
              <a:t>Hierarchical </a:t>
            </a:r>
            <a:r>
              <a:rPr lang="en-US" sz="2400" dirty="0" smtClean="0"/>
              <a:t>order based on job description matching </a:t>
            </a:r>
            <a:r>
              <a:rPr lang="en-US" sz="2400" dirty="0" smtClean="0"/>
              <a:t>percentage and </a:t>
            </a:r>
            <a:r>
              <a:rPr lang="en-US" sz="2400" dirty="0"/>
              <a:t>provide </a:t>
            </a:r>
            <a:r>
              <a:rPr lang="en-US" sz="2400" dirty="0"/>
              <a:t>Exportable shortlist in PDF </a:t>
            </a:r>
            <a:r>
              <a:rPr lang="en-US" sz="2400" dirty="0"/>
              <a:t>format</a:t>
            </a:r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  <a:tab pos="5033963" algn="l"/>
              </a:tabLst>
            </a:pPr>
            <a:r>
              <a:rPr lang="en-US" sz="2400" dirty="0"/>
              <a:t>LLM model such as </a:t>
            </a:r>
            <a:r>
              <a:rPr lang="en-US" sz="2400" dirty="0" err="1"/>
              <a:t>GeminAi</a:t>
            </a:r>
            <a:r>
              <a:rPr lang="en-US" sz="2400" dirty="0"/>
              <a:t> is used in this application. We integrate the LLM model in the form of </a:t>
            </a:r>
            <a:r>
              <a:rPr lang="en-US" sz="2400" dirty="0" smtClean="0"/>
              <a:t>API </a:t>
            </a:r>
            <a:r>
              <a:rPr lang="en-US" sz="2400" dirty="0"/>
              <a:t>keys.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r>
              <a:rPr lang="en-US" sz="2400" dirty="0"/>
              <a:t>The system enhances </a:t>
            </a:r>
            <a:r>
              <a:rPr lang="en-US" sz="2400" b="1" dirty="0"/>
              <a:t>resume evaluation, keyword optimization, and job description matching </a:t>
            </a:r>
            <a:r>
              <a:rPr lang="en-US" sz="2400" dirty="0"/>
              <a:t>to improve hiring outcomes.</a:t>
            </a:r>
          </a:p>
          <a:p>
            <a:pPr algn="just">
              <a:tabLst>
                <a:tab pos="746125" algn="l"/>
              </a:tabLst>
            </a:pPr>
            <a:endParaRPr lang="en-US" dirty="0" smtClean="0"/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  <a:p>
            <a:pPr marL="747713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28" y="1258726"/>
            <a:ext cx="3141711" cy="41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6" y="365125"/>
            <a:ext cx="9733538" cy="1325563"/>
          </a:xfrm>
        </p:spPr>
        <p:txBody>
          <a:bodyPr>
            <a:normAutofit/>
          </a:bodyPr>
          <a:lstStyle/>
          <a:p>
            <a:r>
              <a:rPr lang="en-US" sz="8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6" y="248575"/>
            <a:ext cx="9885874" cy="56994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101000"/>
            </a:pPr>
            <a:r>
              <a:rPr lang="en-US" sz="2000" b="1" u="sng" dirty="0" smtClean="0"/>
              <a:t>Objectives</a:t>
            </a:r>
          </a:p>
          <a:p>
            <a:pPr algn="just">
              <a:lnSpc>
                <a:spcPct val="100000"/>
              </a:lnSpc>
              <a:buSzPct val="101000"/>
            </a:pPr>
            <a:endParaRPr lang="en-US" sz="2000" b="1" u="sng" dirty="0"/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 smtClean="0"/>
              <a:t>Automated </a:t>
            </a:r>
            <a:r>
              <a:rPr lang="en-US" sz="1700" b="1" dirty="0"/>
              <a:t>Resume Screening</a:t>
            </a:r>
            <a:r>
              <a:rPr lang="en-US" sz="1700" dirty="0"/>
              <a:t> – Develop an AI-powered system to analyze resumes and match them against job descriptions </a:t>
            </a:r>
            <a:r>
              <a:rPr lang="en-US" sz="1700" dirty="0" smtClean="0"/>
              <a:t>efficiently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/>
              <a:t>ATS Score Calculation</a:t>
            </a:r>
            <a:r>
              <a:rPr lang="en-US" sz="1700" dirty="0"/>
              <a:t> – Implement an algorithm to calculate an ATS match score based on keyword relevance, experience alignment, and skill compatibility</a:t>
            </a:r>
            <a:r>
              <a:rPr lang="en-US" sz="1700" dirty="0" smtClean="0"/>
              <a:t>.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/>
              <a:t>Missing Keyword Identification</a:t>
            </a:r>
            <a:r>
              <a:rPr lang="en-US" sz="1700" dirty="0"/>
              <a:t> – Identify and suggest missing keywords in resumes to improve candidate shortlisting</a:t>
            </a:r>
            <a:r>
              <a:rPr lang="en-US" sz="1700" dirty="0" smtClean="0"/>
              <a:t>.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/>
              <a:t>Resume Optimization</a:t>
            </a:r>
            <a:r>
              <a:rPr lang="en-US" sz="1700" dirty="0"/>
              <a:t> – Provide AI-driven recommendations to enhance resume quality and increase compatibility with job </a:t>
            </a:r>
            <a:r>
              <a:rPr lang="en-US" sz="1700" dirty="0" smtClean="0"/>
              <a:t>postings.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/>
              <a:t>HR Candidate Evaluation System</a:t>
            </a:r>
            <a:r>
              <a:rPr lang="en-US" sz="1700" dirty="0"/>
              <a:t> – Enable recruiters to screen multiple resumes, compare ATS scores, and rank candidates based on job </a:t>
            </a:r>
            <a:r>
              <a:rPr lang="en-US" sz="1700" dirty="0" smtClean="0"/>
              <a:t>relevance</a:t>
            </a:r>
            <a:r>
              <a:rPr lang="en-US" sz="1700" dirty="0"/>
              <a:t> </a:t>
            </a:r>
            <a:r>
              <a:rPr lang="en-US" sz="1700" dirty="0" smtClean="0"/>
              <a:t>and provide shortlist candidate pdf</a:t>
            </a:r>
            <a:endParaRPr lang="en-US" sz="1700" dirty="0" smtClean="0"/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/>
              <a:t>User-Friendly Interface</a:t>
            </a:r>
            <a:r>
              <a:rPr lang="en-US" sz="1700" dirty="0"/>
              <a:t> – Develop an intuitive and interactive UI using </a:t>
            </a:r>
            <a:r>
              <a:rPr lang="en-US" sz="1700" dirty="0" err="1"/>
              <a:t>Streamlit</a:t>
            </a:r>
            <a:r>
              <a:rPr lang="en-US" sz="1700" dirty="0"/>
              <a:t> for both job seekers and HR professionals</a:t>
            </a:r>
            <a:r>
              <a:rPr lang="en-US" sz="1700" dirty="0" smtClean="0"/>
              <a:t>.</a:t>
            </a:r>
          </a:p>
          <a:p>
            <a:pPr marL="285750" lvl="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1700" b="1" dirty="0" smtClean="0"/>
              <a:t>Performance </a:t>
            </a:r>
            <a:r>
              <a:rPr lang="en-US" sz="1700" b="1" dirty="0"/>
              <a:t>Enhancement – </a:t>
            </a:r>
            <a:r>
              <a:rPr lang="en-US" sz="1700" dirty="0"/>
              <a:t>the system for faster resume processing and real-time analysis to streamline recruitment workflows.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919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12" y="2511147"/>
            <a:ext cx="5948455" cy="1362215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Design Methodology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685800"/>
            <a:ext cx="4080933" cy="5317067"/>
          </a:xfrm>
        </p:spPr>
      </p:pic>
    </p:spTree>
    <p:extLst>
      <p:ext uri="{BB962C8B-B14F-4D97-AF65-F5344CB8AC3E}">
        <p14:creationId xmlns:p14="http://schemas.microsoft.com/office/powerpoint/2010/main" val="9402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72" y="685800"/>
            <a:ext cx="5948455" cy="1362215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Use-Case Diagram</a:t>
            </a:r>
            <a:endParaRPr lang="en-US" sz="2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15" y="685801"/>
            <a:ext cx="4622552" cy="5227620"/>
          </a:xfrm>
        </p:spPr>
      </p:pic>
    </p:spTree>
    <p:extLst>
      <p:ext uri="{BB962C8B-B14F-4D97-AF65-F5344CB8AC3E}">
        <p14:creationId xmlns:p14="http://schemas.microsoft.com/office/powerpoint/2010/main" val="2832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" y="246102"/>
            <a:ext cx="9877436" cy="1325563"/>
          </a:xfrm>
        </p:spPr>
        <p:txBody>
          <a:bodyPr>
            <a:normAutofit/>
          </a:bodyPr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72" y="246102"/>
            <a:ext cx="9650027" cy="5950513"/>
          </a:xfrm>
        </p:spPr>
        <p:txBody>
          <a:bodyPr>
            <a:normAutofit fontScale="92500" lnSpcReduction="20000"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900" b="1" u="sng" dirty="0"/>
              <a:t>Step 1</a:t>
            </a:r>
            <a:r>
              <a:rPr lang="en-US" sz="1900" b="1" dirty="0"/>
              <a:t>: Data Collection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Resume and Job Description Input: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Job Seekers</a:t>
            </a:r>
            <a:r>
              <a:rPr lang="en-US" dirty="0"/>
              <a:t>: Upload </a:t>
            </a:r>
            <a:r>
              <a:rPr lang="en-US" dirty="0" smtClean="0"/>
              <a:t>resume </a:t>
            </a:r>
            <a:r>
              <a:rPr lang="en-US" dirty="0"/>
              <a:t>in PDF format and input job descriptions via text area.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HR Portal</a:t>
            </a:r>
            <a:r>
              <a:rPr lang="en-US" dirty="0"/>
              <a:t>: Upload multiple resumes (PDF) and define job requirements using text input</a:t>
            </a:r>
            <a:r>
              <a:rPr lang="en-US" sz="1700" dirty="0"/>
              <a:t>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Data Sources: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Resumes (PDF files) parsed using PyPDF2.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Job descriptions provided as free-text input.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900" b="1" u="sng" dirty="0"/>
              <a:t>Step 2</a:t>
            </a:r>
            <a:r>
              <a:rPr lang="en-US" sz="1900" b="1" dirty="0"/>
              <a:t>: Data Preprocessing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Text Extraction &amp; Cleaning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Use PyPDF2 (or similar) to parse PDFs and extract raw text.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Clean data by removing </a:t>
            </a:r>
            <a:r>
              <a:rPr lang="en-US" dirty="0" err="1"/>
              <a:t>stopwords</a:t>
            </a:r>
            <a:r>
              <a:rPr lang="en-US" dirty="0"/>
              <a:t>, special characters, and irrelevant sections.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Tokenization &amp; Normalization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Convert text to lowercase, tokenize words, and remove punctuation.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Standardize terms (e.g., “</a:t>
            </a:r>
            <a:r>
              <a:rPr lang="en-US" dirty="0" err="1"/>
              <a:t>DevOps</a:t>
            </a:r>
            <a:r>
              <a:rPr lang="en-US" dirty="0"/>
              <a:t>” vs. “</a:t>
            </a:r>
            <a:r>
              <a:rPr lang="en-US" dirty="0" err="1"/>
              <a:t>Dev</a:t>
            </a:r>
            <a:r>
              <a:rPr lang="en-US" dirty="0"/>
              <a:t> Ops”).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Feature Extraction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Identify skills, experience duration, education level.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Map each candidate’s resume to a structured format for AI processing.</a:t>
            </a:r>
          </a:p>
          <a:p>
            <a:pPr lvl="1" algn="just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dirty="0"/>
          </a:p>
          <a:p>
            <a:pPr marL="285750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 smtClean="0"/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  <a:p>
            <a:pPr marL="747713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" y="246102"/>
            <a:ext cx="9877436" cy="1325563"/>
          </a:xfrm>
        </p:spPr>
        <p:txBody>
          <a:bodyPr>
            <a:normAutofit/>
          </a:bodyPr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72" y="246102"/>
            <a:ext cx="9650027" cy="562203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/>
              <a:t>Input Validation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/>
              <a:t>Ensure non-empty job descriptions and valid PDF files before processing.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/>
              <a:t>Handle errors (e.g., corrupted PDFs) with try-except blocks</a:t>
            </a:r>
            <a:r>
              <a:rPr lang="en-US" sz="1700" dirty="0" smtClean="0"/>
              <a:t>.</a:t>
            </a:r>
            <a:endParaRPr lang="en-US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dirty="0"/>
          </a:p>
          <a:p>
            <a:pPr algn="just">
              <a:tabLst>
                <a:tab pos="746125" algn="l"/>
              </a:tabLst>
            </a:pPr>
            <a:r>
              <a:rPr lang="en-US" b="1" u="sng" dirty="0" smtClean="0"/>
              <a:t>Step 3</a:t>
            </a:r>
            <a:r>
              <a:rPr lang="en-US" b="1" dirty="0" smtClean="0"/>
              <a:t>: AI </a:t>
            </a:r>
            <a:r>
              <a:rPr lang="en-US" b="1" dirty="0"/>
              <a:t>Model </a:t>
            </a:r>
            <a:r>
              <a:rPr lang="en-US" b="1" dirty="0" smtClean="0"/>
              <a:t>Integration</a:t>
            </a:r>
          </a:p>
          <a:p>
            <a:pPr algn="just">
              <a:tabLst>
                <a:tab pos="746125" algn="l"/>
              </a:tabLst>
            </a:pPr>
            <a:endParaRPr lang="en-US" b="1" dirty="0" smtClean="0"/>
          </a:p>
          <a:p>
            <a:pPr algn="just">
              <a:tabLst>
                <a:tab pos="746125" algn="l"/>
              </a:tabLst>
            </a:pPr>
            <a:endParaRPr lang="en-US" sz="1700" b="1" dirty="0"/>
          </a:p>
          <a:p>
            <a:pPr marL="285750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/>
              <a:t>Weighted </a:t>
            </a:r>
            <a:r>
              <a:rPr lang="en-US" sz="1700" b="1" dirty="0" smtClean="0"/>
              <a:t>Algorithm:</a:t>
            </a:r>
          </a:p>
          <a:p>
            <a:r>
              <a:rPr lang="en-US" sz="1700" dirty="0"/>
              <a:t> </a:t>
            </a:r>
            <a:r>
              <a:rPr lang="en-US" sz="1700" dirty="0" smtClean="0"/>
              <a:t>      Calculate </a:t>
            </a:r>
            <a:r>
              <a:rPr lang="en-US" sz="1700" dirty="0"/>
              <a:t>ATS Score based 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Keyword Matching (50%)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Experience Relevance (30%)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Skills Alignment (20%)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4804" y="2020244"/>
            <a:ext cx="10005134" cy="167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US" sz="1700" b="1" dirty="0" smtClean="0">
                <a:solidFill>
                  <a:schemeClr val="tx2"/>
                </a:solidFill>
                <a:latin typeface="+mn-lt"/>
              </a:rPr>
              <a:t>Generative AI Analysis:</a:t>
            </a:r>
          </a:p>
          <a:p>
            <a:pPr marL="684213" marR="0" lvl="0" indent="-2222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700" dirty="0" smtClean="0">
                <a:solidFill>
                  <a:schemeClr val="tx2"/>
                </a:solidFill>
                <a:latin typeface="+mn-lt"/>
              </a:rPr>
              <a:t>Used </a:t>
            </a:r>
            <a:r>
              <a:rPr lang="en-US" sz="1700" dirty="0">
                <a:solidFill>
                  <a:schemeClr val="tx2"/>
                </a:solidFill>
                <a:latin typeface="+mn-lt"/>
              </a:rPr>
              <a:t>Google’s Gemini model (gemini-1.5-pro-latest) to analyze resumes against job descriptions</a:t>
            </a:r>
            <a:r>
              <a:rPr lang="en-US" sz="17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684213" lvl="0" indent="-222250" algn="just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  <a:latin typeface="+mn-lt"/>
              </a:rPr>
              <a:t>Generate missing keyword suggestions and highlight skill gaps</a:t>
            </a:r>
            <a:r>
              <a:rPr lang="en-US" sz="17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700" dirty="0">
              <a:solidFill>
                <a:schemeClr val="tx2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4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" y="246102"/>
            <a:ext cx="9877436" cy="1325563"/>
          </a:xfrm>
        </p:spPr>
        <p:txBody>
          <a:bodyPr>
            <a:normAutofit/>
          </a:bodyPr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21" y="594805"/>
            <a:ext cx="9650027" cy="4900474"/>
          </a:xfrm>
        </p:spPr>
        <p:txBody>
          <a:bodyPr>
            <a:normAutofit/>
          </a:bodyPr>
          <a:lstStyle/>
          <a:p>
            <a:r>
              <a:rPr lang="en-US" b="1" u="sng" dirty="0"/>
              <a:t>Step 4</a:t>
            </a:r>
            <a:r>
              <a:rPr lang="en-US" b="1" dirty="0"/>
              <a:t>: Candidate Analysis &amp; Recommendations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/>
              <a:t>Resume Analysis</a:t>
            </a:r>
            <a:r>
              <a:rPr lang="en-US" sz="17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Compare each resume against the </a:t>
            </a:r>
            <a:r>
              <a:rPr lang="en-US" sz="1700" b="1" dirty="0"/>
              <a:t>job description</a:t>
            </a:r>
            <a:r>
              <a:rPr lang="en-US" sz="1700" dirty="0"/>
              <a:t> to generate an analysis report.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Identify </a:t>
            </a:r>
            <a:r>
              <a:rPr lang="en-US" sz="1700" b="1" dirty="0"/>
              <a:t>missing keywords</a:t>
            </a:r>
            <a:r>
              <a:rPr lang="en-US" sz="1700" dirty="0"/>
              <a:t> and areas for </a:t>
            </a:r>
            <a:r>
              <a:rPr lang="en-US" sz="1700" dirty="0" smtClean="0"/>
              <a:t>improvement.</a:t>
            </a:r>
            <a:endParaRPr lang="en-US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/>
              <a:t>Improvement Suggestions</a:t>
            </a:r>
            <a:r>
              <a:rPr lang="en-US" sz="17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b="1" dirty="0"/>
              <a:t>Auto-generate</a:t>
            </a:r>
            <a:r>
              <a:rPr lang="en-US" sz="1700" dirty="0"/>
              <a:t> recommendations (e.g., adding specific skills, adjusting format).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 smtClean="0"/>
              <a:t>HR </a:t>
            </a:r>
            <a:r>
              <a:rPr lang="en-US" sz="1700" b="1" dirty="0"/>
              <a:t>Portal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Batch process multiple resumes for a single JD.</a:t>
            </a:r>
          </a:p>
          <a:p>
            <a:pPr marL="684213" indent="-222250">
              <a:buFont typeface="Wingdings" panose="05000000000000000000" pitchFamily="2" charset="2"/>
              <a:buChar char="§"/>
            </a:pPr>
            <a:r>
              <a:rPr lang="en-US" sz="1700" b="1" dirty="0"/>
              <a:t>Bulk Processing: </a:t>
            </a:r>
            <a:r>
              <a:rPr lang="en-US" sz="1700" dirty="0"/>
              <a:t>Upload multiple resumes, track progress with a progress bar.</a:t>
            </a:r>
          </a:p>
          <a:p>
            <a:pPr marL="684213" indent="-222250">
              <a:buFont typeface="Wingdings" panose="05000000000000000000" pitchFamily="2" charset="2"/>
              <a:buChar char="§"/>
            </a:pPr>
            <a:r>
              <a:rPr lang="en-US" sz="1700" b="1" dirty="0"/>
              <a:t>Candidate Ranking</a:t>
            </a:r>
            <a:r>
              <a:rPr lang="en-US" sz="1700" dirty="0"/>
              <a:t>: Sort candidates by ATS score, display results in columns with expandable analysis</a:t>
            </a:r>
            <a:r>
              <a:rPr lang="en-US" sz="1700" dirty="0" smtClean="0"/>
              <a:t>.</a:t>
            </a:r>
          </a:p>
          <a:p>
            <a:pPr marL="684213" indent="-222250">
              <a:buFont typeface="Wingdings" panose="05000000000000000000" pitchFamily="2" charset="2"/>
              <a:buChar char="§"/>
            </a:pPr>
            <a:r>
              <a:rPr lang="en-US" sz="1700" dirty="0" smtClean="0"/>
              <a:t>Exportable shortlisted PDF.</a:t>
            </a:r>
            <a:endParaRPr lang="en-US" sz="1700" dirty="0"/>
          </a:p>
          <a:p>
            <a:pPr marL="457200" lvl="1" indent="0" algn="just" fontAlgn="base">
              <a:spcAft>
                <a:spcPct val="0"/>
              </a:spcAft>
              <a:buNone/>
            </a:pPr>
            <a:endParaRPr 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700" dirty="0"/>
          </a:p>
          <a:p>
            <a:pPr marL="285750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 smtClean="0"/>
          </a:p>
          <a:p>
            <a:pPr marL="346075" indent="-346075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  <a:p>
            <a:pPr marL="747713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310063"/>
            <a:ext cx="10778221" cy="368647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Abstract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Scope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Engineering Knowledge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Analysis</a:t>
            </a:r>
          </a:p>
          <a:p>
            <a:pPr marL="741363" indent="-395288">
              <a:buFont typeface="Wingdings" panose="05000000000000000000" pitchFamily="2" charset="2"/>
              <a:buChar char="§"/>
            </a:pPr>
            <a:r>
              <a:rPr lang="en-US" sz="2000" b="1" dirty="0" smtClean="0"/>
              <a:t>Existing methodologies</a:t>
            </a:r>
          </a:p>
          <a:p>
            <a:pPr marL="741363" indent="-395288">
              <a:buFont typeface="Wingdings" panose="05000000000000000000" pitchFamily="2" charset="2"/>
              <a:buChar char="§"/>
            </a:pPr>
            <a:r>
              <a:rPr lang="en-US" sz="2000" b="1" dirty="0" smtClean="0"/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Proposed System</a:t>
            </a:r>
          </a:p>
          <a:p>
            <a:pPr marL="741363" indent="-395288">
              <a:buFont typeface="Wingdings" panose="05000000000000000000" pitchFamily="2" charset="2"/>
              <a:buChar char="§"/>
            </a:pPr>
            <a:r>
              <a:rPr lang="en-US" sz="2000" b="1" dirty="0"/>
              <a:t>Objectives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xmlns="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17" y="246102"/>
            <a:ext cx="9877436" cy="1325563"/>
          </a:xfrm>
        </p:spPr>
        <p:txBody>
          <a:bodyPr>
            <a:normAutofit/>
          </a:bodyPr>
          <a:lstStyle/>
          <a:p>
            <a:r>
              <a:rPr lang="en-US" sz="900" dirty="0" smtClean="0"/>
              <a:t>.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21" y="246102"/>
            <a:ext cx="9650027" cy="5737448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Step </a:t>
            </a:r>
            <a:r>
              <a:rPr lang="en-US" b="1" u="sng" dirty="0" smtClean="0"/>
              <a:t>5</a:t>
            </a:r>
            <a:r>
              <a:rPr lang="en-US" b="1" dirty="0" smtClean="0"/>
              <a:t>: Security </a:t>
            </a:r>
            <a:r>
              <a:rPr lang="en-US" b="1" dirty="0"/>
              <a:t>and </a:t>
            </a:r>
            <a:r>
              <a:rPr lang="en-US" b="1" dirty="0" smtClean="0"/>
              <a:t>Authentication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 smtClean="0"/>
              <a:t>API Key Management</a:t>
            </a:r>
          </a:p>
          <a:p>
            <a:pPr marL="630238" indent="-230188" algn="just">
              <a:buFont typeface="Wingdings" panose="05000000000000000000" pitchFamily="2" charset="2"/>
              <a:buChar char="§"/>
              <a:tabLst>
                <a:tab pos="746125" algn="l"/>
              </a:tabLst>
            </a:pPr>
            <a:r>
              <a:rPr lang="en-US" sz="1700" dirty="0"/>
              <a:t>Securely store Google API key using1 `python-</a:t>
            </a:r>
            <a:r>
              <a:rPr lang="en-US" sz="1700" dirty="0" err="1"/>
              <a:t>dotenv</a:t>
            </a:r>
            <a:r>
              <a:rPr lang="en-US" sz="1700" dirty="0"/>
              <a:t>` and  `.</a:t>
            </a:r>
            <a:r>
              <a:rPr lang="en-US" sz="1700" dirty="0" err="1"/>
              <a:t>env</a:t>
            </a:r>
            <a:r>
              <a:rPr lang="en-US" sz="1700" dirty="0"/>
              <a:t>`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tabLst>
                <a:tab pos="746125" algn="l"/>
              </a:tabLst>
            </a:pPr>
            <a:r>
              <a:rPr lang="en-US" sz="1700" b="1" dirty="0"/>
              <a:t>HR Portal Authentication</a:t>
            </a:r>
          </a:p>
          <a:p>
            <a:pPr marL="630238" indent="-230188" algn="just">
              <a:buFont typeface="Wingdings" panose="05000000000000000000" pitchFamily="2" charset="2"/>
              <a:buChar char="§"/>
              <a:tabLst>
                <a:tab pos="746125" algn="l"/>
              </a:tabLst>
            </a:pPr>
            <a:r>
              <a:rPr lang="en-US" sz="1700" dirty="0"/>
              <a:t>Basic login system with username/password </a:t>
            </a:r>
            <a:r>
              <a:rPr lang="en-US" sz="1700" dirty="0" smtClean="0"/>
              <a:t>validation </a:t>
            </a:r>
            <a:r>
              <a:rPr lang="en-US" sz="1700" dirty="0"/>
              <a:t>(e.g., `admin`/`</a:t>
            </a:r>
            <a:r>
              <a:rPr lang="en-US" sz="1700" dirty="0" err="1"/>
              <a:t>passwors</a:t>
            </a:r>
            <a:r>
              <a:rPr lang="en-US" sz="1700" dirty="0" smtClean="0"/>
              <a:t>`).</a:t>
            </a:r>
          </a:p>
          <a:p>
            <a:pPr algn="just"/>
            <a:r>
              <a:rPr lang="en-US" b="1" u="sng" dirty="0" smtClean="0"/>
              <a:t>Step 6</a:t>
            </a:r>
            <a:r>
              <a:rPr lang="en-US" b="1" dirty="0" smtClean="0"/>
              <a:t>: Testing &amp; Validation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/>
              <a:t>Unit Testing: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/>
              <a:t>Validate PDF text extraction, regex parsing, and session state caching.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/>
              <a:t>User Testing: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/>
              <a:t>Test with diverse resumes (formats, languages) to refine AI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/>
              <a:t>Error Handling:</a:t>
            </a:r>
          </a:p>
          <a:p>
            <a:pPr marL="684213" indent="-222250">
              <a:buFont typeface="Wingdings" panose="05000000000000000000" pitchFamily="2" charset="2"/>
              <a:buChar char="§"/>
              <a:tabLst>
                <a:tab pos="2343150" algn="l"/>
              </a:tabLst>
            </a:pPr>
            <a:r>
              <a:rPr lang="en-US" sz="1700" dirty="0"/>
              <a:t>Gracefully handle API failures, empty inputs, and invalid files.</a:t>
            </a:r>
          </a:p>
          <a:p>
            <a:r>
              <a:rPr lang="en-US" b="1" u="sng" dirty="0" smtClean="0"/>
              <a:t>Step 7</a:t>
            </a:r>
            <a:r>
              <a:rPr lang="en-US" b="1" dirty="0" smtClean="0"/>
              <a:t>: </a:t>
            </a:r>
            <a:r>
              <a:rPr lang="en-US" b="1" dirty="0"/>
              <a:t> Deployment </a:t>
            </a:r>
            <a:r>
              <a:rPr lang="en-US" b="1" dirty="0" smtClean="0"/>
              <a:t>:</a:t>
            </a:r>
          </a:p>
          <a:p>
            <a:pPr indent="284163">
              <a:buFont typeface="Wingdings" panose="05000000000000000000" pitchFamily="2" charset="2"/>
              <a:buChar char="q"/>
              <a:tabLst>
                <a:tab pos="2343150" algn="l"/>
              </a:tabLst>
            </a:pPr>
            <a:r>
              <a:rPr lang="en-US" sz="1700" dirty="0"/>
              <a:t>Host the </a:t>
            </a:r>
            <a:r>
              <a:rPr lang="en-US" sz="1700" dirty="0" err="1"/>
              <a:t>Streamlit</a:t>
            </a:r>
            <a:r>
              <a:rPr lang="en-US" sz="1700" dirty="0"/>
              <a:t> app on cloud platforms (</a:t>
            </a:r>
            <a:r>
              <a:rPr lang="en-US" sz="1700" dirty="0" err="1"/>
              <a:t>Streamlit</a:t>
            </a:r>
            <a:r>
              <a:rPr lang="en-US" sz="1700" dirty="0"/>
              <a:t> Cloud).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397186"/>
            <a:ext cx="65" cy="7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50" y="0"/>
            <a:ext cx="9733538" cy="1037547"/>
          </a:xfrm>
        </p:spPr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Planning of Project and Teamwork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07846"/>
              </p:ext>
            </p:extLst>
          </p:nvPr>
        </p:nvGraphicFramePr>
        <p:xfrm>
          <a:off x="431803" y="1037547"/>
          <a:ext cx="9982731" cy="487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439"/>
                <a:gridCol w="1612591"/>
                <a:gridCol w="5115463"/>
                <a:gridCol w="2161238"/>
              </a:tblGrid>
              <a:tr h="34237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Weeks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Deliverables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</a:tr>
              <a:tr h="1055654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/>
                        </a:rPr>
                        <a:t>Week 1</a:t>
                      </a:r>
                      <a:endParaRPr lang="en-IN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Initiation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The problem statement and objectives are clearly  </a:t>
                      </a:r>
                    </a:p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defined.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The scope of the project is agreed upon.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The team roles are assigned.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55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dirty="0" smtClean="0">
                          <a:effectLst/>
                        </a:rPr>
                        <a:t>Week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Summarize existing ATS methodologies.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Identify research gaps in resume screening.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Develop an initial approach for weighted scoring </a:t>
                      </a:r>
                    </a:p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and NLP.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55654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/>
                        </a:rPr>
                        <a:t>Week 3</a:t>
                      </a:r>
                      <a:endParaRPr lang="en-IN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Collection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Gather sample resumes (PDFs).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Collect job descriptions from various domains.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Confirm data sources and structure for AI </a:t>
                      </a:r>
                    </a:p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analysis.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55654">
                <a:tc>
                  <a:txBody>
                    <a:bodyPr/>
                    <a:lstStyle/>
                    <a:p>
                      <a:pPr algn="ctr"/>
                      <a:r>
                        <a:rPr lang="en-IN" sz="1700" dirty="0" smtClean="0">
                          <a:effectLst/>
                        </a:rPr>
                        <a:t>Week 4</a:t>
                      </a:r>
                      <a:endParaRPr lang="en-IN" sz="17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Preprocessing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Extract text from PDFs using PyPDF2.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Clean and normalize text by removing </a:t>
                      </a:r>
                      <a:r>
                        <a:rPr lang="en-US" sz="17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stopwords</a:t>
                      </a: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and punctuation.</a:t>
                      </a:r>
                      <a:b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Tokenize and format data for AI input.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US" sz="17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50" y="0"/>
            <a:ext cx="9733538" cy="1037547"/>
          </a:xfrm>
        </p:spPr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Planning of Project and Teamwork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15" y="1130157"/>
            <a:ext cx="9883739" cy="472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14" y="167026"/>
            <a:ext cx="9733538" cy="1037547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Hardware and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6" y="1204574"/>
            <a:ext cx="9741183" cy="4814486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u="sng" dirty="0" smtClean="0"/>
              <a:t>Hardware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Processor: </a:t>
            </a:r>
            <a:r>
              <a:rPr lang="en-US" sz="2000" dirty="0"/>
              <a:t>Intel Core i5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Hard </a:t>
            </a:r>
            <a:r>
              <a:rPr lang="en-US" sz="2000" b="1" dirty="0"/>
              <a:t>Disk: </a:t>
            </a:r>
            <a:r>
              <a:rPr lang="en-US" sz="2000" dirty="0"/>
              <a:t>Minimum 100GB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RA</a:t>
            </a:r>
            <a:r>
              <a:rPr lang="en-US" sz="2000" b="1" dirty="0"/>
              <a:t>M: </a:t>
            </a:r>
            <a:r>
              <a:rPr lang="en-US" sz="2000" dirty="0"/>
              <a:t>Minimum 8GB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Internet Connection:</a:t>
            </a:r>
            <a:r>
              <a:rPr lang="en-US" sz="2000" dirty="0" smtClean="0"/>
              <a:t> </a:t>
            </a:r>
            <a:r>
              <a:rPr lang="en-US" sz="2000" dirty="0"/>
              <a:t>Stable connection (10 Mbps</a:t>
            </a:r>
            <a:r>
              <a:rPr lang="en-US" sz="2000" dirty="0" smtClean="0"/>
              <a:t>)</a:t>
            </a:r>
          </a:p>
          <a:p>
            <a:r>
              <a:rPr lang="en-US" sz="2100" b="1" u="sng" dirty="0"/>
              <a:t>Software Requirements</a:t>
            </a:r>
            <a:r>
              <a:rPr lang="en-US" sz="2100" b="1" u="sng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Operating System:</a:t>
            </a:r>
            <a:r>
              <a:rPr lang="en-US" sz="2000" dirty="0"/>
              <a:t> Windows 10/11, </a:t>
            </a:r>
            <a:r>
              <a:rPr lang="en-US" sz="2000" dirty="0" err="1"/>
              <a:t>macOS</a:t>
            </a:r>
            <a:r>
              <a:rPr lang="en-US" sz="2000" dirty="0"/>
              <a:t>, or Linux (Ubuntu 20.04</a:t>
            </a:r>
            <a:r>
              <a:rPr lang="en-US" sz="2000" dirty="0" smtClean="0"/>
              <a:t>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Programming Language:</a:t>
            </a:r>
            <a:r>
              <a:rPr lang="en-US" sz="2000" b="1" dirty="0" smtClean="0"/>
              <a:t> </a:t>
            </a:r>
            <a:r>
              <a:rPr lang="en-US" sz="2000" dirty="0"/>
              <a:t>Python 3.8 or </a:t>
            </a:r>
            <a:r>
              <a:rPr lang="en-US" sz="2000" dirty="0" smtClean="0"/>
              <a:t>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Framework: </a:t>
            </a:r>
            <a:r>
              <a:rPr lang="en-US" sz="2000" dirty="0" smtClean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UI Framework: </a:t>
            </a:r>
            <a:r>
              <a:rPr lang="en-US" sz="2000" dirty="0" err="1"/>
              <a:t>Streamlit</a:t>
            </a:r>
            <a:r>
              <a:rPr lang="en-US" sz="2000" dirty="0"/>
              <a:t> (for frontend development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Control: </a:t>
            </a:r>
            <a:r>
              <a:rPr lang="en-US" sz="2000" dirty="0" err="1"/>
              <a:t>Git</a:t>
            </a:r>
            <a:r>
              <a:rPr lang="en-US" sz="2000" dirty="0"/>
              <a:t> &amp;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Virtual </a:t>
            </a:r>
            <a:r>
              <a:rPr lang="en-US" sz="2000" b="1" dirty="0" smtClean="0"/>
              <a:t>Environment: </a:t>
            </a:r>
            <a:r>
              <a:rPr lang="en-US" sz="2000" dirty="0" err="1" smtClean="0"/>
              <a:t>venv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IDE:</a:t>
            </a:r>
            <a:r>
              <a:rPr lang="en-US" sz="2000" dirty="0" smtClean="0"/>
              <a:t> Visual Studio Code</a:t>
            </a:r>
            <a:endParaRPr lang="en-US" sz="2000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62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9" y="342900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Outline </a:t>
            </a:r>
            <a:r>
              <a:rPr lang="en-US" dirty="0">
                <a:latin typeface="Cambria" pitchFamily="18" charset="0"/>
                <a:ea typeface="Cambria" pitchFamily="18" charset="0"/>
              </a:rPr>
              <a:t>of the Implementation code</a:t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22274" y="1809538"/>
            <a:ext cx="9733443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1" dirty="0"/>
              <a:t>Framework Used:</a:t>
            </a:r>
          </a:p>
          <a:p>
            <a:pPr marL="574675" marR="0" lvl="0" indent="-28733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Python with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Web UI</a:t>
            </a:r>
          </a:p>
          <a:p>
            <a:pPr marL="574675" marR="0" lvl="0" indent="-28733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Google Gemini AI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NLP tasks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Key Modules:</a:t>
            </a:r>
          </a:p>
          <a:p>
            <a:pPr marL="574675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job_seeker_interface</a:t>
            </a:r>
            <a:r>
              <a:rPr lang="en-US" dirty="0">
                <a:solidFill>
                  <a:schemeClr val="tx1"/>
                </a:solidFill>
              </a:rPr>
              <a:t>() – Resume analysis and improvement</a:t>
            </a:r>
          </a:p>
          <a:p>
            <a:pPr marL="574675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hr_portal_interface</a:t>
            </a:r>
            <a:r>
              <a:rPr lang="en-US" dirty="0">
                <a:solidFill>
                  <a:schemeClr val="tx1"/>
                </a:solidFill>
              </a:rPr>
              <a:t>() – HR screening and candidate ranking</a:t>
            </a:r>
          </a:p>
          <a:p>
            <a:pPr marL="574675" marR="0" lvl="0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PDF parsing, text preprocessing, keyword extraction</a:t>
            </a:r>
          </a:p>
          <a:p>
            <a:pPr marL="285750" marR="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lang="en-US" sz="2000" b="1" dirty="0"/>
              <a:t>Gemini AI Integration:</a:t>
            </a:r>
          </a:p>
          <a:p>
            <a:pPr marL="574675" marR="0" lvl="0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Prompt-based analysis of Resume </a:t>
            </a:r>
            <a:r>
              <a:rPr lang="en-US" dirty="0" smtClean="0">
                <a:solidFill>
                  <a:schemeClr val="tx1"/>
                </a:solidFill>
              </a:rPr>
              <a:t>against Job </a:t>
            </a:r>
            <a:r>
              <a:rPr lang="en-US" dirty="0">
                <a:solidFill>
                  <a:schemeClr val="tx1"/>
                </a:solidFill>
              </a:rPr>
              <a:t>Description</a:t>
            </a:r>
          </a:p>
          <a:p>
            <a:pPr marL="574675" marR="0" lvl="0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Keyword gap detection and match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9" y="476464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Outline of the Implementation code</a:t>
            </a:r>
            <a:r>
              <a:rPr lang="en-US" dirty="0"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7388" y="1722703"/>
            <a:ext cx="965667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b="1" dirty="0"/>
              <a:t>Output Generation:</a:t>
            </a:r>
          </a:p>
          <a:p>
            <a:pPr marL="574675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AI-modified resume</a:t>
            </a:r>
          </a:p>
          <a:p>
            <a:pPr marL="574675" indent="-28733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PDF export of shortlisted </a:t>
            </a:r>
            <a:r>
              <a:rPr lang="en-US" dirty="0" smtClean="0">
                <a:solidFill>
                  <a:schemeClr val="tx1"/>
                </a:solidFill>
              </a:rPr>
              <a:t>candidates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388" y="3384696"/>
            <a:ext cx="99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/>
              <a:t>GitHub</a:t>
            </a:r>
            <a:r>
              <a:rPr lang="en-US" sz="2000" b="1" dirty="0" smtClean="0"/>
              <a:t> Code </a:t>
            </a:r>
            <a:r>
              <a:rPr lang="en-US" sz="2000" b="1" dirty="0"/>
              <a:t>URL: </a:t>
            </a:r>
          </a:p>
          <a:p>
            <a:pPr marL="339725">
              <a:lnSpc>
                <a:spcPct val="150000"/>
              </a:lnSpc>
            </a:pPr>
            <a:r>
              <a:rPr lang="en-US" sz="2000" dirty="0" smtClean="0">
                <a:hlinkClick r:id="rId3"/>
              </a:rPr>
              <a:t>https://github.com/AnithaVarikallu/Smart-Application-Tracking-System.git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8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Inputs and Outputs of the Project</a:t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4892" y="2034284"/>
            <a:ext cx="9725398" cy="370956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Inputs of the Project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Job </a:t>
            </a:r>
            <a:r>
              <a:rPr lang="en-US" b="1" dirty="0">
                <a:solidFill>
                  <a:schemeClr val="tx1"/>
                </a:solidFill>
              </a:rPr>
              <a:t>Seeker Mode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Resume (PDF format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Job Description (Text format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HR </a:t>
            </a:r>
            <a:r>
              <a:rPr lang="en-US" b="1" dirty="0" smtClean="0">
                <a:solidFill>
                  <a:schemeClr val="tx1"/>
                </a:solidFill>
              </a:rPr>
              <a:t>Portal Mode: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Login page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Resumes (</a:t>
            </a:r>
            <a:r>
              <a:rPr lang="en-US" dirty="0" smtClean="0">
                <a:solidFill>
                  <a:schemeClr val="tx1"/>
                </a:solidFill>
              </a:rPr>
              <a:t>PDF format)</a:t>
            </a:r>
            <a:endParaRPr lang="en-US" dirty="0">
              <a:solidFill>
                <a:schemeClr val="tx1"/>
              </a:solidFill>
            </a:endParaRP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Single Job Description (</a:t>
            </a:r>
            <a:r>
              <a:rPr lang="en-US" dirty="0" smtClean="0">
                <a:solidFill>
                  <a:schemeClr val="tx1"/>
                </a:solidFill>
              </a:rPr>
              <a:t>Text format)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0" y="685800"/>
            <a:ext cx="8818217" cy="3709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018" y="4705565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Figure1: Job </a:t>
            </a:r>
            <a:r>
              <a:rPr lang="en-US" i="1" dirty="0"/>
              <a:t>Seeker mode </a:t>
            </a:r>
            <a:r>
              <a:rPr lang="en-US" i="1" dirty="0" smtClean="0"/>
              <a:t>Input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15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48018" y="4705565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Figure2: HR Portal Input</a:t>
            </a:r>
            <a:endParaRPr lang="en-US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48" y="685800"/>
            <a:ext cx="5514236" cy="38322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685800"/>
            <a:ext cx="4859676" cy="3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Inputs and Outputs of the Project</a:t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4892" y="2260314"/>
            <a:ext cx="9725398" cy="348353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Outputs of the Project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Job </a:t>
            </a:r>
            <a:r>
              <a:rPr lang="en-US" b="1" dirty="0">
                <a:solidFill>
                  <a:schemeClr val="tx1"/>
                </a:solidFill>
              </a:rPr>
              <a:t>Seeker </a:t>
            </a:r>
            <a:r>
              <a:rPr lang="en-US" b="1" dirty="0" smtClean="0">
                <a:solidFill>
                  <a:schemeClr val="tx1"/>
                </a:solidFill>
              </a:rPr>
              <a:t>Output: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ATS Match Score (out of 100)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Missing Keywords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Profile Summary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Improvement Suggestions</a:t>
            </a:r>
          </a:p>
        </p:txBody>
      </p:sp>
    </p:spTree>
    <p:extLst>
      <p:ext uri="{BB962C8B-B14F-4D97-AF65-F5344CB8AC3E}">
        <p14:creationId xmlns:p14="http://schemas.microsoft.com/office/powerpoint/2010/main" val="10072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252311"/>
            <a:ext cx="10778221" cy="384664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Design Methodology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Planning of Project and Teamwork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Hardware and Software Requirements</a:t>
            </a: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Outline of the Implementation code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Inputs and Outputs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Analysis of Results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Future Scope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References</a:t>
            </a:r>
            <a:endParaRPr lang="en-US" sz="2000" b="1" dirty="0" smtClean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xmlns="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9390" y="5065161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Figure3: Job Seeker Output</a:t>
            </a:r>
            <a:endParaRPr lang="en-US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6" y="842498"/>
            <a:ext cx="5262604" cy="399662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37" y="842498"/>
            <a:ext cx="5603332" cy="39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Inputs and Outputs of the Project</a:t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4892" y="2260314"/>
            <a:ext cx="9725398" cy="348353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Outputs of the Project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</a:rPr>
              <a:t>HR Portal Output: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Ranked </a:t>
            </a:r>
            <a:r>
              <a:rPr lang="en-US" dirty="0">
                <a:solidFill>
                  <a:schemeClr val="tx1"/>
                </a:solidFill>
              </a:rPr>
              <a:t>list of </a:t>
            </a:r>
            <a:r>
              <a:rPr lang="en-US" dirty="0" smtClean="0">
                <a:solidFill>
                  <a:schemeClr val="tx1"/>
                </a:solidFill>
              </a:rPr>
              <a:t>candidates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Shortlisting summary</a:t>
            </a:r>
          </a:p>
          <a:p>
            <a:pPr marL="574675" indent="-287338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Exportable </a:t>
            </a:r>
            <a:r>
              <a:rPr lang="en-US" dirty="0">
                <a:solidFill>
                  <a:schemeClr val="tx1"/>
                </a:solidFill>
              </a:rPr>
              <a:t>shortlist in PDF format</a:t>
            </a:r>
          </a:p>
        </p:txBody>
      </p:sp>
    </p:spTree>
    <p:extLst>
      <p:ext uri="{BB962C8B-B14F-4D97-AF65-F5344CB8AC3E}">
        <p14:creationId xmlns:p14="http://schemas.microsoft.com/office/powerpoint/2010/main" val="33030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1" y="570608"/>
            <a:ext cx="97335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2953" y="568962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Figure4: HR Portal Output</a:t>
            </a:r>
            <a:endParaRPr lang="en-US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1" y="135771"/>
            <a:ext cx="5267266" cy="334486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89" y="135772"/>
            <a:ext cx="5652263" cy="33448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1" y="3611942"/>
            <a:ext cx="6380252" cy="1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3" y="55523"/>
            <a:ext cx="10515600" cy="12239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  <a:ea typeface="Cambria" pitchFamily="18" charset="0"/>
              </a:rPr>
              <a:t>Analysis of Results</a:t>
            </a:r>
            <a:endParaRPr lang="en-US" sz="4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3" y="1367162"/>
            <a:ext cx="10649831" cy="4992541"/>
          </a:xfrm>
        </p:spPr>
        <p:txBody>
          <a:bodyPr>
            <a:normAutofit fontScale="85000" lnSpcReduction="20000"/>
          </a:bodyPr>
          <a:lstStyle/>
          <a:p>
            <a:pPr marL="0" lvl="0" indent="0" algn="just" fontAlgn="base">
              <a:lnSpc>
                <a:spcPct val="120000"/>
              </a:lnSpc>
              <a:spcAft>
                <a:spcPts val="1000"/>
              </a:spcAft>
              <a:buSzPct val="101000"/>
              <a:buNone/>
              <a:defRPr sz="2000">
                <a:solidFill>
                  <a:srgbClr val="323232"/>
                </a:solidFill>
              </a:defRPr>
            </a:pPr>
            <a:r>
              <a:rPr lang="en-US" sz="2200" b="1" dirty="0"/>
              <a:t>Job Seeker Portal </a:t>
            </a:r>
            <a:r>
              <a:rPr lang="en-US" sz="2200" b="1" dirty="0" smtClean="0"/>
              <a:t>Result Analysis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</a:rPr>
              <a:t>Matching </a:t>
            </a:r>
            <a:r>
              <a:rPr lang="en-US" sz="2100" b="1" dirty="0">
                <a:solidFill>
                  <a:schemeClr val="tx1"/>
                </a:solidFill>
              </a:rPr>
              <a:t>Accuracy</a:t>
            </a:r>
            <a:r>
              <a:rPr lang="en-US" sz="2100" b="1" dirty="0" smtClean="0"/>
              <a:t>:</a:t>
            </a:r>
          </a:p>
          <a:p>
            <a:pPr marL="574675" indent="-287338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Match score generated using Gemini AI shows consistent, relevant results.</a:t>
            </a:r>
          </a:p>
          <a:p>
            <a:pPr marL="574675" indent="-287338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Resume updates improve match percentage significantly.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chemeClr val="tx1"/>
                </a:solidFill>
              </a:rPr>
              <a:t> Keyword </a:t>
            </a:r>
            <a:r>
              <a:rPr lang="en-US" sz="2100" b="1" dirty="0">
                <a:solidFill>
                  <a:schemeClr val="tx1"/>
                </a:solidFill>
              </a:rPr>
              <a:t>Detection:</a:t>
            </a:r>
          </a:p>
          <a:p>
            <a:pPr marL="574675" indent="-287338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Accurately identifies skills and terms missing in resume.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chemeClr val="tx1"/>
                </a:solidFill>
              </a:rPr>
              <a:t> Performance</a:t>
            </a:r>
            <a:r>
              <a:rPr lang="en-US" sz="2100" b="1" dirty="0">
                <a:solidFill>
                  <a:schemeClr val="tx1"/>
                </a:solidFill>
              </a:rPr>
              <a:t>:</a:t>
            </a:r>
          </a:p>
          <a:p>
            <a:pPr marL="574675" indent="-287338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Fast PDF parsing and real-time AI analysis (&lt;5 seconds</a:t>
            </a:r>
            <a:r>
              <a:rPr lang="en-US" sz="2100" dirty="0" smtClean="0">
                <a:solidFill>
                  <a:schemeClr val="tx1"/>
                </a:solidFill>
              </a:rPr>
              <a:t>).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chemeClr val="tx1"/>
                </a:solidFill>
              </a:rPr>
              <a:t> User </a:t>
            </a:r>
            <a:r>
              <a:rPr lang="en-US" sz="2100" b="1" dirty="0">
                <a:solidFill>
                  <a:schemeClr val="tx1"/>
                </a:solidFill>
              </a:rPr>
              <a:t>Experience:</a:t>
            </a:r>
          </a:p>
          <a:p>
            <a:pPr marL="574675" indent="-287338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chemeClr val="tx1"/>
                </a:solidFill>
              </a:rPr>
              <a:t>Streamlit</a:t>
            </a:r>
            <a:r>
              <a:rPr lang="en-US" sz="2100" dirty="0">
                <a:solidFill>
                  <a:schemeClr val="tx1"/>
                </a:solidFill>
              </a:rPr>
              <a:t> UI offers an intuitive two-mode interface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marL="574675" indent="-287338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Clear </a:t>
            </a:r>
            <a:r>
              <a:rPr lang="en-US" sz="2100" dirty="0">
                <a:solidFill>
                  <a:schemeClr val="tx1"/>
                </a:solidFill>
              </a:rPr>
              <a:t>visualization of match scores and keyword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3" y="55523"/>
            <a:ext cx="10515600" cy="12239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  <a:ea typeface="Cambria" pitchFamily="18" charset="0"/>
              </a:rPr>
              <a:t>Analysis of Results</a:t>
            </a:r>
            <a:endParaRPr lang="en-US" sz="4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3" y="1367162"/>
            <a:ext cx="10649831" cy="4992541"/>
          </a:xfrm>
        </p:spPr>
        <p:txBody>
          <a:bodyPr>
            <a:normAutofit/>
          </a:bodyPr>
          <a:lstStyle/>
          <a:p>
            <a:pPr marL="0" lvl="0" indent="0" algn="just" fontAlgn="base">
              <a:lnSpc>
                <a:spcPct val="120000"/>
              </a:lnSpc>
              <a:spcAft>
                <a:spcPts val="1000"/>
              </a:spcAft>
              <a:buSzPct val="101000"/>
              <a:buNone/>
              <a:defRPr sz="2000">
                <a:solidFill>
                  <a:srgbClr val="323232"/>
                </a:solidFill>
              </a:defRPr>
            </a:pPr>
            <a:r>
              <a:rPr lang="en-US" sz="1900" b="1" dirty="0" smtClean="0"/>
              <a:t>HR Portal Result Analysis</a:t>
            </a:r>
            <a:endParaRPr lang="en-US" sz="19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Candidate Ranking System:</a:t>
            </a: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Accurately ranks resumes based on JD alignment and ATS scores.</a:t>
            </a: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Gemini AI ensures that contextual relevance is factored in 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Shortlisting </a:t>
            </a:r>
            <a:r>
              <a:rPr lang="en-US" sz="1800" b="1" dirty="0">
                <a:solidFill>
                  <a:schemeClr val="tx1"/>
                </a:solidFill>
              </a:rPr>
              <a:t>Efficiency:</a:t>
            </a: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Reduces manual screening time significantly.</a:t>
            </a: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process and rank multiple resumes within seconds.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Exportable </a:t>
            </a:r>
            <a:r>
              <a:rPr lang="en-US" sz="1800" b="1" dirty="0">
                <a:solidFill>
                  <a:schemeClr val="tx1"/>
                </a:solidFill>
              </a:rPr>
              <a:t>Reports:</a:t>
            </a: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Shortlisted candidates exported as PDF with </a:t>
            </a:r>
            <a:r>
              <a:rPr lang="en-US" sz="1800" dirty="0" smtClean="0">
                <a:solidFill>
                  <a:schemeClr val="tx1"/>
                </a:solidFill>
              </a:rPr>
              <a:t>ranking.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tx1"/>
                </a:solidFill>
              </a:rPr>
              <a:t> Scalability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574675" indent="-28733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Works seamlessly for 1 to 100+ resumes per job post.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56" y="0"/>
            <a:ext cx="10515600" cy="12239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  <a:ea typeface="Cambria" pitchFamily="18" charset="0"/>
              </a:rPr>
              <a:t>Conclusion</a:t>
            </a:r>
            <a:endParaRPr lang="en-US" sz="4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08" y="1047963"/>
            <a:ext cx="10567331" cy="5131611"/>
          </a:xfrm>
        </p:spPr>
        <p:txBody>
          <a:bodyPr>
            <a:noAutofit/>
          </a:bodyPr>
          <a:lstStyle/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Developed a Smart ATS using NLP and AI to bridge the gap between job seekers and recruiters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Utilized </a:t>
            </a:r>
            <a:r>
              <a:rPr lang="en-US" sz="1800" dirty="0" err="1">
                <a:solidFill>
                  <a:schemeClr val="tx1"/>
                </a:solidFill>
              </a:rPr>
              <a:t>Streamlit</a:t>
            </a:r>
            <a:r>
              <a:rPr lang="en-US" sz="1800" dirty="0">
                <a:solidFill>
                  <a:schemeClr val="tx1"/>
                </a:solidFill>
              </a:rPr>
              <a:t> for UI and Google Gemini AI for resume-JD analysis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Built features like resume scoring, keyword analysis, auto-enhancement, and HR </a:t>
            </a:r>
            <a:r>
              <a:rPr lang="en-US" sz="1800" dirty="0" smtClean="0">
                <a:solidFill>
                  <a:schemeClr val="tx1"/>
                </a:solidFill>
              </a:rPr>
              <a:t>shortlisting/export.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 smtClean="0"/>
              <a:t> Gained </a:t>
            </a:r>
            <a:r>
              <a:rPr lang="en-US" sz="1800" dirty="0"/>
              <a:t>deep insight into how real-world ATS systems function</a:t>
            </a:r>
            <a:r>
              <a:rPr lang="en-US" sz="1800" dirty="0" smtClean="0"/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Learned AI API integration, data handling, and visual </a:t>
            </a:r>
            <a:r>
              <a:rPr lang="en-US" sz="1800" dirty="0" smtClean="0">
                <a:solidFill>
                  <a:schemeClr val="tx1"/>
                </a:solidFill>
              </a:rPr>
              <a:t>analytics.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Focused on user experience design for both job seekers and recruiters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Improved teamwork and project planning through effective task distribution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Helps job seekers optimize resumes and boost hiring chances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2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Assists </a:t>
            </a:r>
            <a:r>
              <a:rPr lang="en-US" sz="1800" dirty="0">
                <a:solidFill>
                  <a:schemeClr val="tx1"/>
                </a:solidFill>
              </a:rPr>
              <a:t>HR in screening candidates efficiently, saving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08" y="-18288"/>
            <a:ext cx="10515600" cy="12239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  <a:ea typeface="Cambria" pitchFamily="18" charset="0"/>
              </a:rPr>
              <a:t>Future Scope</a:t>
            </a:r>
            <a:endParaRPr lang="en-US" sz="4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08" y="1028769"/>
            <a:ext cx="10381677" cy="5496673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 Deployment </a:t>
            </a:r>
            <a:r>
              <a:rPr lang="en-US" sz="1800" b="1" dirty="0">
                <a:solidFill>
                  <a:schemeClr val="tx1"/>
                </a:solidFill>
              </a:rPr>
              <a:t>on the Internet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pPr marL="574675" indent="-287338"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Move from local deployment to full web deployment for global access.</a:t>
            </a:r>
          </a:p>
          <a:p>
            <a:pPr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 Multi-format </a:t>
            </a:r>
            <a:r>
              <a:rPr lang="en-US" sz="1800" b="1" dirty="0">
                <a:solidFill>
                  <a:schemeClr val="tx1"/>
                </a:solidFill>
              </a:rPr>
              <a:t>Resume Support:</a:t>
            </a:r>
          </a:p>
          <a:p>
            <a:pPr marL="574675" indent="-287338"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Add support for formats other than PDF (e.g., DOCX, TXT).</a:t>
            </a:r>
          </a:p>
          <a:p>
            <a:pPr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 Upgrade </a:t>
            </a:r>
            <a:r>
              <a:rPr lang="en-US" sz="1800" b="1" dirty="0">
                <a:solidFill>
                  <a:schemeClr val="tx1"/>
                </a:solidFill>
              </a:rPr>
              <a:t>API Plan:</a:t>
            </a:r>
          </a:p>
          <a:p>
            <a:pPr marL="574675" indent="-287338" algn="just" fontAlgn="base">
              <a:lnSpc>
                <a:spcPct val="150000"/>
              </a:lnSpc>
              <a:spcAft>
                <a:spcPts val="1000"/>
              </a:spcAft>
              <a:buSzPct val="101000"/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Shift from free to paid Google Gemini API to improve speed, increase resume processing limit, and access advanced features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800" b="1" dirty="0">
                <a:solidFill>
                  <a:schemeClr val="tx1"/>
                </a:solidFill>
              </a:rPr>
              <a:t> Auto Resume Generation:</a:t>
            </a:r>
          </a:p>
          <a:p>
            <a:pPr marL="574675" indent="-287338" algn="just" fontAlgn="base">
              <a:lnSpc>
                <a:spcPct val="150000"/>
              </a:lnSpc>
              <a:spcAft>
                <a:spcPts val="1000"/>
              </a:spcAft>
              <a:buSzPct val="101000"/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Implement </a:t>
            </a:r>
            <a:r>
              <a:rPr lang="en-US" sz="1800" dirty="0">
                <a:solidFill>
                  <a:schemeClr val="tx1"/>
                </a:solidFill>
              </a:rPr>
              <a:t>automated PDF generation of the improved resume with missing keyword suggestions applied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IN" dirty="0">
                <a:latin typeface="Cambria" pitchFamily="18" charset="0"/>
                <a:ea typeface="Cambria" pitchFamily="18" charset="0"/>
              </a:rPr>
              <a:t>References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Image 2" descr="preencode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6442" y="1771047"/>
            <a:ext cx="3166469" cy="3493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555" y="1690688"/>
            <a:ext cx="6443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2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dirty="0" smtClean="0"/>
              <a:t>K.Sri </a:t>
            </a:r>
            <a:r>
              <a:rPr lang="en-US" dirty="0"/>
              <a:t>Surya, </a:t>
            </a:r>
            <a:r>
              <a:rPr lang="en-US" dirty="0" err="1" smtClean="0"/>
              <a:t>Reguri</a:t>
            </a:r>
            <a:r>
              <a:rPr lang="en-US" dirty="0" smtClean="0"/>
              <a:t> </a:t>
            </a:r>
            <a:r>
              <a:rPr lang="en-US" dirty="0" err="1" smtClean="0"/>
              <a:t>Sharanya</a:t>
            </a:r>
            <a:r>
              <a:rPr lang="en-US" dirty="0"/>
              <a:t>, </a:t>
            </a:r>
            <a:r>
              <a:rPr lang="en-US" dirty="0" err="1" smtClean="0"/>
              <a:t>Afrah</a:t>
            </a:r>
            <a:r>
              <a:rPr lang="en-US" dirty="0" smtClean="0"/>
              <a:t> </a:t>
            </a:r>
            <a:r>
              <a:rPr lang="en-US" dirty="0" err="1" smtClean="0"/>
              <a:t>Zilani</a:t>
            </a:r>
            <a:r>
              <a:rPr lang="en-US" dirty="0" smtClean="0"/>
              <a:t>, </a:t>
            </a:r>
            <a:r>
              <a:rPr lang="en-US" dirty="0" err="1" smtClean="0"/>
              <a:t>DrCH.Niranjan</a:t>
            </a:r>
            <a:r>
              <a:rPr lang="en-US" dirty="0"/>
              <a:t>,</a:t>
            </a:r>
            <a:r>
              <a:rPr lang="en-US" dirty="0" smtClean="0"/>
              <a:t> “Smart </a:t>
            </a:r>
            <a:r>
              <a:rPr lang="en-US" dirty="0"/>
              <a:t>Applicant Tracking System using Gen </a:t>
            </a:r>
            <a:r>
              <a:rPr lang="en-US" dirty="0" smtClean="0"/>
              <a:t>AI”, 2024 International </a:t>
            </a:r>
            <a:r>
              <a:rPr lang="en-US" dirty="0"/>
              <a:t>Journal for Innovative Engineering and Management Research, 13(4), </a:t>
            </a:r>
            <a:r>
              <a:rPr lang="en-US" dirty="0" smtClean="0"/>
              <a:t>505-516.</a:t>
            </a:r>
            <a:r>
              <a:rPr lang="en-US" dirty="0" smtClean="0">
                <a:hlinkClick r:id="rId4"/>
              </a:rPr>
              <a:t>(Link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 algn="just">
              <a:buClr>
                <a:schemeClr val="accent2"/>
              </a:buClr>
              <a:buSzPct val="101000"/>
            </a:pPr>
            <a:endParaRPr lang="en-US" dirty="0" smtClean="0"/>
          </a:p>
          <a:p>
            <a:pPr marL="285750" indent="-285750" algn="just">
              <a:buClr>
                <a:schemeClr val="accent2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Bhor</a:t>
            </a:r>
            <a:r>
              <a:rPr lang="en-US" dirty="0"/>
              <a:t>, </a:t>
            </a:r>
            <a:r>
              <a:rPr lang="en-US" dirty="0" err="1"/>
              <a:t>Vivek</a:t>
            </a:r>
            <a:r>
              <a:rPr lang="en-US" dirty="0"/>
              <a:t> Gupta, </a:t>
            </a:r>
            <a:r>
              <a:rPr lang="en-US" dirty="0" err="1"/>
              <a:t>Vishak</a:t>
            </a:r>
            <a:r>
              <a:rPr lang="en-US" dirty="0"/>
              <a:t> Nair, Harish </a:t>
            </a:r>
            <a:r>
              <a:rPr lang="en-US" dirty="0" err="1"/>
              <a:t>Shinde</a:t>
            </a:r>
            <a:r>
              <a:rPr lang="en-US" dirty="0"/>
              <a:t>, </a:t>
            </a:r>
            <a:r>
              <a:rPr lang="en-US" dirty="0" err="1"/>
              <a:t>Mansi</a:t>
            </a:r>
            <a:r>
              <a:rPr lang="en-US" dirty="0"/>
              <a:t> Kulkarni. </a:t>
            </a:r>
            <a:r>
              <a:rPr lang="en-US" dirty="0"/>
              <a:t>“A Resume Parser Using Natural Language Processing Technique.” International Journal of Research in Engineering and Science (IJRES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Generative Deep Learning: Teaching Machines To Paint, Write, Compose, and Play, Second Edition (Grayscale Indian Edition) Paperback – 24 May 2023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272" y="2980575"/>
            <a:ext cx="2790207" cy="5364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Thank You Slide Template Images | Free Photos, PNG Stickers, Wallpapers &amp;  Backgrounds - rawpix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32"/>
            <a:ext cx="7599285" cy="60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Abstract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1883954"/>
            <a:ext cx="9741183" cy="3762243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2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2300" dirty="0" smtClean="0"/>
              <a:t>In the age of digital transformation, hiring procedures are changing quickly, and GENAI is a key factor in making hiring procedures more efficient.</a:t>
            </a:r>
          </a:p>
          <a:p>
            <a:pPr marL="285750" indent="-285750" algn="just">
              <a:lnSpc>
                <a:spcPct val="12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2300" dirty="0" smtClean="0"/>
              <a:t>The Smart Application Tracking System (ATS) is an advanced AI-powered tool that revolutionizes the resume evaluation process. </a:t>
            </a:r>
          </a:p>
          <a:p>
            <a:pPr marL="285750" indent="-285750" algn="just">
              <a:lnSpc>
                <a:spcPct val="12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2300" dirty="0" smtClean="0"/>
              <a:t>Leveraging </a:t>
            </a:r>
            <a:r>
              <a:rPr lang="en-US" sz="2300" dirty="0"/>
              <a:t>advanced Generative AI models from Google, the system empowers users to submit their resumes for a comprehensive analysis based on a provided job description. </a:t>
            </a:r>
            <a:endParaRPr lang="en-US" sz="2300" dirty="0" smtClean="0"/>
          </a:p>
          <a:p>
            <a:pPr marL="285750" indent="-285750" algn="just">
              <a:lnSpc>
                <a:spcPct val="12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2300" dirty="0" smtClean="0"/>
              <a:t>The system evaluates resumes in the highly competitive job market, particularly in software engineering, data science, and big data engineering. </a:t>
            </a:r>
          </a:p>
          <a:p>
            <a:pPr marL="285750" indent="-285750" algn="just">
              <a:lnSpc>
                <a:spcPct val="120000"/>
              </a:lnSpc>
              <a:buSzPct val="101000"/>
              <a:buFont typeface="Wingdings" panose="05000000000000000000" pitchFamily="2" charset="2"/>
              <a:buChar char="q"/>
            </a:pPr>
            <a:r>
              <a:rPr lang="en-US" sz="2300" dirty="0" smtClean="0"/>
              <a:t>By </a:t>
            </a:r>
            <a:r>
              <a:rPr lang="en-US" sz="2300" dirty="0"/>
              <a:t>automating and refining the resume screening process, this project aims to bridge the gap between job applicants and modern recruitment systems, improving hiring accuracy and job placement success.</a:t>
            </a:r>
          </a:p>
          <a:p>
            <a:pPr marL="285750" indent="-285750">
              <a:buSzPct val="101000"/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Scope of the project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6" y="2198914"/>
            <a:ext cx="9741183" cy="3544937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 smtClean="0">
                <a:solidFill>
                  <a:srgbClr val="323232"/>
                </a:solidFill>
              </a:rPr>
              <a:t>Automating </a:t>
            </a:r>
            <a:r>
              <a:rPr lang="en-US" sz="1700" dirty="0">
                <a:solidFill>
                  <a:srgbClr val="323232"/>
                </a:solidFill>
              </a:rPr>
              <a:t>resume screening to save time and improve accuracy</a:t>
            </a:r>
          </a:p>
          <a:p>
            <a:pPr marL="285750" indent="-285750" algn="just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 smtClean="0">
                <a:solidFill>
                  <a:srgbClr val="323232"/>
                </a:solidFill>
              </a:rPr>
              <a:t>Utilizing </a:t>
            </a:r>
            <a:r>
              <a:rPr lang="en-US" sz="1700" dirty="0">
                <a:solidFill>
                  <a:srgbClr val="323232"/>
                </a:solidFill>
              </a:rPr>
              <a:t>AI-driven insights for resume enhancement</a:t>
            </a:r>
          </a:p>
          <a:p>
            <a:pPr marL="285750" indent="-285750" algn="just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>
                <a:solidFill>
                  <a:srgbClr val="323232"/>
                </a:solidFill>
              </a:rPr>
              <a:t>Ensuring ATS compatibility through keyword optimization</a:t>
            </a:r>
          </a:p>
          <a:p>
            <a:pPr marL="285750" indent="-285750" algn="just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>
                <a:solidFill>
                  <a:srgbClr val="323232"/>
                </a:solidFill>
              </a:rPr>
              <a:t>Providing an accessible and user-friendly interface</a:t>
            </a:r>
          </a:p>
          <a:p>
            <a:pPr marL="285750" indent="-285750" algn="just">
              <a:lnSpc>
                <a:spcPct val="100000"/>
              </a:lnSpc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>
                <a:solidFill>
                  <a:srgbClr val="323232"/>
                </a:solidFill>
              </a:rPr>
              <a:t>Empowering job seekers with data-driven resume improvements</a:t>
            </a:r>
          </a:p>
          <a:p>
            <a:pPr marL="285750" indent="-285750" algn="just">
              <a:lnSpc>
                <a:spcPct val="100000"/>
              </a:lnSpc>
              <a:buSzPct val="101000"/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23" y="1996325"/>
            <a:ext cx="3074542" cy="3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42900"/>
            <a:ext cx="9733538" cy="1325563"/>
          </a:xfrm>
        </p:spPr>
        <p:txBody>
          <a:bodyPr/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Problem</a:t>
            </a:r>
            <a:r>
              <a:rPr lang="en-IN" sz="32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IN" dirty="0">
                <a:latin typeface="Cambria" pitchFamily="18" charset="0"/>
                <a:ea typeface="Cambria" pitchFamily="18" charset="0"/>
              </a:rPr>
              <a:t>Statement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9" y="1912630"/>
            <a:ext cx="9733538" cy="4301739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30000"/>
              </a:lnSpc>
              <a:buClr>
                <a:schemeClr val="accent1"/>
              </a:buClr>
              <a:buSzPct val="101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In today's competitive job market, both job seekers and HR </a:t>
            </a:r>
            <a:r>
              <a:rPr lang="en-US" sz="1700" dirty="0" smtClean="0">
                <a:solidFill>
                  <a:schemeClr val="tx1"/>
                </a:solidFill>
                <a:ea typeface="Cambria" pitchFamily="18" charset="0"/>
              </a:rPr>
              <a:t>professionals </a:t>
            </a: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face significant challenges in the recruitment process. The candidate screening process is a challenging task due to the dynamic, heterogeneous, and context-dependent nature of </a:t>
            </a:r>
            <a:r>
              <a:rPr lang="en-US" sz="1700" dirty="0" smtClean="0">
                <a:solidFill>
                  <a:schemeClr val="tx1"/>
                </a:solidFill>
                <a:ea typeface="Cambria" pitchFamily="18" charset="0"/>
              </a:rPr>
              <a:t>applicant </a:t>
            </a: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profiles. </a:t>
            </a:r>
          </a:p>
          <a:p>
            <a:pPr marL="285750" indent="-285750" algn="just">
              <a:lnSpc>
                <a:spcPct val="130000"/>
              </a:lnSpc>
              <a:buClr>
                <a:schemeClr val="accent1"/>
              </a:buClr>
              <a:buSzPct val="101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The traditional methods of resume screening and candidate evaluation are often time-consuming, inefficient, and prone to human error. Moreover, they fail to capture the intricate patterns and relationships between </a:t>
            </a:r>
            <a:r>
              <a:rPr lang="en-US" sz="1700" dirty="0" smtClean="0">
                <a:solidFill>
                  <a:schemeClr val="tx1"/>
                </a:solidFill>
                <a:ea typeface="Cambria" pitchFamily="18" charset="0"/>
              </a:rPr>
              <a:t>candidate </a:t>
            </a: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skills, experiences, and job requirements</a:t>
            </a:r>
            <a:r>
              <a:rPr lang="en-US" sz="1700" dirty="0" smtClean="0">
                <a:solidFill>
                  <a:schemeClr val="tx1"/>
                </a:solidFill>
                <a:ea typeface="Cambria" pitchFamily="18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buClr>
                <a:schemeClr val="accent1"/>
              </a:buClr>
              <a:buSzPct val="101000"/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This study aims to develop a </a:t>
            </a:r>
            <a:r>
              <a:rPr lang="en-US" sz="1700" b="1" dirty="0">
                <a:solidFill>
                  <a:schemeClr val="tx1"/>
                </a:solidFill>
                <a:ea typeface="Cambria" pitchFamily="18" charset="0"/>
              </a:rPr>
              <a:t>Smart </a:t>
            </a:r>
            <a:r>
              <a:rPr lang="en-US" sz="1700" b="1" dirty="0" smtClean="0">
                <a:solidFill>
                  <a:schemeClr val="tx1"/>
                </a:solidFill>
                <a:ea typeface="Cambria" pitchFamily="18" charset="0"/>
              </a:rPr>
              <a:t>Application Tracking System</a:t>
            </a:r>
            <a:r>
              <a:rPr lang="en-US" sz="1700" dirty="0" smtClean="0">
                <a:solidFill>
                  <a:schemeClr val="tx1"/>
                </a:solidFill>
                <a:ea typeface="Cambria" pitchFamily="18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ea typeface="Cambria" pitchFamily="18" charset="0"/>
              </a:rPr>
              <a:t>for accurate candidate evaluation. It leverages AI techniques like NLP and contextual analysis of resumes and job descriptions. The model addresses existing limitations to optimize screening and selection.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Engineering </a:t>
            </a:r>
            <a:r>
              <a:rPr lang="en-US" dirty="0">
                <a:latin typeface="Cambria" pitchFamily="18" charset="0"/>
                <a:ea typeface="Cambria" pitchFamily="18" charset="0"/>
              </a:rPr>
              <a:t>Knowledge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6" y="2050742"/>
            <a:ext cx="9741183" cy="369310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SzPct val="101000"/>
            </a:pPr>
            <a:r>
              <a:rPr lang="en-US" sz="1700" dirty="0"/>
              <a:t>The </a:t>
            </a:r>
            <a:r>
              <a:rPr lang="en-US" sz="1700" b="1" dirty="0"/>
              <a:t>Smart ATS</a:t>
            </a:r>
            <a:r>
              <a:rPr lang="en-US" sz="1700" dirty="0"/>
              <a:t> integrates </a:t>
            </a:r>
            <a:r>
              <a:rPr lang="en-US" sz="1700" b="1" dirty="0"/>
              <a:t>Generative AI, NLP, and Machine Learning</a:t>
            </a:r>
            <a:r>
              <a:rPr lang="en-US" sz="1700" dirty="0"/>
              <a:t> to enhance resume screening and job matching</a:t>
            </a:r>
            <a:r>
              <a:rPr lang="en-US" sz="1700" dirty="0" smtClean="0"/>
              <a:t>.</a:t>
            </a:r>
          </a:p>
          <a:p>
            <a:pPr algn="just"/>
            <a:r>
              <a:rPr lang="en-US" b="1" u="sng" dirty="0"/>
              <a:t>Key Technologies</a:t>
            </a:r>
            <a:r>
              <a:rPr lang="en-US" b="1" u="sng" dirty="0" smtClean="0"/>
              <a:t>:</a:t>
            </a:r>
            <a:endParaRPr lang="en-US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NLP &amp; Machine Learning: </a:t>
            </a:r>
            <a:r>
              <a:rPr lang="en-US" sz="1700" dirty="0"/>
              <a:t>Extracts skills, experiences, and keywords using NER, TF-IDF, and  for precise resume-job matching.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Generative AI: </a:t>
            </a:r>
            <a:r>
              <a:rPr lang="en-US" sz="1700" dirty="0"/>
              <a:t>Uses models like Google </a:t>
            </a:r>
            <a:r>
              <a:rPr lang="en-US" sz="1700" dirty="0" smtClean="0"/>
              <a:t>Gemini for </a:t>
            </a:r>
            <a:r>
              <a:rPr lang="en-US" sz="1700" dirty="0"/>
              <a:t>resume enhancement, job fit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Software Engineering Principles:</a:t>
            </a:r>
            <a:r>
              <a:rPr lang="en-US" sz="1700" dirty="0"/>
              <a:t> Knowledge of system design, Agile methodologies, and version control.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7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3" y="143184"/>
            <a:ext cx="10515600" cy="122397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mbria" pitchFamily="18" charset="0"/>
                <a:ea typeface="Cambria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3" y="1526959"/>
            <a:ext cx="10649831" cy="461638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u="sng" dirty="0" smtClean="0"/>
              <a:t>Existing </a:t>
            </a:r>
            <a:r>
              <a:rPr lang="en-US" sz="2000" b="1" u="sng" dirty="0"/>
              <a:t>Methodologies:</a:t>
            </a:r>
          </a:p>
          <a:p>
            <a:pPr marL="0" indent="0" algn="just">
              <a:buNone/>
            </a:pPr>
            <a:r>
              <a:rPr lang="en-US" sz="1700" b="1" dirty="0" smtClean="0"/>
              <a:t>1.Manual </a:t>
            </a:r>
            <a:r>
              <a:rPr lang="en-US" sz="1700" b="1" dirty="0"/>
              <a:t>Resume Screening (Traditional Method</a:t>
            </a:r>
            <a:r>
              <a:rPr lang="en-US" sz="1700" b="1" dirty="0" smtClean="0"/>
              <a:t>):</a:t>
            </a:r>
          </a:p>
          <a:p>
            <a:pPr marL="285750" lvl="0" indent="-285750" algn="just" fontAlgn="base"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 smtClean="0">
                <a:solidFill>
                  <a:srgbClr val="323232"/>
                </a:solidFill>
              </a:rPr>
              <a:t>Manual</a:t>
            </a:r>
            <a:r>
              <a:rPr lang="en-US" sz="1800" dirty="0" smtClean="0">
                <a:solidFill>
                  <a:srgbClr val="323232"/>
                </a:solidFill>
              </a:rPr>
              <a:t> </a:t>
            </a:r>
            <a:r>
              <a:rPr lang="en-US" sz="1700" dirty="0">
                <a:solidFill>
                  <a:srgbClr val="323232"/>
                </a:solidFill>
              </a:rPr>
              <a:t>resume screening is the traditional method used by recruiters and hiring managers to evaluate job applications.</a:t>
            </a:r>
          </a:p>
          <a:p>
            <a:pPr marL="285750" lvl="0" indent="-285750" algn="just" fontAlgn="base"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>
                <a:solidFill>
                  <a:srgbClr val="323232"/>
                </a:solidFill>
              </a:rPr>
              <a:t>This process involves human reviewers scanning resumes to assess candidates' qualifications, experience, and skills.</a:t>
            </a:r>
          </a:p>
          <a:p>
            <a:pPr marL="284163" lvl="0" indent="-284163" algn="just" fontAlgn="base">
              <a:spcAft>
                <a:spcPts val="1000"/>
              </a:spcAft>
              <a:buSzPct val="101000"/>
              <a:buFont typeface="Wingdings" panose="05000000000000000000" pitchFamily="2" charset="2"/>
              <a:buChar char="q"/>
              <a:defRPr sz="2000">
                <a:solidFill>
                  <a:srgbClr val="323232"/>
                </a:solidFill>
              </a:defRPr>
            </a:pPr>
            <a:r>
              <a:rPr lang="en-US" sz="1700" dirty="0">
                <a:solidFill>
                  <a:srgbClr val="323232"/>
                </a:solidFill>
              </a:rPr>
              <a:t> </a:t>
            </a:r>
            <a:r>
              <a:rPr lang="en-US" sz="1700" b="1" u="sng" dirty="0" smtClean="0">
                <a:solidFill>
                  <a:srgbClr val="323232"/>
                </a:solidFill>
              </a:rPr>
              <a:t>Limitations</a:t>
            </a:r>
            <a:r>
              <a:rPr lang="en-US" sz="1700" b="1" dirty="0" smtClean="0">
                <a:solidFill>
                  <a:srgbClr val="323232"/>
                </a:solidFill>
              </a:rPr>
              <a:t>:</a:t>
            </a:r>
            <a:r>
              <a:rPr lang="en-US" sz="1700" dirty="0" smtClean="0">
                <a:solidFill>
                  <a:srgbClr val="323232"/>
                </a:solidFill>
              </a:rPr>
              <a:t> Time-consuming</a:t>
            </a:r>
            <a:r>
              <a:rPr lang="en-US" sz="1700" dirty="0">
                <a:solidFill>
                  <a:srgbClr val="323232"/>
                </a:solidFill>
              </a:rPr>
              <a:t>, biased, and inconsistent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700" b="1" dirty="0"/>
              <a:t>2. Keyword-Based ATS Screening (Basic AI</a:t>
            </a:r>
            <a:r>
              <a:rPr lang="en-US" sz="1700" b="1" dirty="0" smtClean="0"/>
              <a:t>):</a:t>
            </a:r>
            <a:endParaRPr lang="en-US" sz="17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700" b="1" dirty="0"/>
              <a:t>Rule-based filtering </a:t>
            </a:r>
            <a:r>
              <a:rPr lang="en-US" sz="1800" dirty="0"/>
              <a:t>– </a:t>
            </a:r>
            <a:r>
              <a:rPr lang="en-US" sz="1700" dirty="0">
                <a:solidFill>
                  <a:srgbClr val="323232"/>
                </a:solidFill>
              </a:rPr>
              <a:t>Matches resume with </a:t>
            </a:r>
            <a:r>
              <a:rPr lang="en-US" sz="1700" b="1" dirty="0">
                <a:solidFill>
                  <a:srgbClr val="323232"/>
                </a:solidFill>
              </a:rPr>
              <a:t>predefined keywords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700" dirty="0">
                <a:solidFill>
                  <a:srgbClr val="323232"/>
                </a:solidFill>
              </a:rPr>
              <a:t>Used by most ATS software (e.g., </a:t>
            </a:r>
            <a:r>
              <a:rPr lang="en-US" sz="1700" dirty="0" err="1">
                <a:solidFill>
                  <a:srgbClr val="323232"/>
                </a:solidFill>
              </a:rPr>
              <a:t>Taleo</a:t>
            </a:r>
            <a:r>
              <a:rPr lang="en-US" sz="1700" dirty="0">
                <a:solidFill>
                  <a:srgbClr val="323232"/>
                </a:solidFill>
              </a:rPr>
              <a:t>, Workday)</a:t>
            </a:r>
          </a:p>
          <a:p>
            <a:pPr marL="284163" indent="-284163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700" b="1" u="sng" dirty="0" smtClean="0"/>
              <a:t>Limitations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700" dirty="0"/>
              <a:t>Cannot understand </a:t>
            </a:r>
            <a:r>
              <a:rPr lang="en-US" sz="1700" b="1" dirty="0"/>
              <a:t>context, skills synonyms, or career </a:t>
            </a:r>
            <a:r>
              <a:rPr lang="en-US" sz="1700" b="1" dirty="0" smtClean="0"/>
              <a:t>gaps.</a:t>
            </a:r>
            <a:endParaRPr lang="en-US" sz="1700" dirty="0"/>
          </a:p>
          <a:p>
            <a:pPr marL="0" lvl="0" indent="0" algn="just" fontAlgn="base">
              <a:lnSpc>
                <a:spcPct val="120000"/>
              </a:lnSpc>
              <a:spcAft>
                <a:spcPts val="1000"/>
              </a:spcAft>
              <a:buSzPct val="101000"/>
              <a:buNone/>
              <a:defRPr sz="2000">
                <a:solidFill>
                  <a:srgbClr val="323232"/>
                </a:solidFill>
              </a:defRPr>
            </a:pPr>
            <a:endParaRPr lang="en-US" sz="1700" dirty="0">
              <a:solidFill>
                <a:srgbClr val="323232"/>
              </a:solidFill>
            </a:endParaRP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736847"/>
            <a:ext cx="10515600" cy="529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smtClean="0"/>
              <a:t>3.Online Resume Score Checkers:</a:t>
            </a:r>
            <a:endParaRPr lang="en-US" sz="1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 smtClean="0"/>
              <a:t>Enchacv</a:t>
            </a:r>
            <a:r>
              <a:rPr lang="en-US" sz="1700" b="1" dirty="0" smtClean="0"/>
              <a:t>:</a:t>
            </a:r>
            <a:endParaRPr lang="en-US" sz="1700" b="1" dirty="0"/>
          </a:p>
          <a:p>
            <a:pPr marL="514350" indent="-284163">
              <a:buFont typeface="Wingdings" panose="05000000000000000000" pitchFamily="2" charset="2"/>
              <a:buChar char="Ø"/>
            </a:pPr>
            <a:r>
              <a:rPr lang="en-US" sz="1700" dirty="0"/>
              <a:t>Provide AI-driven resume feedback</a:t>
            </a:r>
          </a:p>
          <a:p>
            <a:pPr marL="514350" indent="-284163">
              <a:buFont typeface="Wingdings" panose="05000000000000000000" pitchFamily="2" charset="2"/>
              <a:buChar char="Ø"/>
            </a:pPr>
            <a:r>
              <a:rPr lang="en-US" sz="1700" dirty="0"/>
              <a:t>Expensive for full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Resume worded:</a:t>
            </a:r>
          </a:p>
          <a:p>
            <a:pPr marL="514350" indent="-284163">
              <a:buFont typeface="Wingdings" panose="05000000000000000000" pitchFamily="2" charset="2"/>
              <a:buChar char="Ø"/>
            </a:pPr>
            <a:r>
              <a:rPr lang="en-US" sz="1700" dirty="0"/>
              <a:t>AI-powered resume feedback Tool</a:t>
            </a:r>
          </a:p>
          <a:p>
            <a:pPr marL="0" indent="53975">
              <a:buNone/>
            </a:pPr>
            <a:r>
              <a:rPr lang="en-US" sz="1700" b="1" u="sng" dirty="0" smtClean="0"/>
              <a:t>Limitations</a:t>
            </a:r>
            <a:r>
              <a:rPr lang="en-US" sz="17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Take user logins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Don’t check resume against job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Generic Advice </a:t>
            </a:r>
            <a:r>
              <a:rPr lang="en-US" sz="1700" dirty="0"/>
              <a:t>– Feedback is often template-based and may not be </a:t>
            </a:r>
            <a:r>
              <a:rPr lang="en-US" sz="1700" dirty="0" smtClean="0"/>
              <a:t>role-specific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smtClean="0"/>
              <a:t>Paid </a:t>
            </a:r>
            <a:r>
              <a:rPr lang="en-US" sz="1700" b="1" dirty="0"/>
              <a:t>Features Restriction </a:t>
            </a:r>
            <a:r>
              <a:rPr lang="en-US" sz="1700" dirty="0"/>
              <a:t>– Free versions often limit scans &amp; advanced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6BB56-E71F-413C-A17E-3C61B4BD4737}">
  <ds:schemaRefs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CFBFAD-0D5C-4560-A0B6-6D94F8C67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6D0E89-8FE5-4564-B75D-6D6A80E926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OffsetVTI</Template>
  <TotalTime>0</TotalTime>
  <Words>2399</Words>
  <Application>Microsoft Office PowerPoint</Application>
  <PresentationFormat>Widescreen</PresentationFormat>
  <Paragraphs>420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</vt:lpstr>
      <vt:lpstr>Constantia</vt:lpstr>
      <vt:lpstr>Dante</vt:lpstr>
      <vt:lpstr>Dante (Headings)2</vt:lpstr>
      <vt:lpstr>Old English Text MT</vt:lpstr>
      <vt:lpstr>Times New Roman</vt:lpstr>
      <vt:lpstr>Wingdings</vt:lpstr>
      <vt:lpstr>Wingdings 2</vt:lpstr>
      <vt:lpstr>OffsetVTI</vt:lpstr>
      <vt:lpstr>PowerPoint Presentation</vt:lpstr>
      <vt:lpstr>Agenda</vt:lpstr>
      <vt:lpstr>Agenda</vt:lpstr>
      <vt:lpstr>Abstract</vt:lpstr>
      <vt:lpstr>Scope of the project</vt:lpstr>
      <vt:lpstr>Problem Statement</vt:lpstr>
      <vt:lpstr>Engineering Knowledge</vt:lpstr>
      <vt:lpstr>Analysis</vt:lpstr>
      <vt:lpstr>.</vt:lpstr>
      <vt:lpstr>Literature Review</vt:lpstr>
      <vt:lpstr>.</vt:lpstr>
      <vt:lpstr>.</vt:lpstr>
      <vt:lpstr>Proposed System</vt:lpstr>
      <vt:lpstr>.</vt:lpstr>
      <vt:lpstr>Design Methodology </vt:lpstr>
      <vt:lpstr>Use-Case Diagram</vt:lpstr>
      <vt:lpstr>.</vt:lpstr>
      <vt:lpstr>.</vt:lpstr>
      <vt:lpstr>.</vt:lpstr>
      <vt:lpstr>.</vt:lpstr>
      <vt:lpstr>Planning of Project and Teamwork</vt:lpstr>
      <vt:lpstr>Planning of Project and Teamwork</vt:lpstr>
      <vt:lpstr>Hardware and Software Requirements</vt:lpstr>
      <vt:lpstr>Outline of the Implementation code </vt:lpstr>
      <vt:lpstr>Outline of the Implementation code </vt:lpstr>
      <vt:lpstr>Inputs and Outputs of the Project </vt:lpstr>
      <vt:lpstr> </vt:lpstr>
      <vt:lpstr> </vt:lpstr>
      <vt:lpstr>Inputs and Outputs of the Project </vt:lpstr>
      <vt:lpstr> </vt:lpstr>
      <vt:lpstr>Inputs and Outputs of the Project </vt:lpstr>
      <vt:lpstr> </vt:lpstr>
      <vt:lpstr>Analysis of Results</vt:lpstr>
      <vt:lpstr>Analysis of Results</vt:lpstr>
      <vt:lpstr>Conclusion</vt:lpstr>
      <vt:lpstr>Future Scope</vt:lpstr>
      <vt:lpstr>References</vt:lpstr>
      <vt:lpstr>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2024-01-08T20:32:41Z</dcterms:created>
  <dcterms:modified xsi:type="dcterms:W3CDTF">2025-04-20T09:21:03Z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