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358F6C-EF16-4605-BD21-168FDAAA8065}">
  <a:tblStyle styleId="{F6358F6C-EF16-4605-BD21-168FDAAA80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dcaaa70f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dcaaa70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dcaaa70f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dcaaa70f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dcaaa70f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dcaaa70f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c52d14a3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c52d14a3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dcaaa70f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dcaaa70f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dcaaa70f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dcaaa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dcaaa70f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dcaaa70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caaa70f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caaa70f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dcaaa70f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dcaaa70f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c52d14a3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c52d14a3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c52d14a3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c52d14a3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dcaaa70f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dcaaa70f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0" Type="http://schemas.openxmlformats.org/officeDocument/2006/relationships/image" Target="../media/image21.png"/><Relationship Id="rId9" Type="http://schemas.openxmlformats.org/officeDocument/2006/relationships/image" Target="../media/image16.png"/><Relationship Id="rId5" Type="http://schemas.openxmlformats.org/officeDocument/2006/relationships/image" Target="../media/image7.png"/><Relationship Id="rId6" Type="http://schemas.openxmlformats.org/officeDocument/2006/relationships/image" Target="../media/image18.png"/><Relationship Id="rId7" Type="http://schemas.openxmlformats.org/officeDocument/2006/relationships/image" Target="../media/image4.png"/><Relationship Id="rId8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2.png"/><Relationship Id="rId5" Type="http://schemas.openxmlformats.org/officeDocument/2006/relationships/hyperlink" Target="http://drive.google.com/file/d/1qavXq5oUUXxnh-OsxgZn9szp_Xlwfy-F/view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://drive.google.com/file/d/1SK6UQvwb19yIL42UgRkKOo9Mei8FQlCS/vie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816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Mathematical Theory of Communication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895550" y="2295475"/>
            <a:ext cx="47253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000">
                <a:solidFill>
                  <a:schemeClr val="dk1"/>
                </a:solidFill>
              </a:rPr>
              <a:t>By C. E. Shannon</a:t>
            </a:r>
            <a:endParaRPr b="1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663" y="1013375"/>
            <a:ext cx="6619875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3270475" y="3704300"/>
            <a:ext cx="15684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solidFill>
                  <a:schemeClr val="dk2"/>
                </a:solidFill>
              </a:rPr>
              <a:t>Image Source : Stackoverflow</a:t>
            </a:r>
            <a:endParaRPr i="1" sz="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ctrTitle"/>
          </p:nvPr>
        </p:nvSpPr>
        <p:spPr>
          <a:xfrm>
            <a:off x="251650" y="110475"/>
            <a:ext cx="8520600" cy="5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- </a:t>
            </a:r>
            <a:r>
              <a:rPr lang="en" sz="2520"/>
              <a:t>gram</a:t>
            </a:r>
            <a:endParaRPr sz="4680"/>
          </a:p>
        </p:txBody>
      </p:sp>
      <p:pic>
        <p:nvPicPr>
          <p:cNvPr id="125" name="Google Shape;125;p23" title="[0,0,0,&quot;https://www.codecogs.com/eqnedit.php?latex=n#1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00" y="310442"/>
            <a:ext cx="349408" cy="2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410575" y="915250"/>
            <a:ext cx="8459700" cy="3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- </a:t>
            </a:r>
            <a:r>
              <a:rPr lang="en"/>
              <a:t>grams is a sequence of n adjacent words or letters from the text corpus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&lt;s&gt; I am Sam &lt;/s&gt;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&lt;s&gt; Sam I am &lt;/s&gt;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&lt;s&gt; I do not like green eggs and hams &lt;/s&gt;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the calculations for some of the bigram probabilities from this corpus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the general case of MLE n-gram parameter estimation: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 title="[0,0,0,&quot;https://www.codecogs.com/eqnedit.php?latex=n#1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00" y="1050200"/>
            <a:ext cx="162550" cy="137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541925" y="26396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{F6358F6C-EF16-4605-BD21-168FDAAA8065}</a:tableStyleId>
              </a:tblPr>
              <a:tblGrid>
                <a:gridCol w="2103650"/>
                <a:gridCol w="2103650"/>
                <a:gridCol w="2103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9" name="Google Shape;129;p23" title="[0,0,0,&quot;https://www.codecogs.com/eqnedit.php?latex=P(I%20%7C%20%3Cs%3E)%20%3D%202%2F3%20%3D%200.67#1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800" y="2858217"/>
            <a:ext cx="1611065" cy="14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 title="[0,0,0,&quot;https://www.codecogs.com/eqnedit.php?latex=P(am%20%7C%20I)%20%3D%202%2F3%20%3D%200.67#1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2775" y="2858217"/>
            <a:ext cx="1397705" cy="14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 title="[0,0,0,&quot;https://www.codecogs.com/eqnedit.php?latex=P(%3C%2Fs%3E%20%7C%20Sam)%20%3D%201%2F2%20%3D%200.5#1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800" y="3368842"/>
            <a:ext cx="1830352" cy="14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 title="[0,0,0,&quot;https://www.codecogs.com/eqnedit.php?latex=P(Sam%20%7C%20am)%20%3D%201%2F2%20%3D%200.5#1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62675" y="3368842"/>
            <a:ext cx="1544884" cy="14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 title="[0,0,0,&quot;https://www.codecogs.com/eqnedit.php?latex=P(do%20%7C%20I)%20%3D%201%2F3%20%3D%200.33#1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03888" y="3368842"/>
            <a:ext cx="1335475" cy="14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 title="[0,0,0,&quot;https://www.codecogs.com/eqnedit.php?latex=P(Sam%7C%20%3Cs%3E)%20%3D%201%2F3%20%3D%200.33#1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81725" y="2858217"/>
            <a:ext cx="1831339" cy="14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45573" y="4122923"/>
            <a:ext cx="2632100" cy="6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/>
        </p:nvSpPr>
        <p:spPr>
          <a:xfrm>
            <a:off x="119750" y="265175"/>
            <a:ext cx="8819100" cy="4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   - gram Applications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Sentiment analysis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Text classification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Text generation</a:t>
            </a:r>
            <a:endParaRPr/>
          </a:p>
        </p:txBody>
      </p:sp>
      <p:pic>
        <p:nvPicPr>
          <p:cNvPr id="141" name="Google Shape;141;p24" title="[0,0,0,&quot;https://www.codecogs.com/eqnedit.php?latex=n#1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00" y="438767"/>
            <a:ext cx="349408" cy="296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ctrTitle"/>
          </p:nvPr>
        </p:nvSpPr>
        <p:spPr>
          <a:xfrm>
            <a:off x="311700" y="1985700"/>
            <a:ext cx="8520600" cy="117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85125" y="1281475"/>
            <a:ext cx="8520600" cy="23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Introduction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History, Who is Shannon?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Basic Information Theory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What is information?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How to measure it?, Entropy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Grams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Stochastic Process for generating symbols / information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n-gram</a:t>
            </a:r>
            <a:endParaRPr sz="14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478575" y="531425"/>
            <a:ext cx="2111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264025"/>
            <a:ext cx="8520600" cy="5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History</a:t>
            </a:r>
            <a:endParaRPr sz="28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950" y="948600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5643950" y="3808800"/>
            <a:ext cx="28575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</a:rPr>
              <a:t>Claude Elwood Shannon</a:t>
            </a:r>
            <a:endParaRPr b="1" sz="1300">
              <a:solidFill>
                <a:schemeClr val="accent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11700" y="994500"/>
            <a:ext cx="4665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Claude Elwood Shannon, often referred to as the "father of modern digital communication and information theory," was a pioneering American mathematician, electrical engineer, and cryptographer. He made significant contributions to various fields, including information theory, cryptography, and computer science.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Shannon's most famous work, "A Mathematical Theory of Communication" (1948), laid the foundation for information theory.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1460" l="0" r="0" t="-1460"/>
          <a:stretch/>
        </p:blipFill>
        <p:spPr>
          <a:xfrm>
            <a:off x="1319588" y="3075825"/>
            <a:ext cx="6504826" cy="18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6325" y="180250"/>
            <a:ext cx="6491345" cy="27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 title="A_morse_code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913" y="44430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 title="B_morse_code.mp3">
            <a:hlinkClick r:id="rId7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23838" y="44430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251650" y="110475"/>
            <a:ext cx="8520600" cy="5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Information Theory</a:t>
            </a:r>
            <a:endParaRPr/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311700" y="798400"/>
            <a:ext cx="8520600" cy="3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What is information ?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Semantic meaning of a message is irrelevant to its transmission. A message should be conceived as a sequence with statistical properties. It is the message’s statistics that could be captured and its coding minimized to allow for effective transmission. </a:t>
            </a:r>
            <a:endParaRPr sz="17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Information is measured in </a:t>
            </a:r>
            <a:r>
              <a:rPr i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bits, </a:t>
            </a:r>
            <a:r>
              <a:rPr lang="en" sz="1700">
                <a:solidFill>
                  <a:schemeClr val="dk1"/>
                </a:solidFill>
              </a:rPr>
              <a:t>and one bit of information allows you to choose between two equally alternatives.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Basic laws of information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Upper limit for channel capacity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Noise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Encoding of data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ctrTitle"/>
          </p:nvPr>
        </p:nvSpPr>
        <p:spPr>
          <a:xfrm>
            <a:off x="251650" y="110475"/>
            <a:ext cx="8520600" cy="5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Measure of information</a:t>
            </a:r>
            <a:endParaRPr/>
          </a:p>
        </p:txBody>
      </p:sp>
      <p:pic>
        <p:nvPicPr>
          <p:cNvPr id="89" name="Google Shape;89;p18" title="[0,0,0,&quot;https://www.codecogs.com/eqnedit.php?latex=H%20%3D%20-%20%5Csum_%7Bi%7D%5E%7Bn%7D%20p_ilog(p_i)#1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150" y="1805475"/>
            <a:ext cx="4350251" cy="14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ctrTitle"/>
          </p:nvPr>
        </p:nvSpPr>
        <p:spPr>
          <a:xfrm>
            <a:off x="311700" y="128300"/>
            <a:ext cx="8520600" cy="48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Consider </a:t>
            </a:r>
            <a:r>
              <a:rPr lang="en" sz="2800">
                <a:solidFill>
                  <a:schemeClr val="accent1"/>
                </a:solidFill>
              </a:rPr>
              <a:t>a</a:t>
            </a:r>
            <a:r>
              <a:rPr lang="en" sz="2800"/>
              <a:t>,</a:t>
            </a:r>
            <a:r>
              <a:rPr lang="en" sz="2800">
                <a:solidFill>
                  <a:srgbClr val="FF00FF"/>
                </a:solidFill>
              </a:rPr>
              <a:t>b</a:t>
            </a:r>
            <a:r>
              <a:rPr lang="en" sz="2800"/>
              <a:t>,</a:t>
            </a:r>
            <a:r>
              <a:rPr lang="en" sz="2800">
                <a:solidFill>
                  <a:srgbClr val="38761D"/>
                </a:solidFill>
              </a:rPr>
              <a:t>c,</a:t>
            </a:r>
            <a:endParaRPr sz="28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When,              ,we need the following number of bits to represent them all.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8761D"/>
                </a:solidFill>
              </a:rPr>
              <a:t> 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95" name="Google Shape;95;p19" title="[0,0,0,&quot;https://www.codecogs.com/eqnedit.php?latex=p(a)%20%3D%202%2F4%20%3D0.5#1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25" y="1246292"/>
            <a:ext cx="2098039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 title="[0,0,0,&quot;https://www.codecogs.com/eqnedit.php?latex=p(b)%20%3D%201%2F4%20%3D%200.25#1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25" y="1842142"/>
            <a:ext cx="2212622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 title="[0,0,0,&quot;https://www.codecogs.com/eqnedit.php?latex=p(c)%20%3D%201%2F4%20%3D%200.25#1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138" y="2363917"/>
            <a:ext cx="2214597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 title="[0,0,0,&quot;https://www.codecogs.com/eqnedit.php?latex=p(c)%20%3D%201%2F4#1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9225" y="2867817"/>
            <a:ext cx="1319671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 title="[0,0,0,&quot;https://www.codecogs.com/eqnedit.php?latex=log_2(4)%20%3D%20log_2(1%2Fp)%20bits%20%3D%202%20bits#1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125" y="3741092"/>
            <a:ext cx="3820723" cy="296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188175" y="248050"/>
            <a:ext cx="8724900" cy="47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to determine the overall storage required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occurs half and need 1 bit, so 0.5*1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 occurs quarter of the time and needs 2 bits, so 0.25*2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 occurs quarter of the time and needs 2 bits, so 0.25*2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total (0.5*1) + (0.25*2) + (0.25*2) = 1.5 bits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ctrTitle"/>
          </p:nvPr>
        </p:nvSpPr>
        <p:spPr>
          <a:xfrm>
            <a:off x="251650" y="110475"/>
            <a:ext cx="8520600" cy="5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Stochastic Process for generating symbols / information</a:t>
            </a:r>
            <a:endParaRPr sz="2400"/>
          </a:p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311700" y="798400"/>
            <a:ext cx="8520600" cy="28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Consider 5 letters </a:t>
            </a:r>
            <a:r>
              <a:rPr lang="en" sz="2000">
                <a:solidFill>
                  <a:schemeClr val="accent1"/>
                </a:solidFill>
              </a:rPr>
              <a:t>A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rgbClr val="FF0000"/>
                </a:solidFill>
              </a:rPr>
              <a:t>B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rgbClr val="38761D"/>
                </a:solidFill>
              </a:rPr>
              <a:t>C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rgbClr val="FF00FF"/>
                </a:solidFill>
              </a:rPr>
              <a:t>D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accent4"/>
                </a:solidFill>
              </a:rPr>
              <a:t>E</a:t>
            </a:r>
            <a:r>
              <a:rPr lang="en" sz="2000">
                <a:solidFill>
                  <a:schemeClr val="dk1"/>
                </a:solidFill>
              </a:rPr>
              <a:t>, let </a:t>
            </a:r>
            <a:r>
              <a:rPr lang="en" sz="2000">
                <a:solidFill>
                  <a:schemeClr val="dk1"/>
                </a:solidFill>
              </a:rPr>
              <a:t>the probabilities be </a:t>
            </a:r>
            <a:r>
              <a:rPr lang="en" sz="2000">
                <a:solidFill>
                  <a:schemeClr val="accent1"/>
                </a:solidFill>
              </a:rPr>
              <a:t>0.4</a:t>
            </a:r>
            <a:r>
              <a:rPr lang="en" sz="2000">
                <a:solidFill>
                  <a:schemeClr val="dk1"/>
                </a:solidFill>
              </a:rPr>
              <a:t>,</a:t>
            </a:r>
            <a:r>
              <a:rPr lang="en" sz="2000">
                <a:solidFill>
                  <a:srgbClr val="FF0000"/>
                </a:solidFill>
              </a:rPr>
              <a:t>0.1</a:t>
            </a:r>
            <a:r>
              <a:rPr lang="en" sz="2000">
                <a:solidFill>
                  <a:schemeClr val="dk1"/>
                </a:solidFill>
              </a:rPr>
              <a:t>,</a:t>
            </a:r>
            <a:r>
              <a:rPr lang="en" sz="2000">
                <a:solidFill>
                  <a:srgbClr val="38761D"/>
                </a:solidFill>
              </a:rPr>
              <a:t>0.2</a:t>
            </a:r>
            <a:r>
              <a:rPr lang="en" sz="2000">
                <a:solidFill>
                  <a:schemeClr val="dk1"/>
                </a:solidFill>
              </a:rPr>
              <a:t>,</a:t>
            </a:r>
            <a:r>
              <a:rPr lang="en" sz="2000">
                <a:solidFill>
                  <a:srgbClr val="FF00FF"/>
                </a:solidFill>
              </a:rPr>
              <a:t>0.2</a:t>
            </a:r>
            <a:r>
              <a:rPr lang="en" sz="2000">
                <a:solidFill>
                  <a:schemeClr val="dk1"/>
                </a:solidFill>
              </a:rPr>
              <a:t>,</a:t>
            </a:r>
            <a:r>
              <a:rPr lang="en" sz="2000">
                <a:solidFill>
                  <a:schemeClr val="accent4"/>
                </a:solidFill>
              </a:rPr>
              <a:t>0.1.</a:t>
            </a:r>
            <a:endParaRPr sz="2000">
              <a:solidFill>
                <a:schemeClr val="accent4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4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typical message constructed from this source is</a:t>
            </a:r>
            <a:r>
              <a:rPr lang="en" sz="1100">
                <a:solidFill>
                  <a:schemeClr val="dk1"/>
                </a:solidFill>
              </a:rPr>
              <a:t>	 	 </a:t>
            </a:r>
            <a:r>
              <a:rPr lang="en" sz="1200">
                <a:solidFill>
                  <a:schemeClr val="dk1"/>
                </a:solidFill>
              </a:rPr>
              <a:t>“</a:t>
            </a:r>
            <a:r>
              <a:rPr lang="en" sz="1100">
                <a:solidFill>
                  <a:schemeClr val="accent1"/>
                </a:solidFill>
              </a:rPr>
              <a:t>AAA</a:t>
            </a:r>
            <a:r>
              <a:rPr lang="en" sz="1100">
                <a:solidFill>
                  <a:srgbClr val="38761D"/>
                </a:solidFill>
              </a:rPr>
              <a:t>C</a:t>
            </a:r>
            <a:r>
              <a:rPr lang="en" sz="1100">
                <a:solidFill>
                  <a:srgbClr val="FF00FF"/>
                </a:solidFill>
              </a:rPr>
              <a:t>D</a:t>
            </a:r>
            <a:r>
              <a:rPr lang="en" sz="1100">
                <a:solidFill>
                  <a:srgbClr val="38761D"/>
                </a:solidFill>
              </a:rPr>
              <a:t>C</a:t>
            </a:r>
            <a:r>
              <a:rPr lang="en" sz="1100">
                <a:solidFill>
                  <a:srgbClr val="FF0000"/>
                </a:solidFill>
              </a:rPr>
              <a:t>B</a:t>
            </a:r>
            <a:r>
              <a:rPr lang="en" sz="1100">
                <a:solidFill>
                  <a:srgbClr val="FF00FF"/>
                </a:solidFill>
              </a:rPr>
              <a:t>D</a:t>
            </a:r>
            <a:r>
              <a:rPr lang="en" sz="1100">
                <a:solidFill>
                  <a:srgbClr val="38761D"/>
                </a:solidFill>
              </a:rPr>
              <a:t>C</a:t>
            </a:r>
            <a:r>
              <a:rPr lang="en" sz="1100">
                <a:solidFill>
                  <a:schemeClr val="accent4"/>
                </a:solidFill>
              </a:rPr>
              <a:t>E</a:t>
            </a:r>
            <a:r>
              <a:rPr lang="en" sz="1100">
                <a:solidFill>
                  <a:schemeClr val="accent1"/>
                </a:solidFill>
              </a:rPr>
              <a:t>AA</a:t>
            </a:r>
            <a:r>
              <a:rPr lang="en" sz="1100">
                <a:solidFill>
                  <a:srgbClr val="FF00FF"/>
                </a:solidFill>
              </a:rPr>
              <a:t>D</a:t>
            </a:r>
            <a:r>
              <a:rPr lang="en" sz="1100">
                <a:solidFill>
                  <a:schemeClr val="accent1"/>
                </a:solidFill>
              </a:rPr>
              <a:t>A</a:t>
            </a:r>
            <a:r>
              <a:rPr lang="en" sz="1100">
                <a:solidFill>
                  <a:srgbClr val="FF00FF"/>
                </a:solidFill>
              </a:rPr>
              <a:t>D</a:t>
            </a:r>
            <a:r>
              <a:rPr lang="en" sz="1100">
                <a:solidFill>
                  <a:schemeClr val="accent1"/>
                </a:solidFill>
              </a:rPr>
              <a:t>A</a:t>
            </a:r>
            <a:r>
              <a:rPr lang="en" sz="1100">
                <a:solidFill>
                  <a:srgbClr val="38761D"/>
                </a:solidFill>
              </a:rPr>
              <a:t>C</a:t>
            </a:r>
            <a:r>
              <a:rPr lang="en" sz="1100">
                <a:solidFill>
                  <a:schemeClr val="accent4"/>
                </a:solidFill>
              </a:rPr>
              <a:t>E</a:t>
            </a:r>
            <a:r>
              <a:rPr lang="en" sz="1100">
                <a:solidFill>
                  <a:srgbClr val="FF00FF"/>
                </a:solidFill>
              </a:rPr>
              <a:t>D</a:t>
            </a:r>
            <a:r>
              <a:rPr lang="en" sz="1100">
                <a:solidFill>
                  <a:schemeClr val="accent1"/>
                </a:solidFill>
              </a:rPr>
              <a:t>A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chemeClr val="accent4"/>
                </a:solidFill>
              </a:rPr>
              <a:t>E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chemeClr val="accent1"/>
                </a:solidFill>
              </a:rPr>
              <a:t>A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rgbClr val="FF00FF"/>
                </a:solidFill>
              </a:rPr>
              <a:t>D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rgbClr val="38761D"/>
                </a:solidFill>
              </a:rPr>
              <a:t>C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chemeClr val="accent1"/>
                </a:solidFill>
              </a:rPr>
              <a:t>A </a:t>
            </a:r>
            <a:r>
              <a:rPr lang="en" sz="1100">
                <a:solidFill>
                  <a:srgbClr val="FF0000"/>
                </a:solidFill>
              </a:rPr>
              <a:t>B </a:t>
            </a:r>
            <a:r>
              <a:rPr lang="en" sz="1100">
                <a:solidFill>
                  <a:srgbClr val="E69138"/>
                </a:solidFill>
              </a:rPr>
              <a:t>E </a:t>
            </a:r>
            <a:r>
              <a:rPr lang="en" sz="1100">
                <a:solidFill>
                  <a:srgbClr val="FF00FF"/>
                </a:solidFill>
              </a:rPr>
              <a:t>D </a:t>
            </a:r>
            <a:r>
              <a:rPr lang="en" sz="1100">
                <a:solidFill>
                  <a:schemeClr val="accent1"/>
                </a:solidFill>
              </a:rPr>
              <a:t>A </a:t>
            </a:r>
            <a:r>
              <a:rPr lang="en" sz="1100">
                <a:solidFill>
                  <a:srgbClr val="FF00FF"/>
                </a:solidFill>
              </a:rPr>
              <a:t>D D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rgbClr val="38761D"/>
                </a:solidFill>
              </a:rPr>
              <a:t>C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rgbClr val="E69138"/>
                </a:solidFill>
              </a:rPr>
              <a:t>E </a:t>
            </a:r>
            <a:r>
              <a:rPr lang="en" sz="1100">
                <a:solidFill>
                  <a:srgbClr val="38761D"/>
                </a:solidFill>
              </a:rPr>
              <a:t>C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chemeClr val="accent1"/>
                </a:solidFill>
              </a:rPr>
              <a:t>A A A A A </a:t>
            </a:r>
            <a:r>
              <a:rPr lang="en" sz="1100">
                <a:solidFill>
                  <a:srgbClr val="FF00FF"/>
                </a:solidFill>
              </a:rPr>
              <a:t>D</a:t>
            </a:r>
            <a:r>
              <a:rPr lang="en" sz="1100">
                <a:solidFill>
                  <a:schemeClr val="dk1"/>
                </a:solidFill>
              </a:rPr>
              <a:t>.”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Transition Probabilities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The probability of   is followed by letter 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11" name="Google Shape;111;p21" title="[0,0,0,&quot;https://www.codecogs.com/eqnedit.php?latex=p_i(j)%20#1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700" y="2504450"/>
            <a:ext cx="407811" cy="21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 title="[0,0,0,&quot;https://www.codecogs.com/eqnedit.php?latex=i#1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175" y="2817275"/>
            <a:ext cx="82550" cy="21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 title="[0,0,0,&quot;https://www.codecogs.com/eqnedit.php?latex=j#1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4000" y="2817275"/>
            <a:ext cx="100090" cy="211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