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B0604020202020204" charset="0"/>
      <p:regular r:id="rId20"/>
      <p:bold r:id="rId21"/>
      <p:italic r:id="rId22"/>
      <p:boldItalic r:id="rId23"/>
    </p:embeddedFont>
    <p:embeddedFont>
      <p:font typeface="Roboto Slab"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6ef351c85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6ef351c85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6ef351c8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6ef351c85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6ef351c85_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6ef351c85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6ef351c85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6ef351c85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6ef351c85_2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6ef351c85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6ef351c85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6ef351c85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6ef351c85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6ef351c85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6ef351c85_2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6ef351c85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6ef351c8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6ef351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6ef351c85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6ef351c85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6ef351c85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6ef351c8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ef351c85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ef351c85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6ef351c85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6ef351c85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6ef351c85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6ef351c85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6ef351c85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6ef351c85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6ef351c85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6ef351c85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en" sz="3400">
                <a:latin typeface="Times New Roman"/>
                <a:ea typeface="Times New Roman"/>
                <a:cs typeface="Times New Roman"/>
                <a:sym typeface="Times New Roman"/>
              </a:rPr>
              <a:t>FAKE NEWS DETECTION USING PASSIVE AGGRESSIVE CLASSIFIER</a:t>
            </a:r>
            <a:endParaRPr sz="6800"/>
          </a:p>
        </p:txBody>
      </p:sp>
      <p:sp>
        <p:nvSpPr>
          <p:cNvPr id="64" name="Google Shape;64;p13"/>
          <p:cNvSpPr txBox="1">
            <a:spLocks noGrp="1"/>
          </p:cNvSpPr>
          <p:nvPr>
            <p:ph type="subTitle" idx="1"/>
          </p:nvPr>
        </p:nvSpPr>
        <p:spPr>
          <a:xfrm>
            <a:off x="311700" y="35890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BY:</a:t>
            </a:r>
            <a:endParaRPr sz="1600"/>
          </a:p>
          <a:p>
            <a:pPr marL="0" lvl="0" indent="0" algn="ctr" rtl="0">
              <a:spcBef>
                <a:spcPts val="0"/>
              </a:spcBef>
              <a:spcAft>
                <a:spcPts val="0"/>
              </a:spcAft>
              <a:buNone/>
            </a:pPr>
            <a:r>
              <a:rPr lang="en" sz="1600"/>
              <a:t>RASHMI BONGIRWAR</a:t>
            </a:r>
            <a:endParaRPr sz="1600"/>
          </a:p>
          <a:p>
            <a:pPr marL="0" lvl="0" indent="0" algn="ctr" rtl="0">
              <a:spcBef>
                <a:spcPts val="0"/>
              </a:spcBef>
              <a:spcAft>
                <a:spcPts val="0"/>
              </a:spcAft>
              <a:buNone/>
            </a:pPr>
            <a:r>
              <a:rPr lang="en" sz="1600"/>
              <a:t>NARASIMHA SIVA SAKETH EMANI</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PROCESSING SYSTEM continued</a:t>
            </a:r>
            <a:endParaRPr/>
          </a:p>
        </p:txBody>
      </p:sp>
      <p:sp>
        <p:nvSpPr>
          <p:cNvPr id="126" name="Google Shape;126;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chose Apache Spark as our distributed system because of its fast execution over data of any size.</a:t>
            </a:r>
            <a:endParaRPr/>
          </a:p>
          <a:p>
            <a:pPr marL="457200" lvl="0" indent="-342900" algn="l" rtl="0">
              <a:spcBef>
                <a:spcPts val="0"/>
              </a:spcBef>
              <a:spcAft>
                <a:spcPts val="0"/>
              </a:spcAft>
              <a:buSzPts val="1800"/>
              <a:buChar char="●"/>
            </a:pPr>
            <a:r>
              <a:rPr lang="en"/>
              <a:t>It is because of in- memory caching feature of Spark.</a:t>
            </a:r>
            <a:endParaRPr/>
          </a:p>
        </p:txBody>
      </p:sp>
      <p:sp>
        <p:nvSpPr>
          <p:cNvPr id="127" name="Google Shape;127;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87900" y="59727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ANALYSIS</a:t>
            </a:r>
            <a:endParaRPr dirty="0"/>
          </a:p>
        </p:txBody>
      </p:sp>
      <p:sp>
        <p:nvSpPr>
          <p:cNvPr id="133" name="Google Shape;133;p23"/>
          <p:cNvSpPr txBox="1">
            <a:spLocks noGrp="1"/>
          </p:cNvSpPr>
          <p:nvPr>
            <p:ph type="body" idx="1"/>
          </p:nvPr>
        </p:nvSpPr>
        <p:spPr>
          <a:xfrm>
            <a:off x="484350" y="1283375"/>
            <a:ext cx="8368200" cy="350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data that we analysed is the news articles data. </a:t>
            </a:r>
            <a:endParaRPr/>
          </a:p>
          <a:p>
            <a:pPr marL="457200" lvl="0" indent="-342900" algn="l" rtl="0">
              <a:spcBef>
                <a:spcPts val="0"/>
              </a:spcBef>
              <a:spcAft>
                <a:spcPts val="0"/>
              </a:spcAft>
              <a:buSzPts val="1800"/>
              <a:buChar char="●"/>
            </a:pPr>
            <a:r>
              <a:rPr lang="en"/>
              <a:t>Each article is labelled as REAL or FAKE</a:t>
            </a:r>
            <a:endParaRPr/>
          </a:p>
          <a:p>
            <a:pPr marL="457200" lvl="0" indent="-342900" algn="l" rtl="0">
              <a:spcBef>
                <a:spcPts val="0"/>
              </a:spcBef>
              <a:spcAft>
                <a:spcPts val="0"/>
              </a:spcAft>
              <a:buSzPts val="1800"/>
              <a:buChar char="●"/>
            </a:pPr>
            <a:r>
              <a:rPr lang="en"/>
              <a:t>Our machine Learning model analyses the data and predicts the credibility of the news</a:t>
            </a:r>
            <a:endParaRPr/>
          </a:p>
          <a:p>
            <a:pPr marL="457200" lvl="0" indent="0" algn="l" rtl="0">
              <a:spcBef>
                <a:spcPts val="1600"/>
              </a:spcBef>
              <a:spcAft>
                <a:spcPts val="1600"/>
              </a:spcAft>
              <a:buNone/>
            </a:pPr>
            <a:endParaRPr/>
          </a:p>
        </p:txBody>
      </p:sp>
      <p:sp>
        <p:nvSpPr>
          <p:cNvPr id="134" name="Google Shape;13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35" name="Google Shape;135;p23"/>
          <p:cNvPicPr preferRelativeResize="0"/>
          <p:nvPr/>
        </p:nvPicPr>
        <p:blipFill>
          <a:blip r:embed="rId3">
            <a:alphaModFix/>
          </a:blip>
          <a:stretch>
            <a:fillRect/>
          </a:stretch>
        </p:blipFill>
        <p:spPr>
          <a:xfrm rot="-810483">
            <a:off x="2681345" y="2965952"/>
            <a:ext cx="3534337" cy="1343021"/>
          </a:xfrm>
          <a:prstGeom prst="rect">
            <a:avLst/>
          </a:prstGeom>
          <a:noFill/>
          <a:ln>
            <a:noFill/>
          </a:ln>
          <a:effectLst>
            <a:outerShdw blurRad="57150" dist="19050" dir="5400000" algn="bl" rotWithShape="0">
              <a:srgbClr val="CC0000">
                <a:alpha val="50000"/>
              </a:srgbClr>
            </a:outerShdw>
            <a:reflection endPos="30000" dist="38100" dir="5400000" fadeDir="5400012"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1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Why EMR?</a:t>
            </a:r>
            <a:endParaRPr/>
          </a:p>
        </p:txBody>
      </p:sp>
      <p:sp>
        <p:nvSpPr>
          <p:cNvPr id="141" name="Google Shape;141;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same script can be run on a local machine too</a:t>
            </a:r>
            <a:endParaRPr/>
          </a:p>
          <a:p>
            <a:pPr marL="457200" lvl="0" indent="-342900" algn="l" rtl="0">
              <a:spcBef>
                <a:spcPts val="0"/>
              </a:spcBef>
              <a:spcAft>
                <a:spcPts val="0"/>
              </a:spcAft>
              <a:buSzPts val="1800"/>
              <a:buChar char="●"/>
            </a:pPr>
            <a:r>
              <a:rPr lang="en"/>
              <a:t>But the EC2 instance running on a cloud using EMR processing is efficient</a:t>
            </a:r>
            <a:endParaRPr/>
          </a:p>
          <a:p>
            <a:pPr marL="457200" lvl="0" indent="-342900" algn="l" rtl="0">
              <a:spcBef>
                <a:spcPts val="0"/>
              </a:spcBef>
              <a:spcAft>
                <a:spcPts val="0"/>
              </a:spcAft>
              <a:buSzPts val="1800"/>
              <a:buChar char="●"/>
            </a:pPr>
            <a:r>
              <a:rPr lang="en"/>
              <a:t>EC2 is scalable</a:t>
            </a:r>
            <a:endParaRPr/>
          </a:p>
          <a:p>
            <a:pPr marL="457200" lvl="0" indent="-342900" algn="l" rtl="0">
              <a:spcBef>
                <a:spcPts val="0"/>
              </a:spcBef>
              <a:spcAft>
                <a:spcPts val="0"/>
              </a:spcAft>
              <a:buSzPts val="1800"/>
              <a:buChar char="●"/>
            </a:pPr>
            <a:r>
              <a:rPr lang="en"/>
              <a:t>EC2 allocates resources on demand</a:t>
            </a:r>
            <a:endParaRPr/>
          </a:p>
          <a:p>
            <a:pPr marL="457200" lvl="0" indent="-342900" algn="l" rtl="0">
              <a:spcBef>
                <a:spcPts val="0"/>
              </a:spcBef>
              <a:spcAft>
                <a:spcPts val="0"/>
              </a:spcAft>
              <a:buSzPts val="1800"/>
              <a:buChar char="●"/>
            </a:pPr>
            <a:r>
              <a:rPr lang="en"/>
              <a:t>An EMR is further efficient than a single EC2 instance because EMR operates on master-slave nodes</a:t>
            </a:r>
            <a:endParaRPr/>
          </a:p>
          <a:p>
            <a:pPr marL="457200" lvl="0" indent="-342900" algn="l" rtl="0">
              <a:spcBef>
                <a:spcPts val="0"/>
              </a:spcBef>
              <a:spcAft>
                <a:spcPts val="0"/>
              </a:spcAft>
              <a:buSzPts val="1800"/>
              <a:buChar char="●"/>
            </a:pPr>
            <a:r>
              <a:rPr lang="en"/>
              <a:t>EMR accesses s3 storage faster than individual EC2</a:t>
            </a:r>
            <a:endParaRPr/>
          </a:p>
        </p:txBody>
      </p:sp>
      <p:sp>
        <p:nvSpPr>
          <p:cNvPr id="142" name="Google Shape;14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SSH into the EMR instances</a:t>
            </a:r>
            <a:endParaRPr/>
          </a:p>
        </p:txBody>
      </p:sp>
      <p:sp>
        <p:nvSpPr>
          <p:cNvPr id="148" name="Google Shape;148;p25"/>
          <p:cNvSpPr txBox="1">
            <a:spLocks noGrp="1"/>
          </p:cNvSpPr>
          <p:nvPr>
            <p:ph type="body" idx="1"/>
          </p:nvPr>
        </p:nvSpPr>
        <p:spPr>
          <a:xfrm>
            <a:off x="387900" y="1032300"/>
            <a:ext cx="8368200" cy="388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SSH facilitates access to remote systems using secure key</a:t>
            </a:r>
            <a:endParaRPr/>
          </a:p>
          <a:p>
            <a:pPr marL="457200" lvl="0" indent="-342900" algn="l" rtl="0">
              <a:spcBef>
                <a:spcPts val="0"/>
              </a:spcBef>
              <a:spcAft>
                <a:spcPts val="0"/>
              </a:spcAft>
              <a:buSzPts val="1800"/>
              <a:buChar char="●"/>
            </a:pPr>
            <a:r>
              <a:rPr lang="en"/>
              <a:t>The key is generated in AWS and used by the local machine as a signature to prove its authenticity.</a:t>
            </a:r>
            <a:endParaRPr/>
          </a:p>
          <a:p>
            <a:pPr marL="457200" lvl="0" indent="-342900" algn="l" rtl="0">
              <a:spcBef>
                <a:spcPts val="0"/>
              </a:spcBef>
              <a:spcAft>
                <a:spcPts val="0"/>
              </a:spcAft>
              <a:buSzPts val="1800"/>
              <a:buChar char="●"/>
            </a:pPr>
            <a:r>
              <a:rPr lang="en">
                <a:solidFill>
                  <a:srgbClr val="FF0000"/>
                </a:solidFill>
              </a:rPr>
              <a:t>Ssh -i</a:t>
            </a:r>
            <a:r>
              <a:rPr lang="en"/>
              <a:t> </a:t>
            </a:r>
            <a:r>
              <a:rPr lang="en">
                <a:solidFill>
                  <a:srgbClr val="FF9900"/>
                </a:solidFill>
              </a:rPr>
              <a:t>~/Downloads/cloudprojectkey.pem</a:t>
            </a:r>
            <a:r>
              <a:rPr lang="en"/>
              <a:t> </a:t>
            </a:r>
            <a:r>
              <a:rPr lang="en">
                <a:solidFill>
                  <a:srgbClr val="FF00FF"/>
                </a:solidFill>
              </a:rPr>
              <a:t>hadoop@ec2-54-186-83-102.us-west-2.compute.amazonaws.com</a:t>
            </a:r>
            <a:endParaRPr>
              <a:solidFill>
                <a:srgbClr val="FF00FF"/>
              </a:solidFill>
            </a:endParaRPr>
          </a:p>
          <a:p>
            <a:pPr marL="457200" lvl="0" indent="0" algn="l" rtl="0">
              <a:spcBef>
                <a:spcPts val="1600"/>
              </a:spcBef>
              <a:spcAft>
                <a:spcPts val="1600"/>
              </a:spcAft>
              <a:buNone/>
            </a:pPr>
            <a:r>
              <a:rPr lang="en"/>
              <a:t>Confirmation that the connection is made to the remote machine on cloud</a:t>
            </a:r>
            <a:endParaRPr/>
          </a:p>
        </p:txBody>
      </p:sp>
      <p:sp>
        <p:nvSpPr>
          <p:cNvPr id="149" name="Google Shape;14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50" name="Google Shape;150;p25"/>
          <p:cNvPicPr preferRelativeResize="0"/>
          <p:nvPr/>
        </p:nvPicPr>
        <p:blipFill>
          <a:blip r:embed="rId3">
            <a:alphaModFix/>
          </a:blip>
          <a:stretch>
            <a:fillRect/>
          </a:stretch>
        </p:blipFill>
        <p:spPr>
          <a:xfrm>
            <a:off x="2228850" y="3346300"/>
            <a:ext cx="3750475" cy="1655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56" name="Google Shape;156;p26"/>
          <p:cNvPicPr preferRelativeResize="0"/>
          <p:nvPr/>
        </p:nvPicPr>
        <p:blipFill>
          <a:blip r:embed="rId3">
            <a:alphaModFix/>
          </a:blip>
          <a:stretch>
            <a:fillRect/>
          </a:stretch>
        </p:blipFill>
        <p:spPr>
          <a:xfrm>
            <a:off x="1650200" y="203600"/>
            <a:ext cx="5829300" cy="4853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RESULTS</a:t>
            </a:r>
            <a:endParaRPr dirty="0"/>
          </a:p>
        </p:txBody>
      </p:sp>
      <p:sp>
        <p:nvSpPr>
          <p:cNvPr id="162" name="Google Shape;162;p27"/>
          <p:cNvSpPr txBox="1">
            <a:spLocks noGrp="1"/>
          </p:cNvSpPr>
          <p:nvPr>
            <p:ph type="body" idx="1"/>
          </p:nvPr>
        </p:nvSpPr>
        <p:spPr>
          <a:xfrm>
            <a:off x="387900" y="1093000"/>
            <a:ext cx="8368200" cy="34758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dirty="0"/>
              <a:t>Files copied to EMR master node instance</a:t>
            </a:r>
            <a:endParaRPr dirty="0"/>
          </a:p>
          <a:p>
            <a:pPr marL="457200" lvl="0" indent="0" algn="ctr" rtl="0">
              <a:lnSpc>
                <a:spcPct val="100000"/>
              </a:lnSpc>
              <a:spcBef>
                <a:spcPts val="0"/>
              </a:spcBef>
              <a:spcAft>
                <a:spcPts val="0"/>
              </a:spcAft>
              <a:buNone/>
            </a:pPr>
            <a:r>
              <a:rPr lang="en" i="1" dirty="0"/>
              <a:t>wget https://&lt;url of the file&gt;</a:t>
            </a:r>
            <a:endParaRPr i="1" dirty="0"/>
          </a:p>
          <a:p>
            <a:pPr marL="457200" lvl="0" indent="-342900" algn="l" rtl="0">
              <a:lnSpc>
                <a:spcPct val="115000"/>
              </a:lnSpc>
              <a:spcBef>
                <a:spcPts val="0"/>
              </a:spcBef>
              <a:spcAft>
                <a:spcPts val="0"/>
              </a:spcAft>
              <a:buSzPts val="1800"/>
              <a:buChar char="●"/>
            </a:pPr>
            <a:r>
              <a:rPr lang="en" dirty="0"/>
              <a:t>The accuracy of the predictions		-	92.82%</a:t>
            </a:r>
            <a:endParaRPr dirty="0"/>
          </a:p>
          <a:p>
            <a:pPr marL="457200" lvl="0" indent="-342900" algn="l" rtl="0">
              <a:lnSpc>
                <a:spcPct val="115000"/>
              </a:lnSpc>
              <a:spcBef>
                <a:spcPts val="0"/>
              </a:spcBef>
              <a:spcAft>
                <a:spcPts val="0"/>
              </a:spcAft>
              <a:buSzPts val="1800"/>
              <a:buChar char="●"/>
            </a:pPr>
            <a:r>
              <a:rPr lang="en" dirty="0"/>
              <a:t>The confusion matrix			-	[[587  51]       </a:t>
            </a:r>
            <a:endParaRPr dirty="0"/>
          </a:p>
          <a:p>
            <a:pPr marL="4114800" lvl="0" indent="457200" algn="l" rtl="0">
              <a:lnSpc>
                <a:spcPct val="115000"/>
              </a:lnSpc>
              <a:spcBef>
                <a:spcPts val="0"/>
              </a:spcBef>
              <a:spcAft>
                <a:spcPts val="0"/>
              </a:spcAft>
              <a:buNone/>
            </a:pPr>
            <a:r>
              <a:rPr lang="en" dirty="0"/>
              <a:t>	[ 43 586]]</a:t>
            </a:r>
            <a:endParaRPr dirty="0"/>
          </a:p>
          <a:p>
            <a:pPr marL="457200" lvl="0" indent="-342900" algn="l" rtl="0">
              <a:lnSpc>
                <a:spcPct val="115000"/>
              </a:lnSpc>
              <a:spcBef>
                <a:spcPts val="0"/>
              </a:spcBef>
              <a:spcAft>
                <a:spcPts val="0"/>
              </a:spcAft>
              <a:buSzPts val="1800"/>
              <a:buChar char="●"/>
            </a:pPr>
            <a:r>
              <a:rPr lang="en" dirty="0"/>
              <a:t>True Positives   			=  	587</a:t>
            </a:r>
            <a:endParaRPr dirty="0"/>
          </a:p>
          <a:p>
            <a:pPr marL="457200" lvl="0" indent="-342900" algn="l" rtl="0">
              <a:lnSpc>
                <a:spcPct val="115000"/>
              </a:lnSpc>
              <a:spcBef>
                <a:spcPts val="0"/>
              </a:spcBef>
              <a:spcAft>
                <a:spcPts val="0"/>
              </a:spcAft>
              <a:buSzPts val="1800"/>
              <a:buChar char="●"/>
            </a:pPr>
            <a:r>
              <a:rPr lang="en" dirty="0"/>
              <a:t>True Negatives 			= 	586</a:t>
            </a:r>
            <a:endParaRPr dirty="0"/>
          </a:p>
          <a:p>
            <a:pPr marL="457200" lvl="0" indent="-342900" algn="l" rtl="0">
              <a:lnSpc>
                <a:spcPct val="115000"/>
              </a:lnSpc>
              <a:spcBef>
                <a:spcPts val="0"/>
              </a:spcBef>
              <a:spcAft>
                <a:spcPts val="0"/>
              </a:spcAft>
              <a:buSzPts val="1800"/>
              <a:buChar char="●"/>
            </a:pPr>
            <a:r>
              <a:rPr lang="en" dirty="0"/>
              <a:t>False positives 			= 	51</a:t>
            </a:r>
            <a:endParaRPr dirty="0"/>
          </a:p>
          <a:p>
            <a:pPr marL="457200" lvl="0" indent="-342900" algn="l" rtl="0">
              <a:lnSpc>
                <a:spcPct val="115000"/>
              </a:lnSpc>
              <a:spcBef>
                <a:spcPts val="0"/>
              </a:spcBef>
              <a:spcAft>
                <a:spcPts val="0"/>
              </a:spcAft>
              <a:buSzPts val="1800"/>
              <a:buChar char="●"/>
            </a:pPr>
            <a:r>
              <a:rPr lang="en" dirty="0"/>
              <a:t>False Negatives 			= 	43</a:t>
            </a:r>
            <a:endParaRPr dirty="0"/>
          </a:p>
          <a:p>
            <a:pPr marL="457200" lvl="0" indent="-342900" algn="l" rtl="0">
              <a:lnSpc>
                <a:spcPct val="115000"/>
              </a:lnSpc>
              <a:spcBef>
                <a:spcPts val="0"/>
              </a:spcBef>
              <a:spcAft>
                <a:spcPts val="0"/>
              </a:spcAft>
              <a:buSzPts val="1800"/>
              <a:buChar char="●"/>
            </a:pPr>
            <a:r>
              <a:rPr lang="en" dirty="0"/>
              <a:t>So, Precision				-	0.92</a:t>
            </a:r>
            <a:endParaRPr dirty="0"/>
          </a:p>
          <a:p>
            <a:pPr marL="457200" lvl="0" indent="-342900" algn="l" rtl="0">
              <a:lnSpc>
                <a:spcPct val="115000"/>
              </a:lnSpc>
              <a:spcBef>
                <a:spcPts val="0"/>
              </a:spcBef>
              <a:spcAft>
                <a:spcPts val="0"/>
              </a:spcAft>
              <a:buSzPts val="1800"/>
              <a:buChar char="●"/>
            </a:pPr>
            <a:r>
              <a:rPr lang="en" dirty="0"/>
              <a:t>Recall				-	0.93</a:t>
            </a:r>
            <a:endParaRPr dirty="0"/>
          </a:p>
        </p:txBody>
      </p:sp>
      <p:sp>
        <p:nvSpPr>
          <p:cNvPr id="163" name="Google Shape;16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169" name="Google Shape;169;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Understood the impact of EMR on Big data</a:t>
            </a:r>
            <a:endParaRPr dirty="0"/>
          </a:p>
          <a:p>
            <a:pPr marL="457200" lvl="0" indent="-342900" algn="l" rtl="0">
              <a:spcBef>
                <a:spcPts val="0"/>
              </a:spcBef>
              <a:spcAft>
                <a:spcPts val="0"/>
              </a:spcAft>
              <a:buSzPts val="1800"/>
              <a:buChar char="●"/>
            </a:pPr>
            <a:r>
              <a:rPr lang="en" dirty="0"/>
              <a:t>Lea</a:t>
            </a:r>
            <a:r>
              <a:rPr lang="en-IN" dirty="0"/>
              <a:t>r</a:t>
            </a:r>
            <a:r>
              <a:rPr lang="en" dirty="0"/>
              <a:t>nt the advantages of EMR over normal EC2 instances</a:t>
            </a:r>
            <a:endParaRPr dirty="0"/>
          </a:p>
          <a:p>
            <a:pPr marL="457200" lvl="0" indent="-342900" algn="l" rtl="0">
              <a:spcBef>
                <a:spcPts val="0"/>
              </a:spcBef>
              <a:spcAft>
                <a:spcPts val="0"/>
              </a:spcAft>
              <a:buSzPts val="1800"/>
              <a:buChar char="●"/>
            </a:pPr>
            <a:r>
              <a:rPr lang="en" dirty="0"/>
              <a:t>Gained hands on experience in accessing AWS cloud and creating instances using EMR</a:t>
            </a:r>
            <a:endParaRPr dirty="0"/>
          </a:p>
          <a:p>
            <a:pPr marL="457200" lvl="0" indent="-342900" algn="l" rtl="0">
              <a:spcBef>
                <a:spcPts val="0"/>
              </a:spcBef>
              <a:spcAft>
                <a:spcPts val="0"/>
              </a:spcAft>
              <a:buSzPts val="1800"/>
              <a:buChar char="●"/>
            </a:pPr>
            <a:r>
              <a:rPr lang="en" dirty="0"/>
              <a:t>Used SSH to access remote machines which helped us learn the basics of SSH and linux</a:t>
            </a:r>
            <a:endParaRPr dirty="0"/>
          </a:p>
          <a:p>
            <a:pPr marL="0" lvl="0" indent="0" algn="l" rtl="0">
              <a:spcBef>
                <a:spcPts val="1600"/>
              </a:spcBef>
              <a:spcAft>
                <a:spcPts val="1600"/>
              </a:spcAft>
              <a:buNone/>
            </a:pPr>
            <a:endParaRPr dirty="0"/>
          </a:p>
        </p:txBody>
      </p:sp>
      <p:sp>
        <p:nvSpPr>
          <p:cNvPr id="170" name="Google Shape;17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387900" y="2228700"/>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
        <p:nvSpPr>
          <p:cNvPr id="176" name="Google Shape;17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70" name="Google Shape;7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71" name="Google Shape;71;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1600"/>
              </a:spcBef>
              <a:spcAft>
                <a:spcPts val="0"/>
              </a:spcAft>
              <a:buNone/>
            </a:pPr>
            <a:r>
              <a:rPr lang="en"/>
              <a:t>The age of digitalization has come with its set of pros and cons. When we talk about news, earlier they used to be spread only via non digital means, but now major source of information has become social media and other online platforms. It is good because this means wider reach to public but has also become dangerous since there is often spread of fake news too. </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MOTIVATION</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So, what is the solution for the problem of spread of false information? Try best that it is filtered. This filtering can be done by a few ways, one of which includes big data analysis. That is the aim for us selecting this topic combining it with usage of cloud resources to make the whole project more efficient. </a:t>
            </a:r>
            <a:endParaRPr/>
          </a:p>
        </p:txBody>
      </p:sp>
      <p:sp>
        <p:nvSpPr>
          <p:cNvPr id="78" name="Google Shape;7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METHOD USED</a:t>
            </a:r>
            <a:endParaRPr/>
          </a:p>
        </p:txBody>
      </p:sp>
      <p:sp>
        <p:nvSpPr>
          <p:cNvPr id="84" name="Google Shape;84;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First, we chose the dataset and decided on performing prediction via classification using passive and aggressive classifier. The aim was to predict correctly whether the given text is real or fake. We chose to use distributed data processing system Apache Spark for Amazon EMR, S3 for storage and retrieval of data.</a:t>
            </a:r>
            <a:endParaRPr/>
          </a:p>
        </p:txBody>
      </p:sp>
      <p:sp>
        <p:nvSpPr>
          <p:cNvPr id="85" name="Google Shape;8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DATASET</a:t>
            </a:r>
            <a:endParaRPr/>
          </a:p>
        </p:txBody>
      </p:sp>
      <p:sp>
        <p:nvSpPr>
          <p:cNvPr id="91" name="Google Shape;91;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downloaded huge csv type of dataset having four columns:</a:t>
            </a:r>
            <a:endParaRPr/>
          </a:p>
          <a:p>
            <a:pPr marL="457200" lvl="0" indent="-342900" algn="l" rtl="0">
              <a:spcBef>
                <a:spcPts val="1600"/>
              </a:spcBef>
              <a:spcAft>
                <a:spcPts val="0"/>
              </a:spcAft>
              <a:buSzPts val="1800"/>
              <a:buChar char="●"/>
            </a:pPr>
            <a:r>
              <a:rPr lang="en"/>
              <a:t>Identification number</a:t>
            </a:r>
            <a:endParaRPr/>
          </a:p>
          <a:p>
            <a:pPr marL="457200" lvl="0" indent="-342900" algn="l" rtl="0">
              <a:spcBef>
                <a:spcPts val="0"/>
              </a:spcBef>
              <a:spcAft>
                <a:spcPts val="0"/>
              </a:spcAft>
              <a:buSzPts val="1800"/>
              <a:buChar char="●"/>
            </a:pPr>
            <a:r>
              <a:rPr lang="en"/>
              <a:t>Title of news</a:t>
            </a:r>
            <a:endParaRPr/>
          </a:p>
          <a:p>
            <a:pPr marL="457200" lvl="0" indent="-342900" algn="l" rtl="0">
              <a:spcBef>
                <a:spcPts val="0"/>
              </a:spcBef>
              <a:spcAft>
                <a:spcPts val="0"/>
              </a:spcAft>
              <a:buSzPts val="1800"/>
              <a:buChar char="●"/>
            </a:pPr>
            <a:r>
              <a:rPr lang="en"/>
              <a:t>Text</a:t>
            </a:r>
            <a:endParaRPr/>
          </a:p>
          <a:p>
            <a:pPr marL="457200" lvl="0" indent="-342900" algn="l" rtl="0">
              <a:spcBef>
                <a:spcPts val="0"/>
              </a:spcBef>
              <a:spcAft>
                <a:spcPts val="0"/>
              </a:spcAft>
              <a:buSzPts val="1800"/>
              <a:buChar char="●"/>
            </a:pPr>
            <a:r>
              <a:rPr lang="en"/>
              <a:t>Label (REAL or FAKE)</a:t>
            </a:r>
            <a:endParaRPr/>
          </a:p>
          <a:p>
            <a:pPr marL="0" lvl="0" indent="0" algn="l" rtl="0">
              <a:spcBef>
                <a:spcPts val="1600"/>
              </a:spcBef>
              <a:spcAft>
                <a:spcPts val="1600"/>
              </a:spcAft>
              <a:buNone/>
            </a:pPr>
            <a:r>
              <a:rPr lang="en"/>
              <a:t>Dataset: </a:t>
            </a:r>
            <a:r>
              <a:rPr lang="en" i="1"/>
              <a:t>https://drive.google.com/file/d/1oC0l_4okLSooKSzcixtMNlzem8H2fG2m/view?usp=sharing</a:t>
            </a:r>
            <a:endParaRPr i="1"/>
          </a:p>
        </p:txBody>
      </p:sp>
      <p:sp>
        <p:nvSpPr>
          <p:cNvPr id="92" name="Google Shape;9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DATASET continued</a:t>
            </a:r>
            <a:endParaRPr/>
          </a:p>
        </p:txBody>
      </p:sp>
      <p:sp>
        <p:nvSpPr>
          <p:cNvPr id="98" name="Google Shape;98;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 chose to use a csv type of format because of its advantages of being structured and availability of headers. We performed pre- processing on the data set which included removal of stop words to make out prediction as accurate as possible.</a:t>
            </a:r>
            <a:endParaRPr/>
          </a:p>
        </p:txBody>
      </p:sp>
      <p:sp>
        <p:nvSpPr>
          <p:cNvPr id="99" name="Google Shape;9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STORAGE</a:t>
            </a:r>
            <a:endParaRPr/>
          </a:p>
        </p:txBody>
      </p:sp>
      <p:sp>
        <p:nvSpPr>
          <p:cNvPr id="105" name="Google Shape;105;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method we used for storage was S3 and uploaded the files on it.</a:t>
            </a:r>
            <a:endParaRPr/>
          </a:p>
          <a:p>
            <a:pPr marL="457200" lvl="0" indent="-342900" algn="l" rtl="0">
              <a:spcBef>
                <a:spcPts val="0"/>
              </a:spcBef>
              <a:spcAft>
                <a:spcPts val="0"/>
              </a:spcAft>
              <a:buSzPts val="1800"/>
              <a:buChar char="●"/>
            </a:pPr>
            <a:r>
              <a:rPr lang="en"/>
              <a:t>S3 stores files in a flat organization of containers which are called buckets.</a:t>
            </a:r>
            <a:endParaRPr/>
          </a:p>
          <a:p>
            <a:pPr marL="457200" lvl="0" indent="-342900" algn="l" rtl="0">
              <a:spcBef>
                <a:spcPts val="0"/>
              </a:spcBef>
              <a:spcAft>
                <a:spcPts val="0"/>
              </a:spcAft>
              <a:buSzPts val="1800"/>
              <a:buChar char="●"/>
            </a:pPr>
            <a:r>
              <a:rPr lang="en"/>
              <a:t>It is highly scalable.</a:t>
            </a:r>
            <a:endParaRPr/>
          </a:p>
          <a:p>
            <a:pPr marL="457200" lvl="0" indent="-342900" algn="l" rtl="0">
              <a:spcBef>
                <a:spcPts val="0"/>
              </a:spcBef>
              <a:spcAft>
                <a:spcPts val="0"/>
              </a:spcAft>
              <a:buSzPts val="1800"/>
              <a:buChar char="●"/>
            </a:pPr>
            <a:r>
              <a:rPr lang="en"/>
              <a:t>Individual S3 objects can store as much as 5 TB of data.</a:t>
            </a:r>
            <a:endParaRPr/>
          </a:p>
        </p:txBody>
      </p:sp>
      <p:sp>
        <p:nvSpPr>
          <p:cNvPr id="106" name="Google Shape;10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WHY AMAZON S3?</a:t>
            </a:r>
            <a:endParaRPr/>
          </a:p>
        </p:txBody>
      </p:sp>
      <p:sp>
        <p:nvSpPr>
          <p:cNvPr id="112" name="Google Shape;112;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chose it over options like NoSQL database because we needed a service that provides easy storage and retrieval. Database creation was not required.</a:t>
            </a:r>
            <a:endParaRPr/>
          </a:p>
          <a:p>
            <a:pPr marL="457200" lvl="0" indent="-342900" algn="l" rtl="0">
              <a:spcBef>
                <a:spcPts val="0"/>
              </a:spcBef>
              <a:spcAft>
                <a:spcPts val="0"/>
              </a:spcAft>
              <a:buSzPts val="1800"/>
              <a:buChar char="●"/>
            </a:pPr>
            <a:r>
              <a:rPr lang="en"/>
              <a:t>It was a convenient one stop shop to store our dataset as well as data analysis code which could be accessed easily from anywhere on the web at any time.</a:t>
            </a:r>
            <a:endParaRPr/>
          </a:p>
        </p:txBody>
      </p:sp>
      <p:sp>
        <p:nvSpPr>
          <p:cNvPr id="113" name="Google Shape;11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PROCESSING SYSTEM</a:t>
            </a:r>
            <a:endParaRPr/>
          </a:p>
        </p:txBody>
      </p:sp>
      <p:sp>
        <p:nvSpPr>
          <p:cNvPr id="119" name="Google Shape;119;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Distributed data processing system was the heart of our project.</a:t>
            </a:r>
            <a:endParaRPr/>
          </a:p>
          <a:p>
            <a:pPr marL="457200" lvl="0" indent="-342900" algn="l" rtl="0">
              <a:spcBef>
                <a:spcPts val="0"/>
              </a:spcBef>
              <a:spcAft>
                <a:spcPts val="0"/>
              </a:spcAft>
              <a:buSzPts val="1800"/>
              <a:buChar char="●"/>
            </a:pPr>
            <a:r>
              <a:rPr lang="en"/>
              <a:t>Amazon EMR enables easy processing of vast amount of data.</a:t>
            </a:r>
            <a:endParaRPr/>
          </a:p>
          <a:p>
            <a:pPr marL="457200" lvl="0" indent="-342900" algn="l" rtl="0">
              <a:spcBef>
                <a:spcPts val="0"/>
              </a:spcBef>
              <a:spcAft>
                <a:spcPts val="0"/>
              </a:spcAft>
              <a:buSzPts val="1800"/>
              <a:buChar char="●"/>
            </a:pPr>
            <a:r>
              <a:rPr lang="en"/>
              <a:t>It utilizes a hosted Hadoop framework (the engine of EMR) running on infrastructure of EC2 and S3.</a:t>
            </a:r>
            <a:endParaRPr/>
          </a:p>
          <a:p>
            <a:pPr marL="457200" lvl="0" indent="-342900" algn="l" rtl="0">
              <a:spcBef>
                <a:spcPts val="0"/>
              </a:spcBef>
              <a:spcAft>
                <a:spcPts val="0"/>
              </a:spcAft>
              <a:buSzPts val="1800"/>
              <a:buChar char="●"/>
            </a:pPr>
            <a:r>
              <a:rPr lang="en"/>
              <a:t>It allows to instantly perform data- intensive tasks for various types of analysis.</a:t>
            </a:r>
            <a:endParaRPr/>
          </a:p>
        </p:txBody>
      </p:sp>
      <p:sp>
        <p:nvSpPr>
          <p:cNvPr id="120" name="Google Shape;12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754</Words>
  <Application>Microsoft Office PowerPoint</Application>
  <PresentationFormat>On-screen Show (16:9)</PresentationFormat>
  <Paragraphs>86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Times New Roman</vt:lpstr>
      <vt:lpstr>Roboto Slab</vt:lpstr>
      <vt:lpstr>Arial</vt:lpstr>
      <vt:lpstr>Roboto</vt:lpstr>
      <vt:lpstr>Marina</vt:lpstr>
      <vt:lpstr>FAKE NEWS DETECTION USING PASSIVE AGGRESSIVE CLASSIFIER</vt:lpstr>
      <vt:lpstr>INTRODUCTION</vt:lpstr>
      <vt:lpstr>MOTIVATION</vt:lpstr>
      <vt:lpstr>METHOD USED</vt:lpstr>
      <vt:lpstr>DATASET</vt:lpstr>
      <vt:lpstr>DATASET continued</vt:lpstr>
      <vt:lpstr>STORAGE</vt:lpstr>
      <vt:lpstr>WHY AMAZON S3?</vt:lpstr>
      <vt:lpstr>DATA PROCESSING SYSTEM</vt:lpstr>
      <vt:lpstr>DATA PROCESSING SYSTEM continued</vt:lpstr>
      <vt:lpstr>DATA ANALYSIS</vt:lpstr>
      <vt:lpstr>Why EMR?</vt:lpstr>
      <vt:lpstr>SSH into the EMR instances</vt:lpstr>
      <vt:lpstr>PowerPoint Presentation</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PASSIVE AGGRESSIVE CLASSIFIER</dc:title>
  <cp:lastModifiedBy>siva saketh</cp:lastModifiedBy>
  <cp:revision>2</cp:revision>
  <dcterms:modified xsi:type="dcterms:W3CDTF">2020-05-02T05:40:48Z</dcterms:modified>
</cp:coreProperties>
</file>