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6" r:id="rId9"/>
    <p:sldId id="262"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9.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407D-621F-088C-EEBF-53A580D9EDDE}"/>
              </a:ext>
            </a:extLst>
          </p:cNvPr>
          <p:cNvSpPr>
            <a:spLocks noGrp="1"/>
          </p:cNvSpPr>
          <p:nvPr>
            <p:ph type="ctrTitle"/>
          </p:nvPr>
        </p:nvSpPr>
        <p:spPr>
          <a:xfrm>
            <a:off x="2411787" y="2478140"/>
            <a:ext cx="8791575" cy="2387600"/>
          </a:xfrm>
        </p:spPr>
        <p:txBody>
          <a:bodyPr/>
          <a:lstStyle/>
          <a:p>
            <a:pPr algn="ctr"/>
            <a:r>
              <a:rPr lang="en-US" dirty="0">
                <a:solidFill>
                  <a:srgbClr val="FF0000"/>
                </a:solidFill>
              </a:rPr>
              <a:t>Innovation for </a:t>
            </a:r>
            <a:r>
              <a:rPr lang="en-US" dirty="0" err="1">
                <a:solidFill>
                  <a:srgbClr val="FF0000"/>
                </a:solidFill>
              </a:rPr>
              <a:t>cOvide</a:t>
            </a:r>
            <a:r>
              <a:rPr lang="en-US" dirty="0">
                <a:solidFill>
                  <a:srgbClr val="FF0000"/>
                </a:solidFill>
              </a:rPr>
              <a:t> 19</a:t>
            </a:r>
            <a:br>
              <a:rPr lang="en-US" dirty="0">
                <a:solidFill>
                  <a:srgbClr val="FF0000"/>
                </a:solidFill>
              </a:rPr>
            </a:br>
            <a:r>
              <a:rPr lang="en-US" dirty="0">
                <a:solidFill>
                  <a:srgbClr val="FF0000"/>
                </a:solidFill>
              </a:rPr>
              <a:t>Vaccine analysis </a:t>
            </a:r>
          </a:p>
        </p:txBody>
      </p:sp>
      <p:sp>
        <p:nvSpPr>
          <p:cNvPr id="3" name="Subtitle 2">
            <a:extLst>
              <a:ext uri="{FF2B5EF4-FFF2-40B4-BE49-F238E27FC236}">
                <a16:creationId xmlns:a16="http://schemas.microsoft.com/office/drawing/2014/main" id="{15FC1CCF-0DE3-03D0-6B01-4FAA8EA52E67}"/>
              </a:ext>
            </a:extLst>
          </p:cNvPr>
          <p:cNvSpPr>
            <a:spLocks noGrp="1"/>
          </p:cNvSpPr>
          <p:nvPr>
            <p:ph type="subTitle" idx="1"/>
          </p:nvPr>
        </p:nvSpPr>
        <p:spPr>
          <a:xfrm>
            <a:off x="3589584" y="2235200"/>
            <a:ext cx="9872094" cy="2387600"/>
          </a:xfrm>
        </p:spPr>
        <p:txBody>
          <a:bodyPr>
            <a:normAutofit/>
          </a:bodyPr>
          <a:lstStyle/>
          <a:p>
            <a:r>
              <a:rPr lang="en-US" sz="5400" i="1" dirty="0"/>
              <a:t>Phase 2 submission </a:t>
            </a:r>
          </a:p>
        </p:txBody>
      </p:sp>
    </p:spTree>
    <p:extLst>
      <p:ext uri="{BB962C8B-B14F-4D97-AF65-F5344CB8AC3E}">
        <p14:creationId xmlns:p14="http://schemas.microsoft.com/office/powerpoint/2010/main" val="1604151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43E1-B33C-56F9-43C2-6367A6D0A2D1}"/>
              </a:ext>
            </a:extLst>
          </p:cNvPr>
          <p:cNvSpPr>
            <a:spLocks noGrp="1"/>
          </p:cNvSpPr>
          <p:nvPr>
            <p:ph type="title"/>
          </p:nvPr>
        </p:nvSpPr>
        <p:spPr>
          <a:xfrm rot="10274237" flipV="1">
            <a:off x="3551241" y="-5478548"/>
            <a:ext cx="4327724" cy="4999577"/>
          </a:xfrm>
        </p:spPr>
        <p:txBody>
          <a:bodyPr/>
          <a:lstStyle/>
          <a:p>
            <a:endParaRPr lang="en-US" dirty="0"/>
          </a:p>
        </p:txBody>
      </p:sp>
      <p:sp>
        <p:nvSpPr>
          <p:cNvPr id="4" name="Text Placeholder 3">
            <a:extLst>
              <a:ext uri="{FF2B5EF4-FFF2-40B4-BE49-F238E27FC236}">
                <a16:creationId xmlns:a16="http://schemas.microsoft.com/office/drawing/2014/main" id="{ABCAD557-74F2-AC24-A36C-8ED5952BFBC6}"/>
              </a:ext>
            </a:extLst>
          </p:cNvPr>
          <p:cNvSpPr>
            <a:spLocks noGrp="1"/>
          </p:cNvSpPr>
          <p:nvPr>
            <p:ph type="body" sz="half" idx="2"/>
          </p:nvPr>
        </p:nvSpPr>
        <p:spPr>
          <a:xfrm>
            <a:off x="1141413" y="2249486"/>
            <a:ext cx="5934511" cy="3541714"/>
          </a:xfrm>
        </p:spPr>
        <p:txBody>
          <a:bodyPr/>
          <a:lstStyle/>
          <a:p>
            <a:endParaRPr lang="en-US"/>
          </a:p>
        </p:txBody>
      </p:sp>
      <p:pic>
        <p:nvPicPr>
          <p:cNvPr id="14" name="Picture Placeholder 13">
            <a:extLst>
              <a:ext uri="{FF2B5EF4-FFF2-40B4-BE49-F238E27FC236}">
                <a16:creationId xmlns:a16="http://schemas.microsoft.com/office/drawing/2014/main" id="{EE564ED6-921A-3F5C-47DC-5259E2F8DBB4}"/>
              </a:ext>
            </a:extLst>
          </p:cNvPr>
          <p:cNvPicPr>
            <a:picLocks noGrp="1" noChangeAspect="1"/>
          </p:cNvPicPr>
          <p:nvPr>
            <p:ph type="pic" idx="1"/>
          </p:nvPr>
        </p:nvPicPr>
        <p:blipFill>
          <a:blip r:embed="rId2"/>
          <a:srcRect l="4294" r="4294"/>
          <a:stretch/>
        </p:blipFill>
        <p:spPr>
          <a:xfrm>
            <a:off x="1141413" y="1833036"/>
            <a:ext cx="9906000" cy="3958163"/>
          </a:xfrm>
          <a:prstGeom prst="rect">
            <a:avLst/>
          </a:prstGeom>
        </p:spPr>
      </p:pic>
    </p:spTree>
    <p:extLst>
      <p:ext uri="{BB962C8B-B14F-4D97-AF65-F5344CB8AC3E}">
        <p14:creationId xmlns:p14="http://schemas.microsoft.com/office/powerpoint/2010/main" val="3025031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C17C5-5D33-3282-5DB1-818B3FB039E6}"/>
              </a:ext>
            </a:extLst>
          </p:cNvPr>
          <p:cNvSpPr>
            <a:spLocks noGrp="1"/>
          </p:cNvSpPr>
          <p:nvPr>
            <p:ph type="title"/>
          </p:nvPr>
        </p:nvSpPr>
        <p:spPr/>
        <p:txBody>
          <a:bodyPr/>
          <a:lstStyle/>
          <a:p>
            <a:r>
              <a:rPr lang="en-US" b="1" i="1" dirty="0"/>
              <a:t>Conclusion: </a:t>
            </a:r>
          </a:p>
        </p:txBody>
      </p:sp>
      <p:sp>
        <p:nvSpPr>
          <p:cNvPr id="3" name="Picture Placeholder 2">
            <a:extLst>
              <a:ext uri="{FF2B5EF4-FFF2-40B4-BE49-F238E27FC236}">
                <a16:creationId xmlns:a16="http://schemas.microsoft.com/office/drawing/2014/main" id="{139160C6-7121-2CAF-FEE3-8D7FDA03513B}"/>
              </a:ext>
            </a:extLst>
          </p:cNvPr>
          <p:cNvSpPr>
            <a:spLocks noGrp="1"/>
          </p:cNvSpPr>
          <p:nvPr>
            <p:ph idx="1"/>
          </p:nvPr>
        </p:nvSpPr>
        <p:spPr>
          <a:xfrm>
            <a:off x="1606089" y="1951373"/>
            <a:ext cx="9441322" cy="3221459"/>
          </a:xfrm>
        </p:spPr>
        <p:txBody>
          <a:bodyPr>
            <a:normAutofit lnSpcReduction="10000"/>
          </a:bodyPr>
          <a:lstStyle/>
          <a:p>
            <a:pPr marL="0" indent="0">
              <a:buNone/>
            </a:pPr>
            <a:r>
              <a:rPr lang="en-US" sz="3600" b="0" i="0" dirty="0">
                <a:solidFill>
                  <a:srgbClr val="D1D5DB"/>
                </a:solidFill>
                <a:effectLst/>
                <a:latin typeface="Söhne"/>
              </a:rPr>
              <a:t>These innovations collectively represent a remarkable response to a global health crisis, demonstrating the potential for rapid scientific progress and collaboration in the face of unprecedented challenges.</a:t>
            </a:r>
            <a:endParaRPr lang="en-US" sz="4400" i="1" dirty="0"/>
          </a:p>
        </p:txBody>
      </p:sp>
    </p:spTree>
    <p:extLst>
      <p:ext uri="{BB962C8B-B14F-4D97-AF65-F5344CB8AC3E}">
        <p14:creationId xmlns:p14="http://schemas.microsoft.com/office/powerpoint/2010/main" val="280510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4906-107A-D796-CD61-65256BE1CB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B2FD6C-A507-86BA-4353-51564345A35C}"/>
              </a:ext>
            </a:extLst>
          </p:cNvPr>
          <p:cNvSpPr>
            <a:spLocks noGrp="1"/>
          </p:cNvSpPr>
          <p:nvPr>
            <p:ph idx="1"/>
          </p:nvPr>
        </p:nvSpPr>
        <p:spPr/>
        <p:txBody>
          <a:bodyPr/>
          <a:lstStyle/>
          <a:p>
            <a:r>
              <a:rPr lang="en-US" dirty="0"/>
              <a:t>Innovations in COVID-19 vaccine analysis have played a crucial role in the development, distribution, and monitoring of vaccines. Some key innovations include:</a:t>
            </a:r>
          </a:p>
          <a:p>
            <a:pPr marL="914400" lvl="1" indent="-457200">
              <a:buFont typeface="+mj-lt"/>
              <a:buAutoNum type="arabicPeriod"/>
            </a:pPr>
            <a:r>
              <a:rPr lang="en-US" dirty="0"/>
              <a:t>mRNA Vaccine Technology: The development of mRNA vaccines, like the Pfizer-</a:t>
            </a:r>
            <a:r>
              <a:rPr lang="en-US" dirty="0" err="1"/>
              <a:t>BioNTech</a:t>
            </a:r>
            <a:r>
              <a:rPr lang="en-US" dirty="0"/>
              <a:t> and </a:t>
            </a:r>
            <a:r>
              <a:rPr lang="en-US" dirty="0" err="1"/>
              <a:t>Moderna</a:t>
            </a:r>
            <a:r>
              <a:rPr lang="en-US" dirty="0"/>
              <a:t> vaccines, marked a groundbreaking innovation. These vaccines use genetic material to instruct cells to produce a spike protein found on the virus, triggering an immune response.</a:t>
            </a:r>
          </a:p>
          <a:p>
            <a:pPr marL="914400" lvl="1" indent="-457200">
              <a:buFont typeface="+mj-lt"/>
              <a:buAutoNum type="arabicPeriod"/>
            </a:pPr>
            <a:endParaRPr lang="en-US" dirty="0"/>
          </a:p>
        </p:txBody>
      </p:sp>
    </p:spTree>
    <p:extLst>
      <p:ext uri="{BB962C8B-B14F-4D97-AF65-F5344CB8AC3E}">
        <p14:creationId xmlns:p14="http://schemas.microsoft.com/office/powerpoint/2010/main" val="1612321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512F5-6B56-FFF5-8637-93EF79B2C0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9C8868-1FAF-55D5-283E-B15BAC704D96}"/>
              </a:ext>
            </a:extLst>
          </p:cNvPr>
          <p:cNvSpPr>
            <a:spLocks noGrp="1"/>
          </p:cNvSpPr>
          <p:nvPr>
            <p:ph idx="1"/>
          </p:nvPr>
        </p:nvSpPr>
        <p:spPr/>
        <p:txBody>
          <a:bodyPr/>
          <a:lstStyle/>
          <a:p>
            <a:pPr lvl="1"/>
            <a:r>
              <a:rPr lang="en-US" dirty="0"/>
              <a:t>Real-time Monitoring: Advanced data analytics and real-time tracking systems have been implemented to monitor vaccine distribution, adverse events, and efficacy, allowing for rapid adjustments and improvements.</a:t>
            </a:r>
          </a:p>
          <a:p>
            <a:pPr lvl="1"/>
            <a:r>
              <a:rPr lang="en-US" dirty="0"/>
              <a:t>AI and Machine Learning: AI-driven algorithms have been used to analyze massive datasets, helping researchers identify potential vaccine candidates and predict virus mutations. AI has also aided in vaccine development by simulating protein structures and interactions.</a:t>
            </a:r>
          </a:p>
          <a:p>
            <a:pPr lvl="1"/>
            <a:endParaRPr lang="en-US" dirty="0"/>
          </a:p>
        </p:txBody>
      </p:sp>
    </p:spTree>
    <p:extLst>
      <p:ext uri="{BB962C8B-B14F-4D97-AF65-F5344CB8AC3E}">
        <p14:creationId xmlns:p14="http://schemas.microsoft.com/office/powerpoint/2010/main" val="945657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1A3C5-3ACA-EFFD-4859-E318CFEF1BB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6BC7C6C-CAE5-9178-6246-89E8E54E4EAE}"/>
              </a:ext>
            </a:extLst>
          </p:cNvPr>
          <p:cNvSpPr>
            <a:spLocks noGrp="1"/>
          </p:cNvSpPr>
          <p:nvPr>
            <p:ph idx="1"/>
          </p:nvPr>
        </p:nvSpPr>
        <p:spPr/>
        <p:txBody>
          <a:bodyPr/>
          <a:lstStyle/>
          <a:p>
            <a:pPr lvl="1"/>
            <a:r>
              <a:rPr lang="en-US" dirty="0"/>
              <a:t>Cold Chain Innovations: Maintaining the temperature integrity of vaccines during transportation and storage is vital. Innovations in cold chain technology, including specialized containers and temperature-monitoring sensors, have improved vaccine distribution.</a:t>
            </a:r>
          </a:p>
          <a:p>
            <a:pPr lvl="1"/>
            <a:r>
              <a:rPr lang="en-US" dirty="0"/>
              <a:t>Single-dose Vaccines: Innovations like the Johnson &amp; Johnson vaccine, which requires only one dose, have simplified the vaccination process and increased accessibility.</a:t>
            </a:r>
          </a:p>
          <a:p>
            <a:pPr lvl="1"/>
            <a:r>
              <a:rPr lang="en-US" dirty="0"/>
              <a:t>Variant-Specific Vaccines: Adapting vaccines to new virus variants has become essential. Innovations in rapid vaccine development methods are helping to create variant-specific vaccines.</a:t>
            </a:r>
          </a:p>
        </p:txBody>
      </p:sp>
    </p:spTree>
    <p:extLst>
      <p:ext uri="{BB962C8B-B14F-4D97-AF65-F5344CB8AC3E}">
        <p14:creationId xmlns:p14="http://schemas.microsoft.com/office/powerpoint/2010/main" val="2419080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823D1-2B2C-8BA4-9420-94B57D5794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80D6A0-E00B-4327-0ABD-BC455D123F33}"/>
              </a:ext>
            </a:extLst>
          </p:cNvPr>
          <p:cNvSpPr>
            <a:spLocks noGrp="1"/>
          </p:cNvSpPr>
          <p:nvPr>
            <p:ph idx="1"/>
          </p:nvPr>
        </p:nvSpPr>
        <p:spPr/>
        <p:txBody>
          <a:bodyPr/>
          <a:lstStyle/>
          <a:p>
            <a:pPr lvl="1"/>
            <a:r>
              <a:rPr lang="en-US" b="0" i="0" dirty="0">
                <a:solidFill>
                  <a:srgbClr val="D1D5DB"/>
                </a:solidFill>
                <a:effectLst/>
                <a:latin typeface="Söhne"/>
              </a:rPr>
              <a:t>Vaccine Passport Apps: Digital vaccine passport apps have emerged to provide proof of vaccination, making it easier for individuals to access certain services and travel.</a:t>
            </a:r>
          </a:p>
          <a:p>
            <a:pPr lvl="1"/>
            <a:r>
              <a:rPr lang="en-US" dirty="0"/>
              <a:t>Mobile Vaccination Clinics: Mobile vaccination units have been deployed in various regions, bringing vaccines directly to underserved communities, increasing accessibility
These innovations have accelerated the fight against COVID-19, from vaccine development to distribution and monitoring, and will continue to shape our response to future pandemics.</a:t>
            </a:r>
          </a:p>
        </p:txBody>
      </p:sp>
    </p:spTree>
    <p:extLst>
      <p:ext uri="{BB962C8B-B14F-4D97-AF65-F5344CB8AC3E}">
        <p14:creationId xmlns:p14="http://schemas.microsoft.com/office/powerpoint/2010/main" val="145464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A26B-D21D-17A1-8AA1-4609FABF3300}"/>
              </a:ext>
            </a:extLst>
          </p:cNvPr>
          <p:cNvSpPr>
            <a:spLocks noGrp="1"/>
          </p:cNvSpPr>
          <p:nvPr>
            <p:ph type="title"/>
          </p:nvPr>
        </p:nvSpPr>
        <p:spPr>
          <a:xfrm>
            <a:off x="1141413" y="770917"/>
            <a:ext cx="9905998" cy="1478570"/>
          </a:xfrm>
        </p:spPr>
        <p:txBody>
          <a:bodyPr/>
          <a:lstStyle/>
          <a:p>
            <a:r>
              <a:rPr lang="en-US" i="1" dirty="0"/>
              <a:t>COVID-19 vaccines. Some notable innovations in this area include :</a:t>
            </a:r>
          </a:p>
        </p:txBody>
      </p:sp>
      <p:sp>
        <p:nvSpPr>
          <p:cNvPr id="3" name="Content Placeholder 2">
            <a:extLst>
              <a:ext uri="{FF2B5EF4-FFF2-40B4-BE49-F238E27FC236}">
                <a16:creationId xmlns:a16="http://schemas.microsoft.com/office/drawing/2014/main" id="{059CD600-3883-B4B7-D24C-B90F3F98F1B0}"/>
              </a:ext>
            </a:extLst>
          </p:cNvPr>
          <p:cNvSpPr>
            <a:spLocks noGrp="1"/>
          </p:cNvSpPr>
          <p:nvPr>
            <p:ph idx="1"/>
          </p:nvPr>
        </p:nvSpPr>
        <p:spPr/>
        <p:txBody>
          <a:bodyPr/>
          <a:lstStyle/>
          <a:p>
            <a:pPr lvl="1"/>
            <a:r>
              <a:rPr lang="en-US" dirty="0"/>
              <a:t>Vaccine Effectiveness Studies: Innovative study designs and statistical methods have been developed to assess how well vaccines work in real-world conditions. This involves analyzing data from large populations to determine vaccine effectiveness against various COVID-19 variants.</a:t>
            </a:r>
          </a:p>
          <a:p>
            <a:pPr lvl="1"/>
            <a:r>
              <a:rPr lang="en-US" dirty="0"/>
              <a:t>Adaptive Clinical Trials: Researchers have used adaptive trial designs, which allow for real-time adjustments based on emerging data. This has accelerated the vaccine development process and allowed for quicker identification of effective candidates.</a:t>
            </a:r>
          </a:p>
        </p:txBody>
      </p:sp>
    </p:spTree>
    <p:extLst>
      <p:ext uri="{BB962C8B-B14F-4D97-AF65-F5344CB8AC3E}">
        <p14:creationId xmlns:p14="http://schemas.microsoft.com/office/powerpoint/2010/main" val="155730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38A7-5A21-CAD1-654A-2D62F4CEDA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F0E866-7DC6-666F-3B5D-2994499EF267}"/>
              </a:ext>
            </a:extLst>
          </p:cNvPr>
          <p:cNvSpPr>
            <a:spLocks noGrp="1"/>
          </p:cNvSpPr>
          <p:nvPr>
            <p:ph idx="1"/>
          </p:nvPr>
        </p:nvSpPr>
        <p:spPr/>
        <p:txBody>
          <a:bodyPr/>
          <a:lstStyle/>
          <a:p>
            <a:pPr lvl="1"/>
            <a:r>
              <a:rPr lang="en-US" dirty="0"/>
              <a:t>AI and Machine Learning: AI-driven algorithms have been used to analyze massive datasets, helping researchers identify potential vaccine candidates and predict virus mutations. AI has also aided in vaccine development by simulating protein structures and interactions.</a:t>
            </a:r>
          </a:p>
          <a:p>
            <a:pPr lvl="1"/>
            <a:r>
              <a:rPr lang="en-US" dirty="0"/>
              <a:t>Cold Chain Innovations: Maintaining the temperature integrity of vaccines during transportation and storage is vital. Innovations in cold chain technology, including specialized containers and temperature-monitoring sensors, have improved vaccine distribution.</a:t>
            </a:r>
          </a:p>
        </p:txBody>
      </p:sp>
    </p:spTree>
    <p:extLst>
      <p:ext uri="{BB962C8B-B14F-4D97-AF65-F5344CB8AC3E}">
        <p14:creationId xmlns:p14="http://schemas.microsoft.com/office/powerpoint/2010/main" val="305585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64D2-542D-5E35-5273-B41604EAD188}"/>
              </a:ext>
            </a:extLst>
          </p:cNvPr>
          <p:cNvSpPr>
            <a:spLocks noGrp="1"/>
          </p:cNvSpPr>
          <p:nvPr>
            <p:ph type="title"/>
          </p:nvPr>
        </p:nvSpPr>
        <p:spPr/>
        <p:txBody>
          <a:bodyPr>
            <a:normAutofit/>
          </a:bodyPr>
          <a:lstStyle/>
          <a:p>
            <a:r>
              <a:rPr lang="en-US" sz="4800" b="1" i="1" dirty="0"/>
              <a:t>Four types of vaccine: </a:t>
            </a:r>
          </a:p>
        </p:txBody>
      </p:sp>
      <p:sp>
        <p:nvSpPr>
          <p:cNvPr id="4" name="Text Placeholder 3">
            <a:extLst>
              <a:ext uri="{FF2B5EF4-FFF2-40B4-BE49-F238E27FC236}">
                <a16:creationId xmlns:a16="http://schemas.microsoft.com/office/drawing/2014/main" id="{12965A06-C0A2-9375-129C-7D6E161836A8}"/>
              </a:ext>
            </a:extLst>
          </p:cNvPr>
          <p:cNvSpPr>
            <a:spLocks noGrp="1"/>
          </p:cNvSpPr>
          <p:nvPr>
            <p:ph type="body" sz="half" idx="2"/>
          </p:nvPr>
        </p:nvSpPr>
        <p:spPr/>
        <p:txBody>
          <a:bodyPr>
            <a:normAutofit fontScale="55000" lnSpcReduction="20000"/>
          </a:bodyPr>
          <a:lstStyle/>
          <a:p>
            <a:r>
              <a:rPr lang="en-US" sz="4800" b="0" i="0" dirty="0">
                <a:solidFill>
                  <a:srgbClr val="BDC1C6"/>
                </a:solidFill>
                <a:effectLst/>
                <a:latin typeface="Google Sans"/>
              </a:rPr>
              <a:t>Subunit, recombinant, polysaccharide, and conjugate vaccines use specific pieces of the germ—like its protein, sugar, or capsid (a casing around the germ). Because these vaccines use only specific pieces of the germ, they give a very strong immune response that's targeted to key parts of the germ.</a:t>
            </a:r>
            <a:endParaRPr lang="en-US" sz="4400" dirty="0"/>
          </a:p>
        </p:txBody>
      </p:sp>
      <p:pic>
        <p:nvPicPr>
          <p:cNvPr id="7" name="Picture Placeholder 6">
            <a:extLst>
              <a:ext uri="{FF2B5EF4-FFF2-40B4-BE49-F238E27FC236}">
                <a16:creationId xmlns:a16="http://schemas.microsoft.com/office/drawing/2014/main" id="{07971EBE-1049-2A2B-3668-B83BEDBDD8C0}"/>
              </a:ext>
            </a:extLst>
          </p:cNvPr>
          <p:cNvPicPr>
            <a:picLocks noGrp="1" noChangeAspect="1"/>
          </p:cNvPicPr>
          <p:nvPr>
            <p:ph type="pic" idx="1"/>
          </p:nvPr>
        </p:nvPicPr>
        <p:blipFill>
          <a:blip r:embed="rId2"/>
          <a:srcRect l="26452" r="26452"/>
          <a:stretch/>
        </p:blipFill>
        <p:spPr>
          <a:prstGeom prst="rect">
            <a:avLst/>
          </a:prstGeom>
        </p:spPr>
      </p:pic>
    </p:spTree>
    <p:extLst>
      <p:ext uri="{BB962C8B-B14F-4D97-AF65-F5344CB8AC3E}">
        <p14:creationId xmlns:p14="http://schemas.microsoft.com/office/powerpoint/2010/main" val="3995910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B5280-0AD0-1679-ADF9-EF12BBC0B1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5B2079-3740-2EC5-9831-E04DCE27847D}"/>
              </a:ext>
            </a:extLst>
          </p:cNvPr>
          <p:cNvSpPr>
            <a:spLocks noGrp="1"/>
          </p:cNvSpPr>
          <p:nvPr>
            <p:ph idx="1"/>
          </p:nvPr>
        </p:nvSpPr>
        <p:spPr>
          <a:xfrm>
            <a:off x="1141414" y="2376369"/>
            <a:ext cx="9905998" cy="4012296"/>
          </a:xfrm>
        </p:spPr>
        <p:txBody>
          <a:bodyPr/>
          <a:lstStyle/>
          <a:p>
            <a:pPr lvl="1"/>
            <a:r>
              <a:rPr lang="en-US" dirty="0"/>
              <a:t>Single-dose Vaccines: Innovations like the Johnson &amp; Johnson vaccine, which requires only one dose, have simplified the vaccination process and increased accessibility.
Variant-Specific Vaccines: Adapting vaccines to new virus variants has become essential. Innovations in rapid vaccine development methods are helping to create variant-specific vaccines.</a:t>
            </a:r>
          </a:p>
          <a:p>
            <a:pPr lvl="1"/>
            <a:r>
              <a:rPr lang="en-US" dirty="0"/>
              <a:t>Mobile Vaccination Clinics: Mobile vaccination units have been deployed in various regions, bringing vaccines directly to underserved communities, increasing accessibility.</a:t>
            </a:r>
          </a:p>
        </p:txBody>
      </p:sp>
    </p:spTree>
    <p:extLst>
      <p:ext uri="{BB962C8B-B14F-4D97-AF65-F5344CB8AC3E}">
        <p14:creationId xmlns:p14="http://schemas.microsoft.com/office/powerpoint/2010/main" val="31301130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Innovation for cOvide 19 Vaccine analysis </vt:lpstr>
      <vt:lpstr>PowerPoint Presentation</vt:lpstr>
      <vt:lpstr>PowerPoint Presentation</vt:lpstr>
      <vt:lpstr>PowerPoint Presentation</vt:lpstr>
      <vt:lpstr>PowerPoint Presentation</vt:lpstr>
      <vt:lpstr>COVID-19 vaccines. Some notable innovations in this area include :</vt:lpstr>
      <vt:lpstr>PowerPoint Presentation</vt:lpstr>
      <vt:lpstr>Four types of vaccine: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for cOvide 19 Vaccine analysis </dc:title>
  <dc:creator>PS KUMAR</dc:creator>
  <cp:lastModifiedBy>PS KUMAR</cp:lastModifiedBy>
  <cp:revision>1</cp:revision>
  <dcterms:created xsi:type="dcterms:W3CDTF">2023-10-10T05:00:52Z</dcterms:created>
  <dcterms:modified xsi:type="dcterms:W3CDTF">2023-10-10T05:39:12Z</dcterms:modified>
</cp:coreProperties>
</file>