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0" r:id="rId2"/>
    <p:sldId id="262" r:id="rId3"/>
    <p:sldId id="258" r:id="rId4"/>
    <p:sldId id="266" r:id="rId5"/>
    <p:sldId id="281" r:id="rId6"/>
    <p:sldId id="267" r:id="rId7"/>
    <p:sldId id="282" r:id="rId8"/>
    <p:sldId id="283" r:id="rId9"/>
    <p:sldId id="284" r:id="rId10"/>
    <p:sldId id="279" r:id="rId11"/>
    <p:sldId id="264" r:id="rId12"/>
    <p:sldId id="285" r:id="rId13"/>
    <p:sldId id="265" r:id="rId14"/>
    <p:sldId id="286" r:id="rId15"/>
    <p:sldId id="307" r:id="rId16"/>
    <p:sldId id="303" r:id="rId17"/>
    <p:sldId id="304" r:id="rId18"/>
    <p:sldId id="305" r:id="rId19"/>
    <p:sldId id="306" r:id="rId20"/>
    <p:sldId id="308" r:id="rId21"/>
    <p:sldId id="309" r:id="rId22"/>
    <p:sldId id="311" r:id="rId23"/>
    <p:sldId id="312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goud" initials="Ag" lastIdx="2" clrIdx="0">
    <p:extLst>
      <p:ext uri="{19B8F6BF-5375-455C-9EA6-DF929625EA0E}">
        <p15:presenceInfo xmlns:p15="http://schemas.microsoft.com/office/powerpoint/2012/main" userId="4ba81714372ac2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D899-C5B9-473B-AAAE-F6AD9B59992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8D38C-85CE-4289-888C-1603DF401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2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BE12-D867-4E94-8C65-F86E19B9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FE389-6FA1-4A25-A675-DB9D24A3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A327-81BF-47DF-875A-8F98AA3F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70248-FA91-427F-8FBB-50BC38A6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D092-1BF1-47C2-BBD0-0C0ED029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1D58-3656-4B47-87F6-00AF992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C9AF-BAC7-41FD-BB01-2C6739DFE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7BA0-7DCB-403E-BAE5-28F7B2B0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B243-DD63-46A3-8FA0-1E1F2AEC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E58F-1ECD-4B63-8BC3-72206D4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6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B130A-EACD-4084-889B-D455EDBFE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26D6-911A-42D3-9C95-8570483C0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6A84-99F0-4AE1-8AE8-9887882D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6290-5273-48F4-A48B-B885FC95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416B2-06D5-458B-BFD9-C6F5970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DCF5-D7BD-4531-820A-6A081663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95F3-BE86-412C-9C3A-C0AAF0A7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1FE5-7061-4E2F-A4E3-A466CD33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F4D4-46F1-40DF-9E2C-152EC54F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D112-98DE-4A3B-ADDA-7AC75727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1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B281-1699-49F5-AC5C-37B94C2F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536A5-E4C7-4CB9-9A27-B7D4EEC9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650A-E30C-454B-B628-3E541F98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5C77-22C9-4A0A-A6AE-2164D579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2DF3-944C-404F-BAE9-1A0F1185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5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A226-9D71-43DD-AB79-C39B4192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31D9-9B25-4939-AAF5-E649C1E9B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5810-F7C1-4CF3-B1D2-17F461C6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91A43-C708-4500-99D8-1A2989C9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EC4D-4544-4EFC-A88F-2E1027FD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F29F9-1B87-48A6-8A23-55D51243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6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FF9-B121-4201-949D-DBB1B47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9300-8E5C-4E4F-8144-FE632A48B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D283-8CDE-4CA3-95AB-CE497B055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BF417-3394-4461-9036-E730CC979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75FA4-41E2-4029-A650-263ED0AE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FFABE-7AE6-44F7-B3B5-36774D97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1C3E-3003-4828-8E3D-00BF0C1A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F595D-91EC-4BD9-9B0B-69EE74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5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BE05-5D37-443E-81A6-07691210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46217-906C-4080-8D03-BB97655C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51675-8028-4C28-B2CF-69EA73C8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27130-9D8C-4FDB-A071-C5540C8A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3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7AE09-26C2-4C29-B297-DB491597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3758F-9195-4CD8-AD58-F7BB06B9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8F17F-4325-4EEA-9800-356F6AB9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4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F1D1-2F5C-4852-92BC-CA18DB24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D5B8-0AC0-41AE-8195-59E02E77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8D64A-F3EA-4488-BDFA-ED2FC0A1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C78B-5A25-448C-B460-AA587C4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AE0D-D45F-4A0E-BCAC-A5A9ADC8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9BAC-A1FD-4825-B32F-50547701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4B22-59BA-4338-95DB-E9246B56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B089B-7709-4217-A0F9-CCEF9A496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48E3B-45B2-441C-9B2F-C71D943C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6EB0-FE50-4B95-8080-4E98C800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9708-8F44-43D8-88F3-AAA79CBD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F867B-5B00-4A81-824F-5DE96CE2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CEA52-48AB-4CCD-B387-DA739048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E0B7-6745-4ABF-B4FF-0E2BE304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EA77-BC93-4964-83E0-D4529E639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3762-1012-4F32-A1B8-D16BE6CBCF10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8859-36AF-4DF6-AC92-3DA99474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3225-2C51-4263-91F7-335FB6C88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5114-EB06-4642-BF44-B2ADE65A7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A066-B291-419F-B70C-FD28107DF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9607"/>
            <a:ext cx="9144000" cy="2870771"/>
          </a:xfrm>
        </p:spPr>
        <p:txBody>
          <a:bodyPr>
            <a:normAutofit fontScale="90000"/>
          </a:bodyPr>
          <a:lstStyle/>
          <a:p>
            <a:br>
              <a:rPr lang="en-US" altLang="en-US" sz="3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1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CMR TECHNICAL CAMPUS</a:t>
            </a:r>
            <a:br>
              <a:rPr lang="en-US" altLang="en-US" sz="3100" b="1" dirty="0">
                <a:latin typeface="Castellar" panose="020A0402060406010301" pitchFamily="18" charset="0"/>
              </a:rPr>
            </a:br>
            <a:br>
              <a:rPr lang="en-US" altLang="en-US" sz="3100" b="1" dirty="0">
                <a:latin typeface="Castellar" panose="020A0402060406010301" pitchFamily="18" charset="0"/>
              </a:rPr>
            </a:br>
            <a:r>
              <a:rPr lang="en-US" altLang="en-US" sz="2200" dirty="0">
                <a:latin typeface="+mn-lt"/>
              </a:rPr>
              <a:t>Accredited  by  NBA, Approved  by AICTE, affiliated to JNTUH</a:t>
            </a:r>
            <a:br>
              <a:rPr lang="en-US" altLang="en-US" sz="2200" dirty="0">
                <a:latin typeface="+mn-lt"/>
              </a:rPr>
            </a:br>
            <a:r>
              <a:rPr lang="en-US" altLang="en-US" sz="2200" dirty="0" err="1">
                <a:latin typeface="+mn-lt"/>
              </a:rPr>
              <a:t>Kandlakoya</a:t>
            </a:r>
            <a:r>
              <a:rPr lang="en-US" altLang="en-US" sz="2200" dirty="0">
                <a:latin typeface="+mn-lt"/>
              </a:rPr>
              <a:t> (V), </a:t>
            </a:r>
            <a:r>
              <a:rPr lang="en-US" altLang="en-US" sz="2200" dirty="0" err="1">
                <a:latin typeface="+mn-lt"/>
              </a:rPr>
              <a:t>Medchal</a:t>
            </a:r>
            <a:r>
              <a:rPr lang="en-US" altLang="en-US" sz="2200" dirty="0">
                <a:latin typeface="+mn-lt"/>
              </a:rPr>
              <a:t> Road, Hyderabad -501401</a:t>
            </a:r>
            <a:br>
              <a:rPr lang="en-US" altLang="en-US" sz="2200" dirty="0">
                <a:latin typeface="+mn-lt"/>
              </a:rPr>
            </a:b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UGC AUTONOMOUS</a:t>
            </a:r>
            <a:br>
              <a:rPr lang="en-US" altLang="en-US" sz="2200" dirty="0">
                <a:latin typeface="+mn-lt"/>
              </a:rPr>
            </a:br>
            <a:b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Classification Of Alzheimer Disease Severity Using Deep Learning Model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44E7E-8FBD-4440-9F19-C2960E72D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261" y="4060378"/>
            <a:ext cx="9144000" cy="2230591"/>
          </a:xfrm>
        </p:spPr>
        <p:txBody>
          <a:bodyPr>
            <a:normAutofit lnSpcReduction="10000"/>
          </a:bodyPr>
          <a:lstStyle/>
          <a:p>
            <a:pPr marL="0" indent="0" algn="l" eaLnBrk="1" fontAlgn="auto" hangingPunct="1">
              <a:buFont typeface="Arial"/>
              <a:buNone/>
              <a:defRPr/>
            </a:pPr>
            <a:endParaRPr lang="en-US" sz="2000" b="1" dirty="0"/>
          </a:p>
          <a:p>
            <a:pPr marL="0" indent="0" algn="l" eaLnBrk="1" fontAlgn="auto" hangingPunct="1">
              <a:buFont typeface="Arial"/>
              <a:buNone/>
              <a:defRPr/>
            </a:pPr>
            <a:r>
              <a:rPr lang="en-US" sz="2000" b="1" dirty="0"/>
              <a:t>Under the guidance of    </a:t>
            </a:r>
          </a:p>
          <a:p>
            <a:pPr marL="0" indent="0" algn="l" eaLnBrk="1" fontAlgn="auto" hangingPunct="1">
              <a:buFont typeface="Arial"/>
              <a:buNone/>
              <a:defRPr/>
            </a:pPr>
            <a:r>
              <a:rPr lang="en-US" sz="2000" dirty="0"/>
              <a:t>D Mounika                                                          </a:t>
            </a:r>
            <a:r>
              <a:rPr lang="en-US" sz="2000" b="1" dirty="0"/>
              <a:t>Team members</a:t>
            </a:r>
            <a:r>
              <a:rPr lang="en-US" sz="2000" dirty="0"/>
              <a:t>: </a:t>
            </a:r>
          </a:p>
          <a:p>
            <a:pPr marL="0" indent="0" algn="l" eaLnBrk="1" fontAlgn="auto" hangingPunct="1">
              <a:buFont typeface="Arial"/>
              <a:buNone/>
              <a:defRPr/>
            </a:pPr>
            <a:r>
              <a:rPr lang="en-US" sz="2000" dirty="0"/>
              <a:t>                                                                             Aditya Singh(187R1A05C4)</a:t>
            </a:r>
          </a:p>
          <a:p>
            <a:pPr marL="0" indent="0" algn="l" eaLnBrk="1" fontAlgn="auto" hangingPunct="1">
              <a:buFont typeface="Arial"/>
              <a:buNone/>
              <a:defRPr/>
            </a:pPr>
            <a:r>
              <a:rPr lang="en-US" sz="2000" dirty="0"/>
              <a:t>                                                                             Abhinav </a:t>
            </a:r>
            <a:r>
              <a:rPr lang="en-US" sz="2000" dirty="0" err="1"/>
              <a:t>Dharipalli</a:t>
            </a:r>
            <a:r>
              <a:rPr lang="en-US" sz="2000" dirty="0"/>
              <a:t>(187R1A05E0)</a:t>
            </a:r>
          </a:p>
          <a:p>
            <a:pPr marL="0" indent="0" algn="l" eaLnBrk="1" fontAlgn="auto" hangingPunct="1">
              <a:buFont typeface="Arial"/>
              <a:buNone/>
              <a:defRPr/>
            </a:pPr>
            <a:r>
              <a:rPr lang="en-US" sz="2000" dirty="0"/>
              <a:t>                                                                             Rama Krishna </a:t>
            </a:r>
            <a:r>
              <a:rPr lang="en-US" sz="2000" dirty="0" err="1"/>
              <a:t>Bollepally</a:t>
            </a:r>
            <a:r>
              <a:rPr lang="en-US" sz="2000" dirty="0"/>
              <a:t>(187R1A05C6)</a:t>
            </a:r>
          </a:p>
        </p:txBody>
      </p:sp>
      <p:pic>
        <p:nvPicPr>
          <p:cNvPr id="4" name="Picture 3" descr="cmr new logo">
            <a:extLst>
              <a:ext uri="{FF2B5EF4-FFF2-40B4-BE49-F238E27FC236}">
                <a16:creationId xmlns:a16="http://schemas.microsoft.com/office/drawing/2014/main" id="{03574839-355C-48E5-8789-158EE29A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61" y="856348"/>
            <a:ext cx="122872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32BD-9C32-438B-BF0A-EEC4DCE9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134307"/>
            <a:ext cx="10515600" cy="7978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1696C-3628-45F0-B906-268CCA37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1074198"/>
            <a:ext cx="11774543" cy="51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6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44B0C5-028B-4A5E-AC87-DCA05971B513}"/>
              </a:ext>
            </a:extLst>
          </p:cNvPr>
          <p:cNvSpPr txBox="1"/>
          <p:nvPr/>
        </p:nvSpPr>
        <p:spPr>
          <a:xfrm>
            <a:off x="651769" y="1383476"/>
            <a:ext cx="1020932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Segoe UI" panose="020B0502040204020203" pitchFamily="34" charset="0"/>
              </a:rPr>
              <a:t>Module 1</a:t>
            </a:r>
            <a:r>
              <a:rPr lang="en-US" sz="2800" b="1" i="0" dirty="0">
                <a:effectLst/>
                <a:latin typeface="Segoe UI" panose="020B0502040204020203" pitchFamily="34" charset="0"/>
              </a:rPr>
              <a:t>: 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Inter"/>
              </a:rPr>
              <a:t>Exploring the data</a:t>
            </a:r>
          </a:p>
          <a:p>
            <a:endParaRPr lang="en-IN" sz="1200" b="1" i="0" dirty="0">
              <a:solidFill>
                <a:srgbClr val="000000"/>
              </a:solidFill>
              <a:effectLst/>
              <a:latin typeface="Inter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graphs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this we may know if there are any imbalance in the number of observations between our classes present in our dataset.</a:t>
            </a:r>
          </a:p>
          <a:p>
            <a:endParaRPr lang="en-IN" sz="2800" b="1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n-US" sz="28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Inter"/>
            </a:endParaRPr>
          </a:p>
          <a:p>
            <a:endParaRPr lang="en-IN" sz="2800" b="1" i="0" dirty="0">
              <a:effectLst/>
              <a:latin typeface="Inter"/>
            </a:endParaRPr>
          </a:p>
          <a:p>
            <a:endParaRPr lang="en-IN" sz="2800" b="1" i="0" dirty="0">
              <a:effectLst/>
              <a:latin typeface="In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i="0" dirty="0">
              <a:effectLst/>
              <a:latin typeface="Inter"/>
            </a:endParaRPr>
          </a:p>
          <a:p>
            <a:endParaRPr lang="en-US" sz="2800" b="1" u="sng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1800" dirty="0"/>
          </a:p>
          <a:p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ED919-F25C-499A-9FB9-C80B3E7D1995}"/>
              </a:ext>
            </a:extLst>
          </p:cNvPr>
          <p:cNvSpPr txBox="1"/>
          <p:nvPr/>
        </p:nvSpPr>
        <p:spPr>
          <a:xfrm>
            <a:off x="651769" y="310988"/>
            <a:ext cx="8637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1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DDB8-3A56-4B67-BD16-8C87EC49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IN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8273-815F-4EEA-80EC-D001F2F6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Segoe UI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en-US" b="1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odule</a:t>
            </a:r>
            <a:r>
              <a:rPr lang="en-US" b="1" u="sng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IN" b="1" dirty="0">
                <a:latin typeface="Inter"/>
                <a:ea typeface="Times New Roman" panose="02020603050405020304" pitchFamily="18" charset="0"/>
              </a:rPr>
              <a:t>Data </a:t>
            </a:r>
            <a:r>
              <a:rPr lang="en-IN" b="1" i="0" dirty="0">
                <a:effectLst/>
                <a:latin typeface="Inter"/>
              </a:rPr>
              <a:t>pre-processing</a:t>
            </a:r>
          </a:p>
          <a:p>
            <a:endParaRPr lang="en-IN" sz="1600" b="1" i="0" dirty="0">
              <a:effectLst/>
              <a:latin typeface="Inter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Resizing images present on dataset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any noise if present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6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44B0C5-028B-4A5E-AC87-DCA05971B513}"/>
              </a:ext>
            </a:extLst>
          </p:cNvPr>
          <p:cNvSpPr txBox="1"/>
          <p:nvPr/>
        </p:nvSpPr>
        <p:spPr>
          <a:xfrm>
            <a:off x="651769" y="1382286"/>
            <a:ext cx="1020932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Segoe UI" panose="020B0502040204020203" pitchFamily="34" charset="0"/>
                <a:ea typeface="Times New Roman" panose="02020603050405020304" pitchFamily="18" charset="0"/>
              </a:rPr>
              <a:t>Module 3</a:t>
            </a:r>
            <a:r>
              <a:rPr lang="en-US" sz="2800" b="1" dirty="0"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2800" b="1" dirty="0">
                <a:latin typeface="Inter"/>
                <a:ea typeface="Times New Roman" panose="02020603050405020304" pitchFamily="18" charset="0"/>
              </a:rPr>
              <a:t>Building the CNN architecture and train the model</a:t>
            </a:r>
            <a:endParaRPr lang="en-US" sz="2800" b="1" i="0" dirty="0">
              <a:effectLst/>
              <a:latin typeface="Inter"/>
            </a:endParaRPr>
          </a:p>
          <a:p>
            <a:endParaRPr lang="en-US" sz="1200" b="1" i="0" dirty="0">
              <a:effectLst/>
              <a:latin typeface="Inter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Building a CNN model which could classify the MRI scans into 4 classes namely</a:t>
            </a:r>
          </a:p>
          <a:p>
            <a:pPr algn="just">
              <a:lnSpc>
                <a:spcPct val="200000"/>
              </a:lnSpc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1.Mild demented</a:t>
            </a:r>
          </a:p>
          <a:p>
            <a:pPr algn="just">
              <a:lnSpc>
                <a:spcPct val="200000"/>
              </a:lnSpc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2.Moderate demented</a:t>
            </a:r>
          </a:p>
          <a:p>
            <a:pPr algn="just">
              <a:lnSpc>
                <a:spcPct val="200000"/>
              </a:lnSpc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3.Non demented</a:t>
            </a:r>
          </a:p>
          <a:p>
            <a:pPr algn="just">
              <a:lnSpc>
                <a:spcPct val="200000"/>
              </a:lnSpc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4.Very mild demented</a:t>
            </a:r>
          </a:p>
          <a:p>
            <a:endParaRPr lang="en-US" sz="2800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IN" sz="2800" b="1" i="0" dirty="0">
              <a:effectLst/>
              <a:latin typeface="Inter"/>
            </a:endParaRPr>
          </a:p>
          <a:p>
            <a:endParaRPr lang="en-US" sz="2800" b="1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18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ED919-F25C-499A-9FB9-C80B3E7D1995}"/>
              </a:ext>
            </a:extLst>
          </p:cNvPr>
          <p:cNvSpPr txBox="1"/>
          <p:nvPr/>
        </p:nvSpPr>
        <p:spPr>
          <a:xfrm>
            <a:off x="651769" y="337621"/>
            <a:ext cx="8637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6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5795-2DA8-4107-863A-587B1644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IN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88B0-283E-40BD-B13B-B1C8BA99F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Module 4</a:t>
            </a:r>
            <a:r>
              <a:rPr lang="en-US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IN" b="1" dirty="0">
                <a:latin typeface="Inter"/>
                <a:ea typeface="Times New Roman" panose="02020603050405020304" pitchFamily="18" charset="0"/>
              </a:rPr>
              <a:t>Testing</a:t>
            </a:r>
            <a:r>
              <a:rPr lang="en-IN" b="1" i="0" dirty="0">
                <a:effectLst/>
                <a:latin typeface="Inter"/>
              </a:rPr>
              <a:t> the Model</a:t>
            </a:r>
          </a:p>
          <a:p>
            <a:pPr marL="0" indent="0">
              <a:buNone/>
            </a:pPr>
            <a:endParaRPr lang="en-IN" sz="1600" b="1" i="0" dirty="0">
              <a:effectLst/>
              <a:latin typeface="Inter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 the model which we built using test MRI scans  present in the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Alzheimer_s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test data is unknown to the model built.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A778-E5D7-4FFC-8729-A7ECED64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6584-5F0E-44B6-82D9-7FD1A788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Module 5</a:t>
            </a:r>
            <a:r>
              <a:rPr lang="en-US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IN" b="1" dirty="0">
                <a:effectLst/>
                <a:latin typeface="Inter"/>
                <a:ea typeface="Times New Roman" panose="02020603050405020304" pitchFamily="18" charset="0"/>
              </a:rPr>
              <a:t>Evaluating performance of the model</a:t>
            </a:r>
            <a:endParaRPr lang="en-IN" b="1" i="0" dirty="0">
              <a:effectLst/>
              <a:latin typeface="Inter"/>
            </a:endParaRPr>
          </a:p>
          <a:p>
            <a:pPr marL="0" indent="0">
              <a:buNone/>
            </a:pPr>
            <a:endParaRPr lang="en-IN" sz="2000" b="1" i="0" dirty="0">
              <a:effectLst/>
              <a:latin typeface="Inter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performance of the model is evaluated by building the confusion matrix .</a:t>
            </a:r>
          </a:p>
        </p:txBody>
      </p:sp>
    </p:spTree>
    <p:extLst>
      <p:ext uri="{BB962C8B-B14F-4D97-AF65-F5344CB8AC3E}">
        <p14:creationId xmlns:p14="http://schemas.microsoft.com/office/powerpoint/2010/main" val="2531119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565D-7002-4742-920F-60AEA9E2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F4F10D-C21D-4A7F-B58D-43382D577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930"/>
            <a:ext cx="10515600" cy="4140727"/>
          </a:xfrm>
        </p:spPr>
      </p:pic>
    </p:spTree>
    <p:extLst>
      <p:ext uri="{BB962C8B-B14F-4D97-AF65-F5344CB8AC3E}">
        <p14:creationId xmlns:p14="http://schemas.microsoft.com/office/powerpoint/2010/main" val="15716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0CAB-06CB-4EA6-B077-A5B32B19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720C3-D6E6-4545-B4F6-1B2498E5A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41" y="1857870"/>
            <a:ext cx="8907118" cy="4286848"/>
          </a:xfrm>
        </p:spPr>
      </p:pic>
    </p:spTree>
    <p:extLst>
      <p:ext uri="{BB962C8B-B14F-4D97-AF65-F5344CB8AC3E}">
        <p14:creationId xmlns:p14="http://schemas.microsoft.com/office/powerpoint/2010/main" val="195371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0311-C3A4-4E13-8FDC-349A41B6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EB0CC3-CEBD-4E74-84B5-99E0E2A8A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2129370"/>
            <a:ext cx="10126488" cy="3743847"/>
          </a:xfrm>
        </p:spPr>
      </p:pic>
    </p:spTree>
    <p:extLst>
      <p:ext uri="{BB962C8B-B14F-4D97-AF65-F5344CB8AC3E}">
        <p14:creationId xmlns:p14="http://schemas.microsoft.com/office/powerpoint/2010/main" val="88212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3CDB-DC1B-4E4A-ACB6-15D51B5B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DB5A31-A0B4-450A-8E34-A901D3ABB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2" y="1825625"/>
            <a:ext cx="9032033" cy="4667250"/>
          </a:xfrm>
        </p:spPr>
      </p:pic>
    </p:spTree>
    <p:extLst>
      <p:ext uri="{BB962C8B-B14F-4D97-AF65-F5344CB8AC3E}">
        <p14:creationId xmlns:p14="http://schemas.microsoft.com/office/powerpoint/2010/main" val="333279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4065-0521-4B88-94A1-9DB3E7BE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CC62-B3A9-4EA2-ABA1-2880D792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27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815B-1AD4-1D27-0EFE-02CD1CC0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F0D15-2DF1-B567-CD09-465D37C2B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8" y="1825625"/>
            <a:ext cx="6969966" cy="4351338"/>
          </a:xfrm>
        </p:spPr>
      </p:pic>
    </p:spTree>
    <p:extLst>
      <p:ext uri="{BB962C8B-B14F-4D97-AF65-F5344CB8AC3E}">
        <p14:creationId xmlns:p14="http://schemas.microsoft.com/office/powerpoint/2010/main" val="347622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23A4-0FCF-000A-EEA9-C9342A07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pre-processing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8916F5-FFAF-56CA-E4CA-1B1E0B83A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4" y="4347309"/>
            <a:ext cx="10515600" cy="18114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5F81B9-27A6-0DBF-0085-4EB58622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8" y="1677358"/>
            <a:ext cx="774490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9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5E91-8E02-5DC1-0210-7327FDEE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Building the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33CA0-AA28-F3CB-1914-49C1B7EDC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6" y="1576873"/>
            <a:ext cx="9697267" cy="4600090"/>
          </a:xfrm>
        </p:spPr>
      </p:pic>
    </p:spTree>
    <p:extLst>
      <p:ext uri="{BB962C8B-B14F-4D97-AF65-F5344CB8AC3E}">
        <p14:creationId xmlns:p14="http://schemas.microsoft.com/office/powerpoint/2010/main" val="92495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29DB-8D9B-D6B5-ECD2-D812D83D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672B2-2244-8EAF-C16C-8805798B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40" y="905070"/>
            <a:ext cx="774064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04C50-5106-123E-9C2A-D8B09C68B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3" y="5185884"/>
            <a:ext cx="9526555" cy="15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44B0C5-028B-4A5E-AC87-DCA05971B513}"/>
              </a:ext>
            </a:extLst>
          </p:cNvPr>
          <p:cNvSpPr txBox="1"/>
          <p:nvPr/>
        </p:nvSpPr>
        <p:spPr>
          <a:xfrm>
            <a:off x="651769" y="1490008"/>
            <a:ext cx="1020932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shows better accuracy in the results when compared to the existing approach and the classification is done between 4 classes, So the model will be useful for early diagnosis of the disease.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ED919-F25C-499A-9FB9-C80B3E7D1995}"/>
              </a:ext>
            </a:extLst>
          </p:cNvPr>
          <p:cNvSpPr txBox="1"/>
          <p:nvPr/>
        </p:nvSpPr>
        <p:spPr>
          <a:xfrm>
            <a:off x="651769" y="364254"/>
            <a:ext cx="86379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24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0550-4C9B-46F9-BC1C-72E1C2F9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5" y="7336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THANK YOU.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0954B-765E-4D5C-AEC8-B70DE45A7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79" y="1354836"/>
            <a:ext cx="10515600" cy="5503164"/>
          </a:xfrm>
          <a:prstGeom prst="rect">
            <a:avLst/>
          </a:prstGeom>
          <a:scene3d>
            <a:camera prst="obliqueBottom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697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9EC1-E6D7-4E79-938A-13CA46A4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C238-86D2-496C-9181-711403D8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641353"/>
            <a:ext cx="10515600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lzheimer is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neurodenerative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disorder it is caused by abnormal build of proteins in and around brain cells.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It 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mostly affected to older adults people affected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alzheimer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demented 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There is no cure available for people but there are treatments which can delay the onset of the disease.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emented means losing the to ability to remember, think, or make decisions 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 scans are used to evaluate the patients suspected with AD (Alzheimer disease).</a:t>
            </a:r>
          </a:p>
          <a:p>
            <a:endParaRPr lang="en-IN" sz="2000" dirty="0"/>
          </a:p>
        </p:txBody>
      </p:sp>
      <p:sp>
        <p:nvSpPr>
          <p:cNvPr id="5" name="AutoShape 2" descr="braintissue">
            <a:extLst>
              <a:ext uri="{FF2B5EF4-FFF2-40B4-BE49-F238E27FC236}">
                <a16:creationId xmlns:a16="http://schemas.microsoft.com/office/drawing/2014/main" id="{57E40289-7C0A-4A55-A37D-F21D00D44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8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44B0C5-028B-4A5E-AC87-DCA05971B513}"/>
              </a:ext>
            </a:extLst>
          </p:cNvPr>
          <p:cNvSpPr txBox="1"/>
          <p:nvPr/>
        </p:nvSpPr>
        <p:spPr>
          <a:xfrm>
            <a:off x="651769" y="1322506"/>
            <a:ext cx="10209320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existing system uses oasis longitudinal dataset 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the subjects scanned are  divided into 2 groups demented and non demented 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consists of certain features of the brain like brain volume, age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subject scanned.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features specified in the dataset the classification was done.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algorithms used where random forest and decision tree.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ED919-F25C-499A-9FB9-C80B3E7D1995}"/>
              </a:ext>
            </a:extLst>
          </p:cNvPr>
          <p:cNvSpPr txBox="1"/>
          <p:nvPr/>
        </p:nvSpPr>
        <p:spPr>
          <a:xfrm>
            <a:off x="651769" y="310988"/>
            <a:ext cx="86379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3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EDD1-A606-4ED9-BF52-F5FEBFBE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0AA7-39F0-4B34-A240-52A9565F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 the classification is done only on two types it is not much useful in predicting the </a:t>
            </a:r>
            <a:r>
              <a:rPr lang="en-US" sz="2000" dirty="0" err="1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alzheimers</a:t>
            </a:r>
            <a:r>
              <a:rPr lang="en-US" sz="2000" dirty="0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as early as possible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prediction of the </a:t>
            </a:r>
            <a:r>
              <a:rPr lang="en-US" sz="2000" dirty="0" err="1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alzheimers</a:t>
            </a:r>
            <a:r>
              <a:rPr lang="en-US" sz="2000" dirty="0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 not done early it will not be much useful for diagnosis of the disease </a:t>
            </a:r>
            <a:endParaRPr lang="en-US" sz="2000" dirty="0">
              <a:solidFill>
                <a:srgbClr val="24292E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8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44B0C5-028B-4A5E-AC87-DCA05971B513}"/>
              </a:ext>
            </a:extLst>
          </p:cNvPr>
          <p:cNvSpPr txBox="1"/>
          <p:nvPr/>
        </p:nvSpPr>
        <p:spPr>
          <a:xfrm>
            <a:off x="651769" y="1349139"/>
            <a:ext cx="102093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Inter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we are using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alzheimer_s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where it consists MRI scans of brain.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is divided into testing and training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it is further classified into 4 classes namely.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Mild demented, Moderate demented, non demented, very mild demented.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are building a CNN model  which will classify the subjects into 4 categories mentioned above based on the MRI scans.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ED919-F25C-499A-9FB9-C80B3E7D1995}"/>
              </a:ext>
            </a:extLst>
          </p:cNvPr>
          <p:cNvSpPr txBox="1"/>
          <p:nvPr/>
        </p:nvSpPr>
        <p:spPr>
          <a:xfrm>
            <a:off x="651769" y="364254"/>
            <a:ext cx="86379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 approach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0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CABB-F094-49AE-A0E1-BBF8F60C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2722-61D8-48EA-966A-FFE108F7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Since the classification is done between 4 classes the model will be more useful treating and diagnosis of the disease in its early stages.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accuracy rate will also be relatively high, since we are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 classification, which said to be one of the best algorithms for image classification.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7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093A-CEB4-40E8-B91B-EFC3F508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910D-C7EA-4657-88F6-C416FF1F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Processor: Intel i3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 disk: 20GB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devices: Keyboard, mouse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Ram: 1GB</a:t>
            </a:r>
          </a:p>
        </p:txBody>
      </p:sp>
    </p:spTree>
    <p:extLst>
      <p:ext uri="{BB962C8B-B14F-4D97-AF65-F5344CB8AC3E}">
        <p14:creationId xmlns:p14="http://schemas.microsoft.com/office/powerpoint/2010/main" val="95376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5574-DC17-46D2-9A48-7F0550A2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A570-2C0A-406D-A29F-7356C01E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system: Windows 7,8,10,11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Coding language: Python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Tool: Google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notebook/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6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676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Castellar</vt:lpstr>
      <vt:lpstr>Inter</vt:lpstr>
      <vt:lpstr>Segoe UI</vt:lpstr>
      <vt:lpstr>Times New Roman</vt:lpstr>
      <vt:lpstr>Wingdings</vt:lpstr>
      <vt:lpstr>Office Theme</vt:lpstr>
      <vt:lpstr>  CMR TECHNICAL CAMPUS  Accredited  by  NBA, Approved  by AICTE, affiliated to JNTUH Kandlakoya (V), Medchal Road, Hyderabad -501401 UGC AUTONOMOUS  Prediction And Classification Of Alzheimer Disease Severity Using Deep Learning Model</vt:lpstr>
      <vt:lpstr>Contents</vt:lpstr>
      <vt:lpstr>ABSTRACT</vt:lpstr>
      <vt:lpstr>PowerPoint Presentation</vt:lpstr>
      <vt:lpstr>Disadvantages</vt:lpstr>
      <vt:lpstr>PowerPoint Presentation</vt:lpstr>
      <vt:lpstr>Advantages of proposed system</vt:lpstr>
      <vt:lpstr>Hardware requirements</vt:lpstr>
      <vt:lpstr>Software requirements</vt:lpstr>
      <vt:lpstr>Project Architecture</vt:lpstr>
      <vt:lpstr>PowerPoint Presentation</vt:lpstr>
      <vt:lpstr>Modules </vt:lpstr>
      <vt:lpstr>PowerPoint Presentation</vt:lpstr>
      <vt:lpstr>Modules </vt:lpstr>
      <vt:lpstr>Modules</vt:lpstr>
      <vt:lpstr>ACTIVITY DIAGRAM</vt:lpstr>
      <vt:lpstr>SEQUENCE DIAGRAM</vt:lpstr>
      <vt:lpstr>USECASE DIAGRAM</vt:lpstr>
      <vt:lpstr>CLASS DIAGRAM</vt:lpstr>
      <vt:lpstr>SAMPLE CODE</vt:lpstr>
      <vt:lpstr>Data pre-processing</vt:lpstr>
      <vt:lpstr>Building the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: SOFT COMPUTING  PROJECT TITLE : PERSONALITY PREDICTION MODEL BASED ON SOCIAL MEDIA ANALYSIS</dc:title>
  <dc:creator>Anurag goud</dc:creator>
  <cp:lastModifiedBy>Sankar</cp:lastModifiedBy>
  <cp:revision>60</cp:revision>
  <dcterms:created xsi:type="dcterms:W3CDTF">2021-04-09T04:47:11Z</dcterms:created>
  <dcterms:modified xsi:type="dcterms:W3CDTF">2022-06-19T09:32:54Z</dcterms:modified>
</cp:coreProperties>
</file>