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6" r:id="rId10"/>
    <p:sldId id="262" r:id="rId11"/>
    <p:sldId id="267" r:id="rId12"/>
    <p:sldId id="269" r:id="rId13"/>
    <p:sldId id="263" r:id="rId14"/>
    <p:sldId id="270" r:id="rId15"/>
    <p:sldId id="272" r:id="rId16"/>
    <p:sldId id="268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-96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604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00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0748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1630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5011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5889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622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5534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578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53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329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425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309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194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85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810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141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40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Type_selectors" TargetMode="External"/><Relationship Id="rId2" Type="http://schemas.openxmlformats.org/officeDocument/2006/relationships/hyperlink" Target="https://developer.mozilla.org/en-US/docs/Web/CSS/Universal_selector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Web/CSS/ID_selectors" TargetMode="External"/><Relationship Id="rId4" Type="http://schemas.openxmlformats.org/officeDocument/2006/relationships/hyperlink" Target="https://developer.mozilla.org/en-US/docs/Web/CSS/Class_selector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3966" y="1284998"/>
            <a:ext cx="7197726" cy="2421464"/>
          </a:xfrm>
        </p:spPr>
        <p:txBody>
          <a:bodyPr>
            <a:normAutofit/>
          </a:bodyPr>
          <a:lstStyle/>
          <a:p>
            <a:r>
              <a:rPr lang="en-US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CSS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2046" y="3837091"/>
            <a:ext cx="8769621" cy="1405467"/>
          </a:xfrm>
        </p:spPr>
        <p:txBody>
          <a:bodyPr>
            <a:normAutofit/>
          </a:bodyPr>
          <a:lstStyle/>
          <a:p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Cascading style sheet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858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835" y="1040903"/>
            <a:ext cx="8761413" cy="706964"/>
          </a:xfrm>
        </p:spPr>
        <p:txBody>
          <a:bodyPr/>
          <a:lstStyle/>
          <a:p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CSS Selectors</a:t>
            </a:r>
            <a:r>
              <a:rPr lang="en-US" dirty="0">
                <a:latin typeface="Constantia" panose="02030602050306030303" pitchFamily="18" charset="0"/>
              </a:rPr>
              <a:t/>
            </a:r>
            <a:br>
              <a:rPr lang="en-US" dirty="0">
                <a:latin typeface="Constantia" panose="02030602050306030303" pitchFamily="18" charset="0"/>
              </a:rPr>
            </a:b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813" y="2334558"/>
            <a:ext cx="11243233" cy="44024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rgbClr val="00B0F0"/>
                </a:solidFill>
                <a:latin typeface="Constantia" panose="02030602050306030303" pitchFamily="18" charset="0"/>
                <a:hlinkClick r:id="rId2"/>
              </a:rPr>
              <a:t>Universal </a:t>
            </a:r>
            <a:r>
              <a:rPr lang="en-US" sz="2400" b="1" i="1" dirty="0" smtClean="0">
                <a:solidFill>
                  <a:srgbClr val="00B0F0"/>
                </a:solidFill>
                <a:latin typeface="Constantia" panose="02030602050306030303" pitchFamily="18" charset="0"/>
                <a:hlinkClick r:id="rId2"/>
              </a:rPr>
              <a:t>selector</a:t>
            </a:r>
            <a:r>
              <a:rPr lang="en-US" sz="2400" b="1" i="1" dirty="0" smtClean="0">
                <a:solidFill>
                  <a:srgbClr val="00B0F0"/>
                </a:solidFill>
                <a:latin typeface="Constantia" panose="02030602050306030303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rgbClr val="00B0F0"/>
                </a:solidFill>
                <a:latin typeface="Constantia" panose="02030602050306030303" pitchFamily="18" charset="0"/>
                <a:hlinkClick r:id="rId3"/>
              </a:rPr>
              <a:t>Type </a:t>
            </a:r>
            <a:r>
              <a:rPr lang="en-US" sz="2400" b="1" i="1" dirty="0" smtClean="0">
                <a:solidFill>
                  <a:srgbClr val="00B0F0"/>
                </a:solidFill>
                <a:latin typeface="Constantia" panose="02030602050306030303" pitchFamily="18" charset="0"/>
                <a:hlinkClick r:id="rId3"/>
              </a:rPr>
              <a:t>selector</a:t>
            </a:r>
            <a:endParaRPr lang="en-US" sz="2400" b="1" i="1" dirty="0" smtClean="0">
              <a:solidFill>
                <a:srgbClr val="00B0F0"/>
              </a:solidFill>
              <a:latin typeface="Constantia" panose="020306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rgbClr val="00B0F0"/>
                </a:solidFill>
                <a:latin typeface="Constantia" panose="02030602050306030303" pitchFamily="18" charset="0"/>
                <a:hlinkClick r:id="rId4"/>
              </a:rPr>
              <a:t>Class </a:t>
            </a:r>
            <a:r>
              <a:rPr lang="en-US" sz="2400" b="1" i="1" dirty="0" smtClean="0">
                <a:solidFill>
                  <a:srgbClr val="00B0F0"/>
                </a:solidFill>
                <a:latin typeface="Constantia" panose="02030602050306030303" pitchFamily="18" charset="0"/>
                <a:hlinkClick r:id="rId4"/>
              </a:rPr>
              <a:t>selector</a:t>
            </a:r>
            <a:endParaRPr lang="en-US" sz="2400" b="1" i="1" dirty="0" smtClean="0">
              <a:solidFill>
                <a:srgbClr val="00B0F0"/>
              </a:solidFill>
              <a:latin typeface="Constantia" panose="020306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rgbClr val="00B0F0"/>
                </a:solidFill>
                <a:latin typeface="Constantia" panose="02030602050306030303" pitchFamily="18" charset="0"/>
                <a:hlinkClick r:id="rId5"/>
              </a:rPr>
              <a:t>ID selector</a:t>
            </a:r>
            <a:endParaRPr lang="en-US" sz="2400" i="1" dirty="0">
              <a:solidFill>
                <a:srgbClr val="00B0F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345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730" y="798856"/>
            <a:ext cx="8761413" cy="706964"/>
          </a:xfrm>
        </p:spPr>
        <p:txBody>
          <a:bodyPr/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CSS 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46" y="2218765"/>
            <a:ext cx="11187953" cy="45316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nstantia" panose="02030602050306030303" pitchFamily="18" charset="0"/>
              </a:rPr>
              <a:t>* {</a:t>
            </a:r>
          </a:p>
          <a:p>
            <a:pPr marL="0" indent="0">
              <a:buNone/>
            </a:pPr>
            <a:r>
              <a:rPr lang="en-US" sz="1900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  font-family: cursive;         </a:t>
            </a:r>
            <a:r>
              <a:rPr lang="en-US" sz="19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// universal selector: applies the styles universally</a:t>
            </a:r>
          </a:p>
          <a:p>
            <a:pPr marL="0" indent="0">
              <a:buNone/>
            </a:pPr>
            <a:r>
              <a:rPr lang="en-US" sz="1900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}</a:t>
            </a:r>
            <a:endParaRPr lang="en-US" sz="1900" b="1" dirty="0">
              <a:solidFill>
                <a:srgbClr val="002060"/>
              </a:solidFill>
              <a:latin typeface="Constantia" panose="02030602050306030303" pitchFamily="18" charset="0"/>
            </a:endParaRPr>
          </a:p>
          <a:p>
            <a:pPr marL="0" indent="0">
              <a:buNone/>
            </a:pPr>
            <a:r>
              <a:rPr lang="en-US" sz="1900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h1</a:t>
            </a:r>
            <a:r>
              <a:rPr lang="en-US" sz="1900" b="1" dirty="0">
                <a:solidFill>
                  <a:srgbClr val="002060"/>
                </a:solidFill>
                <a:latin typeface="Constantia" panose="02030602050306030303" pitchFamily="18" charset="0"/>
              </a:rPr>
              <a:t> {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nstantia" panose="02030602050306030303" pitchFamily="18" charset="0"/>
              </a:rPr>
              <a:t> </a:t>
            </a:r>
            <a:r>
              <a:rPr lang="en-US" sz="1900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color</a:t>
            </a:r>
            <a:r>
              <a:rPr lang="en-US" sz="1900" b="1" dirty="0">
                <a:solidFill>
                  <a:srgbClr val="002060"/>
                </a:solidFill>
                <a:latin typeface="Constantia" panose="02030602050306030303" pitchFamily="18" charset="0"/>
              </a:rPr>
              <a:t>: </a:t>
            </a:r>
            <a:r>
              <a:rPr lang="en-US" sz="1900" b="1" dirty="0" err="1">
                <a:solidFill>
                  <a:srgbClr val="002060"/>
                </a:solidFill>
                <a:latin typeface="Constantia" panose="02030602050306030303" pitchFamily="18" charset="0"/>
              </a:rPr>
              <a:t>darkgreen</a:t>
            </a:r>
            <a:r>
              <a:rPr lang="en-US" sz="1900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;              </a:t>
            </a:r>
            <a:r>
              <a:rPr lang="en-US" sz="19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// type </a:t>
            </a:r>
            <a:r>
              <a:rPr lang="en-US" sz="1900" b="1" dirty="0">
                <a:solidFill>
                  <a:srgbClr val="0070C0"/>
                </a:solidFill>
                <a:latin typeface="Constantia" panose="02030602050306030303" pitchFamily="18" charset="0"/>
              </a:rPr>
              <a:t>selector: applies the styles </a:t>
            </a:r>
            <a:r>
              <a:rPr lang="en-US" sz="19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for that particular type of tags only.</a:t>
            </a:r>
            <a:endParaRPr lang="en-US" sz="1900" b="1" dirty="0">
              <a:solidFill>
                <a:srgbClr val="0070C0"/>
              </a:solidFill>
              <a:latin typeface="Constantia" panose="02030602050306030303" pitchFamily="18" charset="0"/>
            </a:endParaRPr>
          </a:p>
          <a:p>
            <a:pPr marL="0" indent="0">
              <a:buNone/>
            </a:pPr>
            <a:r>
              <a:rPr lang="en-US" sz="1900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}</a:t>
            </a:r>
            <a:endParaRPr lang="en-US" sz="1900" b="1" dirty="0">
              <a:solidFill>
                <a:srgbClr val="002060"/>
              </a:solidFill>
              <a:latin typeface="Constantia" panose="02030602050306030303" pitchFamily="18" charset="0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nstantia" panose="02030602050306030303" pitchFamily="18" charset="0"/>
              </a:rPr>
              <a:t>#id1 {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nstantia" panose="02030602050306030303" pitchFamily="18" charset="0"/>
              </a:rPr>
              <a:t> color: </a:t>
            </a:r>
            <a:r>
              <a:rPr lang="en-US" sz="1900" b="1" dirty="0" err="1">
                <a:solidFill>
                  <a:srgbClr val="002060"/>
                </a:solidFill>
                <a:latin typeface="Constantia" panose="02030602050306030303" pitchFamily="18" charset="0"/>
              </a:rPr>
              <a:t>darkgreen</a:t>
            </a:r>
            <a:r>
              <a:rPr lang="en-US" sz="1900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;             </a:t>
            </a:r>
            <a:r>
              <a:rPr lang="en-US" sz="19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// can be applied for any tags and any division using id attribute in that tags.</a:t>
            </a:r>
            <a:endParaRPr lang="en-US" sz="1900" b="1" dirty="0">
              <a:solidFill>
                <a:srgbClr val="0070C0"/>
              </a:solidFill>
              <a:latin typeface="Constantia" panose="02030602050306030303" pitchFamily="18" charset="0"/>
            </a:endParaRPr>
          </a:p>
          <a:p>
            <a:pPr marL="0" indent="0">
              <a:buNone/>
            </a:pPr>
            <a:r>
              <a:rPr lang="en-US" sz="1900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}</a:t>
            </a:r>
            <a:endParaRPr lang="en-US" sz="1900" b="1" dirty="0">
              <a:solidFill>
                <a:srgbClr val="002060"/>
              </a:solidFill>
              <a:latin typeface="Constantia" panose="02030602050306030303" pitchFamily="18" charset="0"/>
            </a:endParaRPr>
          </a:p>
          <a:p>
            <a:pPr marL="0" indent="0">
              <a:buNone/>
            </a:pPr>
            <a:r>
              <a:rPr lang="en-US" sz="1900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.</a:t>
            </a:r>
            <a:r>
              <a:rPr lang="en-US" sz="1900" b="1" dirty="0">
                <a:solidFill>
                  <a:srgbClr val="002060"/>
                </a:solidFill>
                <a:latin typeface="Constantia" panose="02030602050306030303" pitchFamily="18" charset="0"/>
              </a:rPr>
              <a:t>cls1 {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nstantia" panose="02030602050306030303" pitchFamily="18" charset="0"/>
              </a:rPr>
              <a:t> </a:t>
            </a:r>
            <a:r>
              <a:rPr lang="en-US" sz="1900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color</a:t>
            </a:r>
            <a:r>
              <a:rPr lang="en-US" sz="1900" b="1" dirty="0">
                <a:solidFill>
                  <a:srgbClr val="002060"/>
                </a:solidFill>
                <a:latin typeface="Constantia" panose="02030602050306030303" pitchFamily="18" charset="0"/>
              </a:rPr>
              <a:t>: </a:t>
            </a:r>
            <a:r>
              <a:rPr lang="en-US" sz="1900" b="1" dirty="0" err="1">
                <a:solidFill>
                  <a:srgbClr val="002060"/>
                </a:solidFill>
                <a:latin typeface="Constantia" panose="02030602050306030303" pitchFamily="18" charset="0"/>
              </a:rPr>
              <a:t>rgb</a:t>
            </a:r>
            <a:r>
              <a:rPr lang="en-US" sz="1900" b="1" dirty="0">
                <a:solidFill>
                  <a:srgbClr val="002060"/>
                </a:solidFill>
                <a:latin typeface="Constantia" panose="02030602050306030303" pitchFamily="18" charset="0"/>
              </a:rPr>
              <a:t>(35, 255, 35</a:t>
            </a:r>
            <a:r>
              <a:rPr lang="en-US" sz="1900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);      </a:t>
            </a:r>
            <a:r>
              <a:rPr lang="en-US" sz="1900" b="1" dirty="0">
                <a:solidFill>
                  <a:srgbClr val="0070C0"/>
                </a:solidFill>
                <a:latin typeface="Constantia" panose="02030602050306030303" pitchFamily="18" charset="0"/>
              </a:rPr>
              <a:t>// can be applied for any tags and any division using </a:t>
            </a:r>
            <a:r>
              <a:rPr lang="en-US" sz="19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class </a:t>
            </a:r>
            <a:r>
              <a:rPr lang="en-US" sz="1900" b="1" dirty="0">
                <a:solidFill>
                  <a:srgbClr val="0070C0"/>
                </a:solidFill>
                <a:latin typeface="Constantia" panose="02030602050306030303" pitchFamily="18" charset="0"/>
              </a:rPr>
              <a:t>attribute in </a:t>
            </a:r>
            <a:r>
              <a:rPr lang="en-US" sz="19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that </a:t>
            </a:r>
          </a:p>
          <a:p>
            <a:pPr marL="0" indent="0">
              <a:buNone/>
            </a:pPr>
            <a:r>
              <a:rPr lang="en-US" sz="19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                                                   tags.</a:t>
            </a:r>
            <a:endParaRPr lang="en-US" sz="1900" b="1" dirty="0">
              <a:solidFill>
                <a:srgbClr val="0070C0"/>
              </a:solidFill>
              <a:latin typeface="Constantia" panose="02030602050306030303" pitchFamily="18" charset="0"/>
            </a:endParaRPr>
          </a:p>
          <a:p>
            <a:pPr marL="0" indent="0">
              <a:buNone/>
            </a:pPr>
            <a:r>
              <a:rPr lang="en-US" sz="1900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}</a:t>
            </a:r>
            <a:endParaRPr lang="en-US" sz="1900" b="1" dirty="0">
              <a:solidFill>
                <a:srgbClr val="002060"/>
              </a:solidFill>
              <a:latin typeface="Constantia" panose="02030602050306030303" pitchFamily="18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62110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282" y="852644"/>
            <a:ext cx="8761413" cy="706964"/>
          </a:xfrm>
        </p:spPr>
        <p:txBody>
          <a:bodyPr/>
          <a:lstStyle/>
          <a:p>
            <a:r>
              <a:rPr lang="en-US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</a:t>
            </a:r>
            <a:r>
              <a:rPr lang="en-US" sz="4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Combinators</a:t>
            </a:r>
            <a:endParaRPr lang="en-US" sz="4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282" y="2447365"/>
            <a:ext cx="10705353" cy="410135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 CSS selector can contain more than one simple selector. Between the simple selectors, we can include a </a:t>
            </a:r>
            <a:r>
              <a:rPr lang="en-US" sz="2000" dirty="0" err="1"/>
              <a:t>combinator</a:t>
            </a:r>
            <a:r>
              <a:rPr lang="en-US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There are four different </a:t>
            </a:r>
            <a:r>
              <a:rPr lang="en-US" sz="2000" dirty="0" err="1"/>
              <a:t>combinators</a:t>
            </a:r>
            <a:r>
              <a:rPr lang="en-US" sz="2000" dirty="0"/>
              <a:t> in CSS: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descendant </a:t>
            </a:r>
            <a:r>
              <a:rPr lang="en-US" sz="2000" dirty="0" err="1"/>
              <a:t>combinator</a:t>
            </a:r>
            <a:r>
              <a:rPr lang="en-US" sz="2000" dirty="0" smtClean="0"/>
              <a:t> </a:t>
            </a:r>
            <a:r>
              <a:rPr lang="en-US" sz="2000" dirty="0"/>
              <a:t>(space)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child </a:t>
            </a:r>
            <a:r>
              <a:rPr lang="en-US" sz="2000" dirty="0" err="1"/>
              <a:t>combinator</a:t>
            </a:r>
            <a:r>
              <a:rPr lang="en-US" sz="2000" dirty="0" smtClean="0"/>
              <a:t> </a:t>
            </a:r>
            <a:r>
              <a:rPr lang="en-US" sz="2000" dirty="0"/>
              <a:t>(&gt;)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adjacent sibling </a:t>
            </a:r>
            <a:r>
              <a:rPr lang="en-US" sz="2000" dirty="0" err="1"/>
              <a:t>combinator</a:t>
            </a:r>
            <a:r>
              <a:rPr lang="en-US" sz="2000" dirty="0" smtClean="0"/>
              <a:t> </a:t>
            </a:r>
            <a:r>
              <a:rPr lang="en-US" sz="2000" dirty="0"/>
              <a:t>(+)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general sibling </a:t>
            </a:r>
            <a:r>
              <a:rPr lang="en-US" sz="2000" dirty="0" err="1"/>
              <a:t>combinator</a:t>
            </a:r>
            <a:r>
              <a:rPr lang="en-US" sz="2000" dirty="0" smtClean="0"/>
              <a:t> (~)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05347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6" y="632011"/>
            <a:ext cx="8229600" cy="1143000"/>
          </a:xfrm>
        </p:spPr>
        <p:txBody>
          <a:bodyPr/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Properties and values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594" y="2342606"/>
            <a:ext cx="8229600" cy="5029200"/>
          </a:xfrm>
        </p:spPr>
        <p:txBody>
          <a:bodyPr>
            <a:normAutofit/>
          </a:bodyPr>
          <a:lstStyle/>
          <a:p>
            <a:pPr marL="13335" marR="2626995">
              <a:lnSpc>
                <a:spcPct val="121000"/>
              </a:lnSpc>
              <a:spcBef>
                <a:spcPts val="100"/>
              </a:spcBef>
            </a:pPr>
            <a:r>
              <a:rPr lang="en-US" sz="2400" spc="-5" dirty="0">
                <a:latin typeface="Courier New" panose="02070309020205020404"/>
                <a:cs typeface="Courier New" panose="02070309020205020404"/>
              </a:rPr>
              <a:t>body {</a:t>
            </a:r>
            <a:r>
              <a:rPr lang="en-US" sz="2400" spc="-5" dirty="0">
                <a:solidFill>
                  <a:srgbClr val="980000"/>
                </a:solidFill>
                <a:latin typeface="Courier New" panose="02070309020205020404"/>
                <a:cs typeface="Courier New" panose="02070309020205020404"/>
              </a:rPr>
              <a:t>background: purple;</a:t>
            </a:r>
            <a:r>
              <a:rPr lang="en-US" sz="2400" spc="-5" dirty="0">
                <a:latin typeface="Courier New" panose="02070309020205020404"/>
                <a:cs typeface="Courier New" panose="02070309020205020404"/>
              </a:rPr>
              <a:t>}</a:t>
            </a:r>
          </a:p>
          <a:p>
            <a:pPr marL="13335" marR="2626995">
              <a:lnSpc>
                <a:spcPct val="121000"/>
              </a:lnSpc>
              <a:spcBef>
                <a:spcPts val="100"/>
              </a:spcBef>
            </a:pPr>
            <a:r>
              <a:rPr lang="en-US" sz="2400" spc="-5" dirty="0">
                <a:latin typeface="Courier New" panose="02070309020205020404"/>
                <a:cs typeface="Courier New" panose="02070309020205020404"/>
              </a:rPr>
              <a:t>h1 {</a:t>
            </a:r>
            <a:r>
              <a:rPr lang="en-US" sz="2400" spc="-5" dirty="0">
                <a:solidFill>
                  <a:srgbClr val="980000"/>
                </a:solidFill>
                <a:latin typeface="Courier New" panose="02070309020205020404"/>
                <a:cs typeface="Courier New" panose="02070309020205020404"/>
              </a:rPr>
              <a:t>color: green;</a:t>
            </a:r>
            <a:r>
              <a:rPr lang="en-US" sz="2400" dirty="0">
                <a:latin typeface="Courier New" panose="02070309020205020404"/>
                <a:cs typeface="Courier New" panose="02070309020205020404"/>
              </a:rPr>
              <a:t>}</a:t>
            </a:r>
          </a:p>
          <a:p>
            <a:pPr marL="13335">
              <a:spcBef>
                <a:spcPts val="600"/>
              </a:spcBef>
            </a:pPr>
            <a:r>
              <a:rPr lang="en-US" sz="2400" spc="-5" dirty="0">
                <a:latin typeface="Courier New" panose="02070309020205020404"/>
                <a:cs typeface="Courier New" panose="02070309020205020404"/>
              </a:rPr>
              <a:t>h2 {</a:t>
            </a:r>
            <a:r>
              <a:rPr lang="en-US" sz="2400" spc="-5" dirty="0">
                <a:solidFill>
                  <a:srgbClr val="980000"/>
                </a:solidFill>
                <a:latin typeface="Courier New" panose="02070309020205020404"/>
                <a:cs typeface="Courier New" panose="02070309020205020404"/>
              </a:rPr>
              <a:t>font-size:</a:t>
            </a:r>
            <a:r>
              <a:rPr lang="en-US" sz="2400" spc="-15" dirty="0">
                <a:solidFill>
                  <a:srgbClr val="98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400" spc="-5" dirty="0">
                <a:solidFill>
                  <a:srgbClr val="980000"/>
                </a:solidFill>
                <a:latin typeface="Courier New" panose="02070309020205020404"/>
                <a:cs typeface="Courier New" panose="02070309020205020404"/>
              </a:rPr>
              <a:t>large;</a:t>
            </a:r>
            <a:r>
              <a:rPr lang="en-US" sz="2400" spc="-5" dirty="0">
                <a:latin typeface="Courier New" panose="02070309020205020404"/>
                <a:cs typeface="Courier New" panose="02070309020205020404"/>
              </a:rPr>
              <a:t>}</a:t>
            </a:r>
            <a:endParaRPr lang="en-US" sz="2400" dirty="0">
              <a:latin typeface="Courier New" panose="02070309020205020404"/>
              <a:cs typeface="Courier New" panose="02070309020205020404"/>
            </a:endParaRPr>
          </a:p>
          <a:p>
            <a:pPr marL="356235" marR="615315">
              <a:spcBef>
                <a:spcPts val="590"/>
              </a:spcBef>
            </a:pPr>
            <a:r>
              <a:rPr lang="en-US" sz="2400" dirty="0">
                <a:latin typeface="Courier New" panose="02070309020205020404"/>
                <a:cs typeface="Courier New" panose="02070309020205020404"/>
              </a:rPr>
              <a:t>p </a:t>
            </a:r>
            <a:r>
              <a:rPr lang="en-US" sz="2400" spc="-5" dirty="0">
                <a:latin typeface="Courier New" panose="02070309020205020404"/>
                <a:cs typeface="Courier New" panose="02070309020205020404"/>
              </a:rPr>
              <a:t>{</a:t>
            </a:r>
            <a:r>
              <a:rPr lang="en-US" sz="2400" spc="-5" dirty="0">
                <a:solidFill>
                  <a:srgbClr val="980000"/>
                </a:solidFill>
                <a:latin typeface="Courier New" panose="02070309020205020404"/>
                <a:cs typeface="Courier New" panose="02070309020205020404"/>
              </a:rPr>
              <a:t>color: #ff0000;}</a:t>
            </a:r>
          </a:p>
          <a:p>
            <a:pPr marL="356235" marR="615315">
              <a:spcBef>
                <a:spcPts val="590"/>
              </a:spcBef>
              <a:buNone/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Properties and values tell an </a:t>
            </a:r>
            <a:r>
              <a:rPr lang="en-US" sz="2400" spc="-5" dirty="0">
                <a:latin typeface="Times New Roman" panose="02020603050405020304"/>
                <a:cs typeface="Times New Roman" panose="02020603050405020304"/>
              </a:rPr>
              <a:t>HTML 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element how to</a:t>
            </a:r>
            <a:r>
              <a:rPr lang="en-US"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smtClean="0">
                <a:latin typeface="Times New Roman" panose="02020603050405020304"/>
                <a:cs typeface="Times New Roman" panose="02020603050405020304"/>
              </a:rPr>
              <a:t>display</a:t>
            </a:r>
            <a:endParaRPr lang="en-US" sz="2400" spc="-5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spcBef>
                <a:spcPts val="700"/>
              </a:spcBef>
              <a:buNone/>
            </a:pPr>
            <a:r>
              <a:rPr lang="en-US" sz="2400" spc="-5" dirty="0">
                <a:latin typeface="Courier New" panose="02070309020205020404"/>
                <a:cs typeface="Courier New" panose="02070309020205020404"/>
              </a:rPr>
              <a:t>body</a:t>
            </a:r>
            <a:r>
              <a:rPr lang="en-US" sz="24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400" dirty="0">
                <a:latin typeface="Courier New" panose="02070309020205020404"/>
                <a:cs typeface="Courier New" panose="02070309020205020404"/>
              </a:rPr>
              <a:t>{</a:t>
            </a:r>
          </a:p>
          <a:p>
            <a:pPr marL="12700" marR="5080">
              <a:lnSpc>
                <a:spcPct val="121000"/>
              </a:lnSpc>
              <a:buNone/>
            </a:pPr>
            <a:r>
              <a:rPr lang="en-US" sz="2400" spc="-5" dirty="0">
                <a:solidFill>
                  <a:srgbClr val="980000"/>
                </a:solidFill>
                <a:latin typeface="Courier New" panose="02070309020205020404"/>
                <a:cs typeface="Courier New" panose="02070309020205020404"/>
              </a:rPr>
              <a:t>     background:</a:t>
            </a:r>
            <a:r>
              <a:rPr lang="en-US" sz="2400" spc="-95" dirty="0">
                <a:solidFill>
                  <a:srgbClr val="98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400" spc="-5" dirty="0">
                <a:solidFill>
                  <a:srgbClr val="980000"/>
                </a:solidFill>
                <a:latin typeface="Courier New" panose="02070309020205020404"/>
                <a:cs typeface="Courier New" panose="02070309020205020404"/>
              </a:rPr>
              <a:t>purple;  </a:t>
            </a:r>
          </a:p>
          <a:p>
            <a:pPr marL="12700" marR="5080">
              <a:lnSpc>
                <a:spcPct val="121000"/>
              </a:lnSpc>
              <a:buNone/>
            </a:pPr>
            <a:r>
              <a:rPr lang="en-US" sz="2400" spc="-5" dirty="0">
                <a:solidFill>
                  <a:srgbClr val="980000"/>
                </a:solidFill>
                <a:latin typeface="Courier New" panose="02070309020205020404"/>
                <a:cs typeface="Courier New" panose="02070309020205020404"/>
              </a:rPr>
              <a:t>     color:</a:t>
            </a:r>
            <a:r>
              <a:rPr lang="en-US" sz="2400" spc="-20" dirty="0">
                <a:solidFill>
                  <a:srgbClr val="98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400" spc="-5" dirty="0">
                <a:solidFill>
                  <a:srgbClr val="980000"/>
                </a:solidFill>
                <a:latin typeface="Courier New" panose="02070309020205020404"/>
                <a:cs typeface="Courier New" panose="02070309020205020404"/>
              </a:rPr>
              <a:t>green;</a:t>
            </a:r>
            <a:endParaRPr lang="en-US" sz="2400" dirty="0">
              <a:latin typeface="Courier New" panose="02070309020205020404"/>
              <a:cs typeface="Courier New" panose="02070309020205020404"/>
            </a:endParaRPr>
          </a:p>
          <a:p>
            <a:pPr marL="12700">
              <a:spcBef>
                <a:spcPts val="600"/>
              </a:spcBef>
              <a:buNone/>
            </a:pPr>
            <a:r>
              <a:rPr lang="en-US" sz="2400" dirty="0">
                <a:latin typeface="Courier New" panose="02070309020205020404"/>
                <a:cs typeface="Courier New" panose="02070309020205020404"/>
              </a:rPr>
              <a:t>     }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5993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067797"/>
            <a:ext cx="8761413" cy="706964"/>
          </a:xfrm>
        </p:spPr>
        <p:txBody>
          <a:bodyPr/>
          <a:lstStyle/>
          <a:p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Pseudo-classes</a:t>
            </a:r>
            <a:r>
              <a:rPr lang="en-US" i="1" dirty="0">
                <a:latin typeface="Constantia" panose="02030602050306030303" pitchFamily="18" charset="0"/>
              </a:rPr>
              <a:t/>
            </a:r>
            <a:br>
              <a:rPr lang="en-US" i="1" dirty="0">
                <a:latin typeface="Constantia" panose="02030602050306030303" pitchFamily="18" charset="0"/>
              </a:rPr>
            </a:br>
            <a:endParaRPr lang="en-US" i="1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47" y="2460812"/>
            <a:ext cx="9445720" cy="3558988"/>
          </a:xfrm>
        </p:spPr>
        <p:txBody>
          <a:bodyPr/>
          <a:lstStyle/>
          <a:p>
            <a:pPr marL="0" indent="0">
              <a:buNone/>
            </a:pPr>
            <a:r>
              <a:rPr lang="en-US" sz="2400" i="1" dirty="0">
                <a:latin typeface="Constantia" panose="02030602050306030303" pitchFamily="18" charset="0"/>
              </a:rPr>
              <a:t>A pseudo-class is used to define a special state of an element</a:t>
            </a:r>
            <a:r>
              <a:rPr lang="en-US" sz="2400" i="1" dirty="0" smtClean="0">
                <a:latin typeface="Constantia" panose="02030602050306030303" pitchFamily="18" charset="0"/>
              </a:rPr>
              <a:t>.</a:t>
            </a:r>
          </a:p>
          <a:p>
            <a:pPr marL="0" indent="0">
              <a:buNone/>
            </a:pPr>
            <a:endParaRPr lang="en-US" sz="2400" i="1" dirty="0">
              <a:latin typeface="Constantia" panose="02030602050306030303" pitchFamily="18" charset="0"/>
            </a:endParaRPr>
          </a:p>
          <a:p>
            <a:pPr marL="0" indent="0">
              <a:buNone/>
            </a:pPr>
            <a:r>
              <a:rPr lang="en-US" sz="2400" i="1" dirty="0">
                <a:latin typeface="Constantia" panose="02030602050306030303" pitchFamily="18" charset="0"/>
              </a:rPr>
              <a:t>For example, it can be used to:</a:t>
            </a:r>
          </a:p>
          <a:p>
            <a:r>
              <a:rPr lang="en-US" sz="2400" i="1" dirty="0">
                <a:latin typeface="Constantia" panose="02030602050306030303" pitchFamily="18" charset="0"/>
              </a:rPr>
              <a:t>Style an element when a user </a:t>
            </a:r>
            <a:r>
              <a:rPr lang="en-US" sz="2400" i="1" dirty="0" smtClean="0">
                <a:latin typeface="Constantia" panose="02030602050306030303" pitchFamily="18" charset="0"/>
              </a:rPr>
              <a:t>mouse </a:t>
            </a:r>
            <a:r>
              <a:rPr lang="en-US" sz="2400" i="1" dirty="0">
                <a:latin typeface="Constantia" panose="02030602050306030303" pitchFamily="18" charset="0"/>
              </a:rPr>
              <a:t>over it</a:t>
            </a:r>
          </a:p>
          <a:p>
            <a:r>
              <a:rPr lang="en-US" sz="2400" i="1" dirty="0">
                <a:latin typeface="Constantia" panose="02030602050306030303" pitchFamily="18" charset="0"/>
              </a:rPr>
              <a:t>Style visited and unvisited links differently</a:t>
            </a:r>
          </a:p>
          <a:p>
            <a:r>
              <a:rPr lang="en-US" sz="2400" i="1" dirty="0">
                <a:latin typeface="Constantia" panose="02030602050306030303" pitchFamily="18" charset="0"/>
              </a:rPr>
              <a:t>Style an element when it gets focus</a:t>
            </a:r>
          </a:p>
          <a:p>
            <a:endParaRPr lang="en-US" i="1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292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035" y="685800"/>
            <a:ext cx="9163331" cy="994832"/>
          </a:xfrm>
        </p:spPr>
        <p:txBody>
          <a:bodyPr/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Pseudo-classes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40" y="2487706"/>
            <a:ext cx="11053483" cy="4114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Types :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1800" dirty="0" smtClean="0"/>
              <a:t>: Active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1800" dirty="0" smtClean="0"/>
              <a:t>: Focus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1800" dirty="0" smtClean="0"/>
              <a:t>: Hover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1800" dirty="0" smtClean="0"/>
              <a:t>: First child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1800" dirty="0" smtClean="0"/>
              <a:t>: Last child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405202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77" y="812303"/>
            <a:ext cx="8761413" cy="706964"/>
          </a:xfrm>
        </p:spPr>
        <p:txBody>
          <a:bodyPr/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Pseudo-elements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433" y="2393576"/>
            <a:ext cx="10690413" cy="3854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>
                <a:latin typeface="Constantia" panose="02030602050306030303" pitchFamily="18" charset="0"/>
              </a:rPr>
              <a:t>A CSS pseudo-element is used to style specified parts of an element</a:t>
            </a:r>
            <a:r>
              <a:rPr lang="en-US" sz="2800" i="1" dirty="0" smtClean="0">
                <a:latin typeface="Constantia" panose="02030602050306030303" pitchFamily="18" charset="0"/>
              </a:rPr>
              <a:t>.</a:t>
            </a:r>
          </a:p>
          <a:p>
            <a:pPr marL="0" indent="0">
              <a:buNone/>
            </a:pPr>
            <a:endParaRPr lang="en-US" sz="2800" i="1" dirty="0">
              <a:latin typeface="Constantia" panose="02030602050306030303" pitchFamily="18" charset="0"/>
            </a:endParaRPr>
          </a:p>
          <a:p>
            <a:pPr marL="0" indent="0">
              <a:buNone/>
            </a:pPr>
            <a:r>
              <a:rPr lang="en-US" sz="2800" i="1" dirty="0">
                <a:latin typeface="Constantia" panose="02030602050306030303" pitchFamily="18" charset="0"/>
              </a:rPr>
              <a:t>For example, it can be used to:</a:t>
            </a:r>
          </a:p>
          <a:p>
            <a:r>
              <a:rPr lang="en-US" sz="2800" i="1" dirty="0">
                <a:latin typeface="Constantia" panose="02030602050306030303" pitchFamily="18" charset="0"/>
              </a:rPr>
              <a:t>Style the first letter, or line, of an element</a:t>
            </a:r>
          </a:p>
          <a:p>
            <a:r>
              <a:rPr lang="en-US" sz="2800" i="1" dirty="0">
                <a:latin typeface="Constantia" panose="02030602050306030303" pitchFamily="18" charset="0"/>
              </a:rPr>
              <a:t>Insert content before, or after, the content of an element</a:t>
            </a:r>
          </a:p>
          <a:p>
            <a:endParaRPr lang="en-US" sz="2800" i="1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376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119" y="564776"/>
            <a:ext cx="9311248" cy="1115856"/>
          </a:xfrm>
        </p:spPr>
        <p:txBody>
          <a:bodyPr/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Pseudo-elements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40" y="2407024"/>
            <a:ext cx="11187953" cy="4182035"/>
          </a:xfrm>
        </p:spPr>
        <p:txBody>
          <a:bodyPr/>
          <a:lstStyle/>
          <a:p>
            <a:r>
              <a:rPr lang="en-US" sz="2000" dirty="0" smtClean="0"/>
              <a:t>Types : </a:t>
            </a:r>
          </a:p>
          <a:p>
            <a:pPr lvl="1"/>
            <a:r>
              <a:rPr lang="en-US" sz="2400" dirty="0"/>
              <a:t>::selection           Selects the portion of an element that is selected by a </a:t>
            </a:r>
            <a:r>
              <a:rPr lang="en-US" sz="2400" dirty="0" smtClean="0"/>
              <a:t>user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::after   </a:t>
            </a:r>
            <a:r>
              <a:rPr lang="en-US" sz="2400" dirty="0" smtClean="0"/>
              <a:t>          </a:t>
            </a:r>
            <a:r>
              <a:rPr lang="en-US" sz="2400" dirty="0"/>
              <a:t>  </a:t>
            </a:r>
            <a:r>
              <a:rPr lang="en-US" sz="2400" dirty="0" smtClean="0"/>
              <a:t>    Insert</a:t>
            </a:r>
            <a:r>
              <a:rPr lang="en-US" sz="2400" dirty="0"/>
              <a:t> content after every </a:t>
            </a:r>
            <a:r>
              <a:rPr lang="en-US" sz="2400" dirty="0" smtClean="0"/>
              <a:t>&lt;tag&gt;</a:t>
            </a:r>
            <a:r>
              <a:rPr lang="en-US" sz="2400" dirty="0"/>
              <a:t> element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::before   </a:t>
            </a:r>
            <a:r>
              <a:rPr lang="en-US" sz="2400" dirty="0" smtClean="0"/>
              <a:t>            Insert</a:t>
            </a:r>
            <a:r>
              <a:rPr lang="en-US" sz="2400" dirty="0"/>
              <a:t> content before every </a:t>
            </a:r>
            <a:r>
              <a:rPr lang="en-US" sz="2400" dirty="0" smtClean="0"/>
              <a:t>&lt;tag&gt;</a:t>
            </a:r>
            <a:r>
              <a:rPr lang="en-US" sz="2400" dirty="0"/>
              <a:t> element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::first-letter     </a:t>
            </a:r>
            <a:r>
              <a:rPr lang="en-US" sz="2400" dirty="0" smtClean="0"/>
              <a:t>     </a:t>
            </a:r>
            <a:r>
              <a:rPr lang="en-US" sz="2400" dirty="0"/>
              <a:t> Selects the first letter of every </a:t>
            </a:r>
            <a:r>
              <a:rPr lang="en-US" sz="2400" dirty="0" smtClean="0"/>
              <a:t>&lt;tag&gt;</a:t>
            </a:r>
            <a:r>
              <a:rPr lang="en-US" sz="2400" dirty="0"/>
              <a:t> element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::first-line     </a:t>
            </a:r>
            <a:r>
              <a:rPr lang="en-US" sz="2400" dirty="0" smtClean="0"/>
              <a:t>         Selects</a:t>
            </a:r>
            <a:r>
              <a:rPr lang="en-US" sz="2400" dirty="0"/>
              <a:t> the first line of every </a:t>
            </a:r>
            <a:r>
              <a:rPr lang="en-US" sz="2400" dirty="0" smtClean="0"/>
              <a:t>&lt;tag&gt;</a:t>
            </a:r>
            <a:r>
              <a:rPr lang="en-US" sz="2400" dirty="0"/>
              <a:t> element</a:t>
            </a:r>
          </a:p>
          <a:p>
            <a:pPr lvl="1"/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531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61" y="869166"/>
            <a:ext cx="8761413" cy="706964"/>
          </a:xfrm>
        </p:spPr>
        <p:txBody>
          <a:bodyPr/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Display Properties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49559" y="2757120"/>
            <a:ext cx="11215596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1" u="none" strike="noStrike" cap="none" normalizeH="0" baseline="0" dirty="0" smtClean="0">
                <a:ln>
                  <a:noFill/>
                </a:ln>
                <a:effectLst/>
                <a:latin typeface="Constantia" panose="02030602050306030303" pitchFamily="18" charset="0"/>
              </a:rPr>
              <a:t>The display property specifies the display behavior </a:t>
            </a:r>
            <a:r>
              <a:rPr kumimoji="0" lang="en-US" altLang="en-US" sz="2400" i="1" u="none" strike="noStrike" cap="none" normalizeH="0" baseline="0" dirty="0" smtClean="0">
                <a:ln>
                  <a:noFill/>
                </a:ln>
                <a:effectLst/>
                <a:latin typeface="Constantia" panose="02030602050306030303" pitchFamily="18" charset="0"/>
              </a:rPr>
              <a:t> </a:t>
            </a:r>
            <a:r>
              <a:rPr kumimoji="0" lang="en-US" altLang="en-US" sz="2400" i="1" u="none" strike="noStrike" cap="none" normalizeH="0" baseline="0" dirty="0" smtClean="0">
                <a:ln>
                  <a:noFill/>
                </a:ln>
                <a:effectLst/>
                <a:latin typeface="Constantia" panose="02030602050306030303" pitchFamily="18" charset="0"/>
              </a:rPr>
              <a:t>of an element.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1" u="none" strike="noStrike" cap="none" normalizeH="0" baseline="0" dirty="0" smtClean="0">
                <a:ln>
                  <a:noFill/>
                </a:ln>
                <a:effectLst/>
                <a:latin typeface="Constantia" panose="02030602050306030303" pitchFamily="18" charset="0"/>
              </a:rPr>
              <a:t>In HTML, the default display property value is taken from the HTML specifications or from the browser/user default style sheet. </a:t>
            </a:r>
            <a:endParaRPr kumimoji="0" lang="en-US" altLang="en-US" sz="4000" i="1" u="none" strike="noStrike" cap="none" normalizeH="0" baseline="0" dirty="0" smtClean="0">
              <a:ln>
                <a:noFill/>
              </a:ln>
              <a:effectLst/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223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376" y="882228"/>
            <a:ext cx="8761413" cy="706964"/>
          </a:xfrm>
        </p:spPr>
        <p:txBody>
          <a:bodyPr/>
          <a:lstStyle/>
          <a:p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Display Properties</a:t>
            </a:r>
            <a:endParaRPr lang="en-US" sz="4000" i="1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389" y="2338251"/>
            <a:ext cx="11064240" cy="42976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i="1" dirty="0" smtClean="0">
                <a:latin typeface="Constantia" panose="02030602050306030303" pitchFamily="18" charset="0"/>
              </a:rPr>
              <a:t>Types of display values that we can apply</a:t>
            </a:r>
          </a:p>
          <a:p>
            <a:pPr lvl="1">
              <a:lnSpc>
                <a:spcPct val="150000"/>
              </a:lnSpc>
            </a:pPr>
            <a:endParaRPr lang="en-US" sz="2400" i="1" dirty="0" smtClean="0">
              <a:latin typeface="Constantia" panose="02030602050306030303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400" i="1" dirty="0" smtClean="0">
                <a:latin typeface="Constantia" panose="02030602050306030303" pitchFamily="18" charset="0"/>
              </a:rPr>
              <a:t>block Displays an element as a block element (like &lt;p&gt;).It starts on a new </a:t>
            </a:r>
            <a:r>
              <a:rPr lang="en-US" sz="2400" i="1" dirty="0" smtClean="0">
                <a:latin typeface="Constantia" panose="02030602050306030303" pitchFamily="18" charset="0"/>
              </a:rPr>
              <a:t>line</a:t>
            </a:r>
          </a:p>
          <a:p>
            <a:pPr lvl="1">
              <a:lnSpc>
                <a:spcPct val="150000"/>
              </a:lnSpc>
            </a:pPr>
            <a:r>
              <a:rPr lang="en-US" sz="2400" i="1" dirty="0" smtClean="0">
                <a:latin typeface="Constantia" panose="02030602050306030303" pitchFamily="18" charset="0"/>
              </a:rPr>
              <a:t>inline  Displays an element as an inline element (like &lt;span</a:t>
            </a:r>
            <a:r>
              <a:rPr lang="en-US" sz="2400" i="1" dirty="0" smtClean="0">
                <a:latin typeface="Constantia" panose="02030602050306030303" pitchFamily="18" charset="0"/>
              </a:rPr>
              <a:t>&gt;).</a:t>
            </a:r>
            <a:endParaRPr lang="en-US" sz="2400" i="1" dirty="0" smtClean="0">
              <a:latin typeface="Constantia" panose="02030602050306030303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400" i="1" dirty="0">
                <a:latin typeface="Constantia" panose="02030602050306030303" pitchFamily="18" charset="0"/>
              </a:rPr>
              <a:t> </a:t>
            </a:r>
            <a:r>
              <a:rPr lang="en-US" sz="2400" i="1" dirty="0" smtClean="0">
                <a:latin typeface="Constantia" panose="02030602050306030303" pitchFamily="18" charset="0"/>
              </a:rPr>
              <a:t>inline-block  can be used to give height and width </a:t>
            </a:r>
            <a:endParaRPr lang="en-US" sz="2400" i="1" dirty="0" smtClean="0">
              <a:latin typeface="Constantia" panose="02030602050306030303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400" i="1" dirty="0" smtClean="0">
                <a:latin typeface="Constantia" panose="02030602050306030303" pitchFamily="18" charset="0"/>
              </a:rPr>
              <a:t>Flex display helps to display elements in a row (we can use align-items,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400" i="1" dirty="0" smtClean="0">
                <a:latin typeface="Constantia" panose="02030602050306030303" pitchFamily="18" charset="0"/>
              </a:rPr>
              <a:t>Justify-content).</a:t>
            </a:r>
            <a:r>
              <a:rPr lang="en-US" i="1" dirty="0">
                <a:latin typeface="Constantia" panose="02030602050306030303" pitchFamily="18" charset="0"/>
              </a:rPr>
              <a:t/>
            </a:r>
            <a:br>
              <a:rPr lang="en-US" i="1" dirty="0">
                <a:latin typeface="Constantia" panose="02030602050306030303" pitchFamily="18" charset="0"/>
              </a:rPr>
            </a:br>
            <a:endParaRPr lang="en-US" i="1" dirty="0">
              <a:latin typeface="Constantia" panose="02030602050306030303" pitchFamily="18" charset="0"/>
            </a:endParaRPr>
          </a:p>
          <a:p>
            <a:endParaRPr lang="en-US" i="1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635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2217"/>
            <a:ext cx="10131425" cy="1456267"/>
          </a:xfrm>
        </p:spPr>
        <p:txBody>
          <a:bodyPr/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Presentation</a:t>
            </a:r>
            <a:r>
              <a:rPr lang="en-US" b="1" i="1" spc="-5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 </a:t>
            </a:r>
            <a:r>
              <a:rPr lang="en-US" b="1" i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Summary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07827"/>
            <a:ext cx="10131425" cy="3649133"/>
          </a:xfrm>
        </p:spPr>
        <p:txBody>
          <a:bodyPr>
            <a:noAutofit/>
          </a:bodyPr>
          <a:lstStyle/>
          <a:p>
            <a:pPr marL="12700" marR="1813560">
              <a:lnSpc>
                <a:spcPct val="152000"/>
              </a:lnSpc>
              <a:spcBef>
                <a:spcPts val="100"/>
              </a:spcBef>
            </a:pPr>
            <a:r>
              <a:rPr lang="en-US" sz="2400" i="1" dirty="0">
                <a:latin typeface="Constantia" panose="02030602050306030303" pitchFamily="18" charset="0"/>
                <a:cs typeface="Times New Roman" panose="02020603050405020304"/>
              </a:rPr>
              <a:t>What is </a:t>
            </a:r>
            <a:r>
              <a:rPr lang="en-US" sz="2400" i="1" spc="-5" dirty="0">
                <a:latin typeface="Constantia" panose="02030602050306030303" pitchFamily="18" charset="0"/>
                <a:cs typeface="Times New Roman" panose="02020603050405020304"/>
              </a:rPr>
              <a:t>CSS? </a:t>
            </a:r>
          </a:p>
          <a:p>
            <a:pPr marL="12700" marR="1813560">
              <a:lnSpc>
                <a:spcPct val="152000"/>
              </a:lnSpc>
              <a:spcBef>
                <a:spcPts val="100"/>
              </a:spcBef>
            </a:pPr>
            <a:r>
              <a:rPr lang="en-US" sz="2400" i="1" dirty="0">
                <a:latin typeface="Constantia" panose="02030602050306030303" pitchFamily="18" charset="0"/>
                <a:cs typeface="Times New Roman" panose="02020603050405020304"/>
              </a:rPr>
              <a:t>Style </a:t>
            </a:r>
            <a:r>
              <a:rPr lang="en-US" sz="2400" i="1" spc="-5" dirty="0">
                <a:latin typeface="Constantia" panose="02030602050306030303" pitchFamily="18" charset="0"/>
                <a:cs typeface="Times New Roman" panose="02020603050405020304"/>
              </a:rPr>
              <a:t>Sheet</a:t>
            </a:r>
            <a:r>
              <a:rPr lang="en-US" sz="2400" i="1" spc="-55" dirty="0">
                <a:latin typeface="Constantia" panose="02030602050306030303" pitchFamily="18" charset="0"/>
                <a:cs typeface="Times New Roman" panose="02020603050405020304"/>
              </a:rPr>
              <a:t> </a:t>
            </a:r>
            <a:r>
              <a:rPr lang="en-US" sz="2400" i="1" dirty="0">
                <a:latin typeface="Constantia" panose="02030602050306030303" pitchFamily="18" charset="0"/>
                <a:cs typeface="Times New Roman" panose="02020603050405020304"/>
              </a:rPr>
              <a:t>Implementation </a:t>
            </a:r>
          </a:p>
          <a:p>
            <a:pPr marL="12700" marR="1813560">
              <a:lnSpc>
                <a:spcPct val="152000"/>
              </a:lnSpc>
              <a:spcBef>
                <a:spcPts val="100"/>
              </a:spcBef>
            </a:pPr>
            <a:r>
              <a:rPr lang="en-US" sz="2400" i="1" dirty="0">
                <a:latin typeface="Constantia" panose="02030602050306030303" pitchFamily="18" charset="0"/>
                <a:cs typeface="Times New Roman" panose="02020603050405020304"/>
              </a:rPr>
              <a:t>Common </a:t>
            </a:r>
            <a:r>
              <a:rPr lang="en-US" sz="2400" i="1" spc="-5" dirty="0">
                <a:latin typeface="Constantia" panose="02030602050306030303" pitchFamily="18" charset="0"/>
                <a:cs typeface="Times New Roman" panose="02020603050405020304"/>
              </a:rPr>
              <a:t>CSS </a:t>
            </a:r>
            <a:r>
              <a:rPr lang="en-US" sz="2400" i="1" dirty="0">
                <a:latin typeface="Constantia" panose="02030602050306030303" pitchFamily="18" charset="0"/>
                <a:cs typeface="Times New Roman" panose="02020603050405020304"/>
              </a:rPr>
              <a:t>properties  </a:t>
            </a: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lang="en-US" sz="2400" i="1" spc="-5" dirty="0">
                <a:latin typeface="Constantia" panose="02030602050306030303" pitchFamily="18" charset="0"/>
                <a:cs typeface="Times New Roman" panose="02020603050405020304"/>
              </a:rPr>
              <a:t>The </a:t>
            </a:r>
            <a:r>
              <a:rPr lang="en-US" sz="2400" i="1" dirty="0">
                <a:latin typeface="Constantia" panose="02030602050306030303" pitchFamily="18" charset="0"/>
                <a:cs typeface="Times New Roman" panose="02020603050405020304"/>
              </a:rPr>
              <a:t>Box</a:t>
            </a:r>
            <a:r>
              <a:rPr lang="en-US" sz="2400" i="1" spc="-10" dirty="0">
                <a:latin typeface="Constantia" panose="02030602050306030303" pitchFamily="18" charset="0"/>
                <a:cs typeface="Times New Roman" panose="02020603050405020304"/>
              </a:rPr>
              <a:t> </a:t>
            </a:r>
            <a:r>
              <a:rPr lang="en-US" sz="2400" i="1" spc="-5" dirty="0">
                <a:latin typeface="Constantia" panose="02030602050306030303" pitchFamily="18" charset="0"/>
                <a:cs typeface="Times New Roman" panose="02020603050405020304"/>
              </a:rPr>
              <a:t>Model</a:t>
            </a:r>
          </a:p>
          <a:p>
            <a:pPr marL="12700">
              <a:spcBef>
                <a:spcPts val="1500"/>
              </a:spcBef>
            </a:pPr>
            <a:r>
              <a:rPr lang="en-US" sz="2400" i="1" spc="-5" dirty="0">
                <a:latin typeface="Constantia" panose="02030602050306030303" pitchFamily="18" charset="0"/>
                <a:cs typeface="Times New Roman" panose="02020603050405020304"/>
              </a:rPr>
              <a:t>HTML </a:t>
            </a:r>
            <a:r>
              <a:rPr lang="en-US" sz="2400" i="1" dirty="0">
                <a:latin typeface="Constantia" panose="02030602050306030303" pitchFamily="18" charset="0"/>
                <a:cs typeface="Times New Roman" panose="02020603050405020304"/>
              </a:rPr>
              <a:t>&amp;</a:t>
            </a:r>
            <a:r>
              <a:rPr lang="en-US" sz="2400" i="1" spc="-5" dirty="0">
                <a:latin typeface="Constantia" panose="02030602050306030303" pitchFamily="18" charset="0"/>
                <a:cs typeface="Times New Roman" panose="02020603050405020304"/>
              </a:rPr>
              <a:t> DIVs</a:t>
            </a:r>
            <a:endParaRPr lang="en-US" sz="2400" i="1" dirty="0">
              <a:latin typeface="Constantia" panose="02030602050306030303" pitchFamily="18" charset="0"/>
              <a:cs typeface="Times New Roman" panose="02020603050405020304"/>
            </a:endParaRPr>
          </a:p>
          <a:p>
            <a:pPr marL="12700" marR="213360">
              <a:lnSpc>
                <a:spcPct val="152000"/>
              </a:lnSpc>
            </a:pPr>
            <a:r>
              <a:rPr lang="en-US" sz="2400" i="1" spc="-5" dirty="0">
                <a:latin typeface="Constantia" panose="02030602050306030303" pitchFamily="18" charset="0"/>
                <a:cs typeface="Times New Roman" panose="02020603050405020304"/>
              </a:rPr>
              <a:t>CSS </a:t>
            </a:r>
            <a:r>
              <a:rPr lang="en-US" sz="2400" i="1" dirty="0">
                <a:latin typeface="Constantia" panose="02030602050306030303" pitchFamily="18" charset="0"/>
                <a:cs typeface="Times New Roman" panose="02020603050405020304"/>
              </a:rPr>
              <a:t>Rule</a:t>
            </a:r>
            <a:r>
              <a:rPr lang="en-US" sz="2400" i="1" spc="-15" dirty="0">
                <a:latin typeface="Constantia" panose="02030602050306030303" pitchFamily="18" charset="0"/>
                <a:cs typeface="Times New Roman" panose="02020603050405020304"/>
              </a:rPr>
              <a:t> </a:t>
            </a:r>
            <a:r>
              <a:rPr lang="en-US" sz="2400" i="1" dirty="0">
                <a:latin typeface="Constantia" panose="02030602050306030303" pitchFamily="18" charset="0"/>
                <a:cs typeface="Times New Roman" panose="02020603050405020304"/>
              </a:rPr>
              <a:t>Structure</a:t>
            </a:r>
          </a:p>
          <a:p>
            <a:endParaRPr lang="en-US" sz="2400" i="1" dirty="0">
              <a:latin typeface="Constantia" panose="02030602050306030303" pitchFamily="18" charset="0"/>
            </a:endParaRPr>
          </a:p>
          <a:p>
            <a:endParaRPr lang="en-US" sz="2400" i="1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259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17" y="627017"/>
            <a:ext cx="9289349" cy="1053615"/>
          </a:xfrm>
        </p:spPr>
        <p:txBody>
          <a:bodyPr/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CSS Transitions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37" y="2246811"/>
            <a:ext cx="11194869" cy="4441372"/>
          </a:xfrm>
        </p:spPr>
        <p:txBody>
          <a:bodyPr/>
          <a:lstStyle/>
          <a:p>
            <a:pPr marL="0" indent="0">
              <a:buNone/>
            </a:pPr>
            <a:r>
              <a:rPr lang="en-US" sz="2000" i="1" dirty="0">
                <a:latin typeface="Constantia" panose="02030602050306030303" pitchFamily="18" charset="0"/>
              </a:rPr>
              <a:t>CSS </a:t>
            </a:r>
            <a:r>
              <a:rPr lang="en-US" sz="2000" i="1" dirty="0" smtClean="0">
                <a:latin typeface="Constantia" panose="02030602050306030303" pitchFamily="18" charset="0"/>
              </a:rPr>
              <a:t>Transitions: </a:t>
            </a:r>
            <a:endParaRPr lang="en-US" sz="2000" i="1" dirty="0">
              <a:latin typeface="Constantia" panose="02030602050306030303" pitchFamily="18" charset="0"/>
            </a:endParaRPr>
          </a:p>
          <a:p>
            <a:r>
              <a:rPr lang="en-US" sz="2000" i="1" dirty="0">
                <a:latin typeface="Constantia" panose="02030602050306030303" pitchFamily="18" charset="0"/>
              </a:rPr>
              <a:t>CSS transitions allows you to change property values smoothly, over a given duration.</a:t>
            </a:r>
          </a:p>
          <a:p>
            <a:r>
              <a:rPr lang="en-US" sz="2000" i="1" dirty="0">
                <a:latin typeface="Constantia" panose="02030602050306030303" pitchFamily="18" charset="0"/>
              </a:rPr>
              <a:t> Mouse over the element below to see a CSS transition effect</a:t>
            </a:r>
            <a:r>
              <a:rPr lang="en-US" sz="2000" i="1" dirty="0" smtClean="0">
                <a:latin typeface="Constantia" panose="02030602050306030303" pitchFamily="18" charset="0"/>
              </a:rPr>
              <a:t>:</a:t>
            </a:r>
          </a:p>
          <a:p>
            <a:pPr marL="0" indent="0">
              <a:buNone/>
            </a:pPr>
            <a:endParaRPr lang="en-US" sz="2000" i="1" dirty="0">
              <a:latin typeface="Constantia" panose="02030602050306030303" pitchFamily="18" charset="0"/>
            </a:endParaRPr>
          </a:p>
          <a:p>
            <a:r>
              <a:rPr lang="en-US" sz="2000" i="1" dirty="0">
                <a:latin typeface="Constantia" panose="02030602050306030303" pitchFamily="18" charset="0"/>
              </a:rPr>
              <a:t>In this chapter you will learn about the following properties:</a:t>
            </a:r>
          </a:p>
          <a:p>
            <a:pPr lvl="1"/>
            <a:r>
              <a:rPr lang="en-US" sz="1800" i="1" dirty="0" smtClean="0">
                <a:latin typeface="Constantia" panose="02030602050306030303" pitchFamily="18" charset="0"/>
              </a:rPr>
              <a:t>transition</a:t>
            </a:r>
            <a:endParaRPr lang="en-US" sz="1800" i="1" dirty="0">
              <a:latin typeface="Constantia" panose="02030602050306030303" pitchFamily="18" charset="0"/>
            </a:endParaRPr>
          </a:p>
          <a:p>
            <a:pPr lvl="1"/>
            <a:r>
              <a:rPr lang="en-US" sz="1800" i="1" dirty="0">
                <a:latin typeface="Constantia" panose="02030602050306030303" pitchFamily="18" charset="0"/>
              </a:rPr>
              <a:t>transition-delay</a:t>
            </a:r>
          </a:p>
          <a:p>
            <a:pPr lvl="1"/>
            <a:r>
              <a:rPr lang="en-US" sz="1800" i="1" dirty="0">
                <a:latin typeface="Constantia" panose="02030602050306030303" pitchFamily="18" charset="0"/>
              </a:rPr>
              <a:t>transition-duration</a:t>
            </a:r>
          </a:p>
          <a:p>
            <a:pPr lvl="1"/>
            <a:r>
              <a:rPr lang="en-US" sz="1800" i="1" dirty="0">
                <a:latin typeface="Constantia" panose="02030602050306030303" pitchFamily="18" charset="0"/>
              </a:rPr>
              <a:t>transition-property</a:t>
            </a:r>
          </a:p>
          <a:p>
            <a:pPr lvl="1"/>
            <a:r>
              <a:rPr lang="en-US" sz="1800" i="1" dirty="0">
                <a:latin typeface="Constantia" panose="02030602050306030303" pitchFamily="18" charset="0"/>
              </a:rPr>
              <a:t>transition-timing-function</a:t>
            </a:r>
          </a:p>
          <a:p>
            <a:endParaRPr lang="en-US" i="1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524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46" y="2729895"/>
            <a:ext cx="10131425" cy="36491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i="1" spc="5" dirty="0">
                <a:latin typeface="Constantia" panose="02030602050306030303" pitchFamily="18" charset="0"/>
                <a:cs typeface="Times New Roman" panose="02020603050405020304"/>
              </a:rPr>
              <a:t>What </a:t>
            </a:r>
            <a:r>
              <a:rPr lang="en-US" sz="2800" i="1" dirty="0">
                <a:latin typeface="Constantia" panose="02030602050306030303" pitchFamily="18" charset="0"/>
                <a:cs typeface="Times New Roman" panose="02020603050405020304"/>
              </a:rPr>
              <a:t>do you know about CSS?  </a:t>
            </a:r>
          </a:p>
          <a:p>
            <a:pPr>
              <a:lnSpc>
                <a:spcPct val="150000"/>
              </a:lnSpc>
            </a:pPr>
            <a:r>
              <a:rPr lang="en-US" sz="2800" i="1" spc="5" dirty="0">
                <a:latin typeface="Constantia" panose="02030602050306030303" pitchFamily="18" charset="0"/>
                <a:cs typeface="Times New Roman" panose="02020603050405020304"/>
              </a:rPr>
              <a:t>What </a:t>
            </a:r>
            <a:r>
              <a:rPr lang="en-US" sz="2800" i="1" dirty="0">
                <a:latin typeface="Constantia" panose="02030602050306030303" pitchFamily="18" charset="0"/>
                <a:cs typeface="Times New Roman" panose="02020603050405020304"/>
              </a:rPr>
              <a:t>do you hope to do </a:t>
            </a:r>
            <a:r>
              <a:rPr lang="en-US" sz="2800" i="1" spc="-5" dirty="0">
                <a:latin typeface="Constantia" panose="02030602050306030303" pitchFamily="18" charset="0"/>
                <a:cs typeface="Times New Roman" panose="02020603050405020304"/>
              </a:rPr>
              <a:t>with </a:t>
            </a:r>
            <a:r>
              <a:rPr lang="en-US" sz="2800" i="1" dirty="0">
                <a:latin typeface="Constantia" panose="02030602050306030303" pitchFamily="18" charset="0"/>
                <a:cs typeface="Times New Roman" panose="02020603050405020304"/>
              </a:rPr>
              <a:t>CSS?  </a:t>
            </a:r>
          </a:p>
          <a:p>
            <a:pPr>
              <a:lnSpc>
                <a:spcPct val="150000"/>
              </a:lnSpc>
            </a:pPr>
            <a:r>
              <a:rPr lang="en-US" sz="2800" i="1" dirty="0">
                <a:latin typeface="Constantia" panose="02030602050306030303" pitchFamily="18" charset="0"/>
                <a:cs typeface="Times New Roman" panose="02020603050405020304"/>
              </a:rPr>
              <a:t>How familiar are you </a:t>
            </a:r>
            <a:r>
              <a:rPr lang="en-US" sz="2800" i="1" spc="-5" dirty="0">
                <a:latin typeface="Constantia" panose="02030602050306030303" pitchFamily="18" charset="0"/>
                <a:cs typeface="Times New Roman" panose="02020603050405020304"/>
              </a:rPr>
              <a:t>with</a:t>
            </a:r>
            <a:r>
              <a:rPr lang="en-US" sz="2800" i="1" spc="5" dirty="0">
                <a:latin typeface="Constantia" panose="02030602050306030303" pitchFamily="18" charset="0"/>
                <a:cs typeface="Times New Roman" panose="02020603050405020304"/>
              </a:rPr>
              <a:t> </a:t>
            </a:r>
            <a:r>
              <a:rPr lang="en-US" sz="2800" i="1" spc="-5" dirty="0">
                <a:latin typeface="Constantia" panose="02030602050306030303" pitchFamily="18" charset="0"/>
                <a:cs typeface="Times New Roman" panose="02020603050405020304"/>
              </a:rPr>
              <a:t>HTML?</a:t>
            </a:r>
            <a:endParaRPr lang="en-US" sz="2800" i="1" dirty="0">
              <a:latin typeface="Constantia" panose="02030602050306030303" pitchFamily="18" charset="0"/>
              <a:cs typeface="Times New Roman" panose="02020603050405020304"/>
            </a:endParaRPr>
          </a:p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303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26720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b="1" i="1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cs typeface="Times New Roman" panose="02020603050405020304"/>
              </a:rPr>
              <a:t>What </a:t>
            </a: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cs typeface="Times New Roman" panose="02020603050405020304"/>
              </a:rPr>
              <a:t>is CSS? </a:t>
            </a:r>
            <a:endParaRPr lang="en-US" sz="4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543" y="2586205"/>
            <a:ext cx="10131425" cy="36491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i="1" dirty="0">
                <a:latin typeface="Constantia" panose="02030602050306030303" pitchFamily="18" charset="0"/>
              </a:rPr>
              <a:t>The full form of CSS is  “cascading style sheet”.</a:t>
            </a:r>
          </a:p>
          <a:p>
            <a:pPr>
              <a:lnSpc>
                <a:spcPct val="150000"/>
              </a:lnSpc>
            </a:pPr>
            <a:r>
              <a:rPr lang="en-US" sz="2800" i="1" dirty="0">
                <a:latin typeface="Constantia" panose="02030602050306030303" pitchFamily="18" charset="0"/>
              </a:rPr>
              <a:t>We are using CSS to apply design in our web pages.</a:t>
            </a:r>
          </a:p>
          <a:p>
            <a:pPr>
              <a:lnSpc>
                <a:spcPct val="150000"/>
              </a:lnSpc>
            </a:pPr>
            <a:r>
              <a:rPr lang="en-US" sz="2800" i="1" dirty="0">
                <a:latin typeface="Constantia" panose="02030602050306030303" pitchFamily="18" charset="0"/>
              </a:rPr>
              <a:t>CSS are case-insensitive.</a:t>
            </a:r>
          </a:p>
          <a:p>
            <a:endParaRPr lang="en-US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453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416" y="2764972"/>
            <a:ext cx="10131425" cy="1456267"/>
          </a:xfrm>
        </p:spPr>
        <p:txBody>
          <a:bodyPr/>
          <a:lstStyle/>
          <a:p>
            <a:r>
              <a:rPr lang="en-US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with and without </a:t>
            </a:r>
            <a:r>
              <a:rPr lang="en-US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CSS</a:t>
            </a:r>
            <a:endParaRPr lang="en-US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pic>
        <p:nvPicPr>
          <p:cNvPr id="1026" name="Picture 2" descr="With CSS vs Without CSS : ProgrammerHumor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327" r="9564"/>
          <a:stretch/>
        </p:blipFill>
        <p:spPr bwMode="auto">
          <a:xfrm>
            <a:off x="5803778" y="1202533"/>
            <a:ext cx="4362993" cy="549242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xmlns="" val="414836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1406"/>
            <a:ext cx="10131425" cy="1456267"/>
          </a:xfrm>
        </p:spPr>
        <p:txBody>
          <a:bodyPr/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Types of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172" y="2686594"/>
            <a:ext cx="10131425" cy="5394960"/>
          </a:xfrm>
        </p:spPr>
        <p:txBody>
          <a:bodyPr>
            <a:normAutofit/>
          </a:bodyPr>
          <a:lstStyle/>
          <a:p>
            <a:r>
              <a:rPr lang="en-US" sz="2800" i="1" dirty="0">
                <a:latin typeface="Constantia" panose="02030602050306030303" pitchFamily="18" charset="0"/>
              </a:rPr>
              <a:t>We can apply CSS by 3 different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i="1" dirty="0">
                <a:latin typeface="Constantia" panose="02030602050306030303" pitchFamily="18" charset="0"/>
              </a:rPr>
              <a:t>Inline </a:t>
            </a:r>
            <a:r>
              <a:rPr lang="en-US" sz="2800" i="1" dirty="0" smtClean="0">
                <a:latin typeface="Constantia" panose="02030602050306030303" pitchFamily="18" charset="0"/>
              </a:rPr>
              <a:t>CSS</a:t>
            </a:r>
            <a:endParaRPr lang="en-US" sz="2800" i="1" dirty="0">
              <a:latin typeface="Constantia" panose="0203060205030603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i="1" dirty="0">
                <a:latin typeface="Constantia" panose="02030602050306030303" pitchFamily="18" charset="0"/>
              </a:rPr>
              <a:t>Internal CSS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i="1" dirty="0">
                <a:latin typeface="Constantia" panose="02030602050306030303" pitchFamily="18" charset="0"/>
              </a:rPr>
              <a:t>External CSS</a:t>
            </a:r>
          </a:p>
        </p:txBody>
      </p:sp>
    </p:spTree>
    <p:extLst>
      <p:ext uri="{BB962C8B-B14F-4D97-AF65-F5344CB8AC3E}">
        <p14:creationId xmlns:p14="http://schemas.microsoft.com/office/powerpoint/2010/main" xmlns="" val="399750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06" y="825750"/>
            <a:ext cx="8761413" cy="706964"/>
          </a:xfrm>
        </p:spPr>
        <p:txBody>
          <a:bodyPr/>
          <a:lstStyle/>
          <a:p>
            <a:r>
              <a:rPr lang="en-US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Background</a:t>
            </a:r>
            <a:endParaRPr lang="en-US" sz="4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389" y="2455583"/>
            <a:ext cx="11135657" cy="42141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i="1" dirty="0" smtClean="0"/>
              <a:t>It is used to apply the background for the entire web page or for one particular content.</a:t>
            </a:r>
          </a:p>
          <a:p>
            <a:pPr>
              <a:lnSpc>
                <a:spcPct val="150000"/>
              </a:lnSpc>
            </a:pPr>
            <a:r>
              <a:rPr lang="en-US" sz="2400" i="1" dirty="0" smtClean="0"/>
              <a:t>We can apply image or color as a background.</a:t>
            </a:r>
          </a:p>
          <a:p>
            <a:pPr>
              <a:lnSpc>
                <a:spcPct val="150000"/>
              </a:lnSpc>
            </a:pPr>
            <a:r>
              <a:rPr lang="en-US" sz="2400" i="1" dirty="0"/>
              <a:t> background-color: gold</a:t>
            </a:r>
            <a:r>
              <a:rPr lang="en-US" sz="2400" i="1" dirty="0" smtClean="0"/>
              <a:t>;    to apply color AS THE BACKGROUND</a:t>
            </a:r>
            <a:endParaRPr lang="en-US" sz="2400" i="1" dirty="0"/>
          </a:p>
          <a:p>
            <a:pPr>
              <a:lnSpc>
                <a:spcPct val="150000"/>
              </a:lnSpc>
            </a:pPr>
            <a:r>
              <a:rPr lang="en-US" sz="2400" i="1" dirty="0"/>
              <a:t>b</a:t>
            </a:r>
            <a:r>
              <a:rPr lang="en-US" sz="2400" i="1" dirty="0" smtClean="0"/>
              <a:t>ackground : </a:t>
            </a:r>
            <a:r>
              <a:rPr lang="en-US" sz="2400" i="1" dirty="0" err="1" smtClean="0"/>
              <a:t>url</a:t>
            </a:r>
            <a:r>
              <a:rPr lang="en-US" sz="2400" i="1" dirty="0" smtClean="0"/>
              <a:t>(images/image_name.jpg); </a:t>
            </a:r>
            <a:r>
              <a:rPr lang="en-US" sz="2400" i="1" dirty="0"/>
              <a:t>to apply </a:t>
            </a:r>
            <a:r>
              <a:rPr lang="en-US" sz="2400" i="1" dirty="0" smtClean="0"/>
              <a:t>image </a:t>
            </a:r>
            <a:r>
              <a:rPr lang="en-US" sz="2400" i="1" dirty="0"/>
              <a:t>AS THE </a:t>
            </a:r>
            <a:r>
              <a:rPr lang="en-US" sz="2400" i="1" dirty="0" smtClean="0"/>
              <a:t>BACKGROUND.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xmlns="" val="5072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BOX model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16858" y="2286000"/>
            <a:ext cx="11483789" cy="446442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300" i="1" dirty="0">
                <a:latin typeface="Constantia" panose="02030602050306030303" pitchFamily="18" charset="0"/>
              </a:rPr>
              <a:t>In CSS, the term "box model" is used when talking about design and layout.</a:t>
            </a:r>
          </a:p>
          <a:p>
            <a:pPr>
              <a:lnSpc>
                <a:spcPct val="150000"/>
              </a:lnSpc>
            </a:pPr>
            <a:r>
              <a:rPr lang="en-US" sz="2300" i="1" dirty="0">
                <a:latin typeface="Constantia" panose="02030602050306030303" pitchFamily="18" charset="0"/>
              </a:rPr>
              <a:t>The CSS box model is essentially a box that wraps around every HTML element. It consists of: margins, borders, padding, and the actual content. </a:t>
            </a:r>
          </a:p>
          <a:p>
            <a:pPr>
              <a:lnSpc>
                <a:spcPct val="150000"/>
              </a:lnSpc>
            </a:pPr>
            <a:r>
              <a:rPr lang="en-US" sz="2300" i="1" dirty="0" smtClean="0">
                <a:latin typeface="Constantia" panose="02030602050306030303" pitchFamily="18" charset="0"/>
              </a:rPr>
              <a:t>We can create box model by using ,</a:t>
            </a:r>
          </a:p>
          <a:p>
            <a:pPr lvl="1">
              <a:lnSpc>
                <a:spcPct val="150000"/>
              </a:lnSpc>
            </a:pPr>
            <a:r>
              <a:rPr lang="en-US" sz="2100" i="1" dirty="0" smtClean="0">
                <a:latin typeface="Constantia" panose="02030602050306030303" pitchFamily="18" charset="0"/>
              </a:rPr>
              <a:t> border properties.</a:t>
            </a:r>
          </a:p>
          <a:p>
            <a:pPr lvl="1">
              <a:lnSpc>
                <a:spcPct val="150000"/>
              </a:lnSpc>
            </a:pPr>
            <a:r>
              <a:rPr lang="en-US" sz="2100" i="1" dirty="0" smtClean="0">
                <a:latin typeface="Constantia" panose="02030602050306030303" pitchFamily="18" charset="0"/>
              </a:rPr>
              <a:t>Outline properties.</a:t>
            </a:r>
          </a:p>
          <a:p>
            <a:pPr>
              <a:lnSpc>
                <a:spcPct val="150000"/>
              </a:lnSpc>
            </a:pPr>
            <a:r>
              <a:rPr lang="en-US" sz="2300" i="1" dirty="0" smtClean="0">
                <a:latin typeface="Constantia" panose="02030602050306030303" pitchFamily="18" charset="0"/>
              </a:rPr>
              <a:t>We can have spacing using ,</a:t>
            </a:r>
          </a:p>
          <a:p>
            <a:pPr lvl="1">
              <a:lnSpc>
                <a:spcPct val="150000"/>
              </a:lnSpc>
            </a:pPr>
            <a:r>
              <a:rPr lang="en-US" sz="2100" i="1" dirty="0" smtClean="0">
                <a:latin typeface="Constantia" panose="02030602050306030303" pitchFamily="18" charset="0"/>
              </a:rPr>
              <a:t>Padding properties</a:t>
            </a:r>
          </a:p>
          <a:p>
            <a:pPr lvl="1">
              <a:lnSpc>
                <a:spcPct val="150000"/>
              </a:lnSpc>
            </a:pPr>
            <a:r>
              <a:rPr lang="en-US" sz="2100" i="1" dirty="0" smtClean="0">
                <a:latin typeface="Constantia" panose="02030602050306030303" pitchFamily="18" charset="0"/>
              </a:rPr>
              <a:t>Margin properties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400" i="1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759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BOX model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107" y="2558743"/>
            <a:ext cx="8822822" cy="415133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55106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20092</TotalTime>
  <Words>463</Words>
  <Application>Microsoft Office PowerPoint</Application>
  <PresentationFormat>Custom</PresentationFormat>
  <Paragraphs>123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Ion Boardroom</vt:lpstr>
      <vt:lpstr>CSS</vt:lpstr>
      <vt:lpstr>Presentation Summary</vt:lpstr>
      <vt:lpstr>Introduction</vt:lpstr>
      <vt:lpstr>What is CSS? </vt:lpstr>
      <vt:lpstr>with and without CSS</vt:lpstr>
      <vt:lpstr>Types of CSS</vt:lpstr>
      <vt:lpstr>Background</vt:lpstr>
      <vt:lpstr>BOX model</vt:lpstr>
      <vt:lpstr>BOX model</vt:lpstr>
      <vt:lpstr>CSS Selectors </vt:lpstr>
      <vt:lpstr>CSS Selectors</vt:lpstr>
      <vt:lpstr>CSS Combinators</vt:lpstr>
      <vt:lpstr>Properties and values</vt:lpstr>
      <vt:lpstr>Pseudo-classes </vt:lpstr>
      <vt:lpstr>Pseudo-classes</vt:lpstr>
      <vt:lpstr>Pseudo-elements</vt:lpstr>
      <vt:lpstr>Pseudo-elements</vt:lpstr>
      <vt:lpstr>Display Properties</vt:lpstr>
      <vt:lpstr>Display Properties</vt:lpstr>
      <vt:lpstr>CSS Transitions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DYNE</dc:creator>
  <cp:lastModifiedBy>LENOVO</cp:lastModifiedBy>
  <cp:revision>49</cp:revision>
  <dcterms:created xsi:type="dcterms:W3CDTF">2021-06-12T09:32:31Z</dcterms:created>
  <dcterms:modified xsi:type="dcterms:W3CDTF">2022-04-07T11:35:06Z</dcterms:modified>
</cp:coreProperties>
</file>