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5" r:id="rId4"/>
    <p:sldId id="288" r:id="rId5"/>
    <p:sldId id="259" r:id="rId6"/>
    <p:sldId id="260" r:id="rId7"/>
    <p:sldId id="261" r:id="rId8"/>
    <p:sldId id="262" r:id="rId9"/>
    <p:sldId id="263" r:id="rId10"/>
    <p:sldId id="264" r:id="rId11"/>
    <p:sldId id="265" r:id="rId12"/>
    <p:sldId id="268" r:id="rId13"/>
    <p:sldId id="269" r:id="rId14"/>
    <p:sldId id="271" r:id="rId15"/>
    <p:sldId id="272" r:id="rId16"/>
    <p:sldId id="273" r:id="rId17"/>
    <p:sldId id="274" r:id="rId18"/>
    <p:sldId id="275" r:id="rId19"/>
    <p:sldId id="276" r:id="rId20"/>
    <p:sldId id="277" r:id="rId21"/>
    <p:sldId id="278" r:id="rId22"/>
    <p:sldId id="279" r:id="rId23"/>
    <p:sldId id="281" r:id="rId24"/>
    <p:sldId id="282" r:id="rId25"/>
    <p:sldId id="28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53" autoAdjust="0"/>
    <p:restoredTop sz="94752" autoAdjust="0"/>
  </p:normalViewPr>
  <p:slideViewPr>
    <p:cSldViewPr>
      <p:cViewPr varScale="1">
        <p:scale>
          <a:sx n="69" d="100"/>
          <a:sy n="69" d="100"/>
        </p:scale>
        <p:origin x="-141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0C11C14-89F3-4A1B-AF6E-BC5A1298EE8F}" type="datetimeFigureOut">
              <a:rPr lang="en-US" smtClean="0"/>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860F203-D520-4A5F-8F5F-18CCF81DE140}" type="slidenum">
              <a:rPr lang="en-US" smtClean="0"/>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C11C14-89F3-4A1B-AF6E-BC5A1298EE8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0F203-D520-4A5F-8F5F-18CCF81DE140}"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3860F203-D520-4A5F-8F5F-18CCF81DE140}" type="slidenum">
              <a:rPr lang="en-US" smtClean="0"/>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C11C14-89F3-4A1B-AF6E-BC5A1298EE8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0C11C14-89F3-4A1B-AF6E-BC5A1298EE8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3860F203-D520-4A5F-8F5F-18CCF81DE140}" type="slidenum">
              <a:rPr lang="en-US" smtClean="0"/>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0C11C14-89F3-4A1B-AF6E-BC5A1298EE8F}" type="datetimeFigureOut">
              <a:rPr lang="en-US" smtClean="0"/>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860F203-D520-4A5F-8F5F-18CCF81DE140}" type="slidenum">
              <a:rPr lang="en-US" smtClean="0"/>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0C11C14-89F3-4A1B-AF6E-BC5A1298EE8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60F203-D520-4A5F-8F5F-18CCF81DE140}" type="slidenum">
              <a:rPr lang="en-US" smtClean="0"/>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7" name="Date Placeholder 6"/>
          <p:cNvSpPr>
            <a:spLocks noGrp="1"/>
          </p:cNvSpPr>
          <p:nvPr>
            <p:ph type="dt" sz="half" idx="10"/>
          </p:nvPr>
        </p:nvSpPr>
        <p:spPr/>
        <p:txBody>
          <a:bodyPr/>
          <a:lstStyle/>
          <a:p>
            <a:fld id="{00C11C14-89F3-4A1B-AF6E-BC5A1298EE8F}" type="datetimeFigureOut">
              <a:rPr lang="en-US" smtClean="0"/>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860F203-D520-4A5F-8F5F-18CCF81DE140}" type="slidenum">
              <a:rPr lang="en-US" smtClean="0"/>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0C11C14-89F3-4A1B-AF6E-BC5A1298EE8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3860F203-D520-4A5F-8F5F-18CCF81DE14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0C11C14-89F3-4A1B-AF6E-BC5A1298EE8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860F203-D520-4A5F-8F5F-18CCF81DE14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860F203-D520-4A5F-8F5F-18CCF81DE140}" type="slidenum">
              <a:rPr lang="en-US" smtClean="0"/>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0C11C14-89F3-4A1B-AF6E-BC5A1298EE8F}" type="datetimeFigureOut">
              <a:rPr lang="en-US" smtClean="0"/>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860F203-D520-4A5F-8F5F-18CCF81DE140}" type="slidenum">
              <a:rPr lang="en-US" smtClean="0"/>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0C11C14-89F3-4A1B-AF6E-BC5A1298EE8F}" type="datetimeFigureOut">
              <a:rPr lang="en-US" smtClean="0"/>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0C11C14-89F3-4A1B-AF6E-BC5A1298EE8F}" type="datetimeFigureOut">
              <a:rPr lang="en-US" smtClean="0"/>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860F203-D520-4A5F-8F5F-18CCF81DE140}" type="slidenum">
              <a:rPr lang="en-US" smtClean="0"/>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panose="05020102010507070707"/>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panose="05000000000000000000"/>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panose="05000000000000000000"/>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file:///C:\Users\Windows\Documents\page%208.png" TargetMode="External"/><Relationship Id="rId3" Type="http://schemas.openxmlformats.org/officeDocument/2006/relationships/image" Target="../media/image10.png"/><Relationship Id="rId2" Type="http://schemas.openxmlformats.org/officeDocument/2006/relationships/image" Target="file:///C:\Users\Windows\Documents\page%207.png" TargetMode="Externa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C:\Users\Windows\Documents\page%2010.png" TargetMode="Externa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file:///C:\Users\Windows\Documents\page%2012.png" TargetMode="External"/><Relationship Id="rId3" Type="http://schemas.openxmlformats.org/officeDocument/2006/relationships/image" Target="../media/image13.png"/><Relationship Id="rId2" Type="http://schemas.openxmlformats.org/officeDocument/2006/relationships/image" Target="file:///C:\Users\Windows\Documents\page%2011.png" TargetMode="Externa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C:\Users\Windows\Documents\page%2013.png" TargetMode="Externa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C:\Users\Windows\Documents\page%2014.png" TargetMode="Externa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C:\Users\Windows\Documents\page%2016.png" TargetMode="Externa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C:\Users\Windows\Documents\page%2018.png" TargetMode="Externa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C:\Users\Windows\Documents\page%2019.png" TargetMode="Externa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C:\Users\Windows\Documents\page%2020.png" TargetMode="Externa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C:\Users\Windows\Documents\page%2022.png" TargetMode="Externa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C:\Users\Windows\Documents\page%2023.png" TargetMode="Externa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C:\Users\Windows\Documents\page%2024.png" TargetMode="Externa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C:\Users\Windows\Documents\page%2025.png" TargetMode="Externa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C:\Users\Windows\Documents\page%2026.png" TargetMode="Externa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C:\Users\Windows\Documents\page%202.png" TargetMode="Externa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C:\Users\Windows\Documents\1%20page.png" TargetMode="Externa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C:\Users\Windows\Documents\page%203.png" TargetMode="Externa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C:\Users\Windows\Documents\page%204.png" TargetMode="Externa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C:\Users\Windows\Documents\page%205.png" TargetMode="Externa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C:\Users\Windows\Documents\page%206.png" TargetMode="Externa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1905000"/>
            <a:ext cx="7010400" cy="12192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 CRM APPLICATION FOR SCHOOLS/COLLEGES</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 name="Title 1"/>
          <p:cNvSpPr>
            <a:spLocks noGrp="1"/>
          </p:cNvSpPr>
          <p:nvPr>
            <p:ph type="ctrTitle"/>
          </p:nvPr>
        </p:nvSpPr>
        <p:spPr>
          <a:xfrm>
            <a:off x="685800" y="304801"/>
            <a:ext cx="7772400" cy="1600200"/>
          </a:xfrm>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2000" b="1" cap="all" dirty="0" smtClean="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anose="020B0A04020102020204" pitchFamily="34" charset="0"/>
              </a:rPr>
              <a:t>MUTHURANGAM GOVT ARTS AND SCIENCE COLLEGE VELLORE -2</a:t>
            </a:r>
            <a:endParaRPr lang="en-US" sz="2000" b="1" cap="all" dirty="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anose="020B0A04020102020204" pitchFamily="34" charset="0"/>
            </a:endParaRPr>
          </a:p>
        </p:txBody>
      </p:sp>
      <p:sp>
        <p:nvSpPr>
          <p:cNvPr id="7" name="TextBox 6"/>
          <p:cNvSpPr txBox="1"/>
          <p:nvPr/>
        </p:nvSpPr>
        <p:spPr>
          <a:xfrm>
            <a:off x="4191000" y="4038600"/>
            <a:ext cx="4267200" cy="2031325"/>
          </a:xfrm>
          <a:prstGeom prst="rect">
            <a:avLst/>
          </a:prstGeom>
          <a:noFill/>
        </p:spPr>
        <p:txBody>
          <a:bodyPr wrap="square" rtlCol="0">
            <a:spAutoFit/>
          </a:bodyPr>
          <a:lstStyle/>
          <a:p>
            <a:r>
              <a:rPr lang="en-US" dirty="0" smtClean="0"/>
              <a:t>Project Submitted by:-                    </a:t>
            </a:r>
            <a:endParaRPr lang="en-US" dirty="0" smtClean="0"/>
          </a:p>
          <a:p>
            <a:endParaRPr lang="en-US" dirty="0" smtClean="0"/>
          </a:p>
          <a:p>
            <a:r>
              <a:rPr lang="en-US" dirty="0" smtClean="0"/>
              <a:t>            TEAM LEADER: </a:t>
            </a:r>
            <a:r>
              <a:rPr lang="en-US" dirty="0" err="1" smtClean="0"/>
              <a:t>S.Siva</a:t>
            </a:r>
            <a:r>
              <a:rPr lang="en-US" dirty="0" smtClean="0"/>
              <a:t> </a:t>
            </a:r>
            <a:r>
              <a:rPr lang="en-US" dirty="0" err="1" smtClean="0"/>
              <a:t>Shankari</a:t>
            </a:r>
            <a:endParaRPr lang="en-US" dirty="0"/>
          </a:p>
          <a:p>
            <a:r>
              <a:rPr lang="en-US" dirty="0" smtClean="0"/>
              <a:t>            TEAM MEMBERS: </a:t>
            </a:r>
            <a:r>
              <a:rPr lang="en-US" dirty="0" err="1" smtClean="0"/>
              <a:t>B.Snega</a:t>
            </a:r>
            <a:endParaRPr lang="en-US" dirty="0" smtClean="0"/>
          </a:p>
          <a:p>
            <a:r>
              <a:rPr lang="en-US" dirty="0"/>
              <a:t> </a:t>
            </a:r>
            <a:r>
              <a:rPr lang="en-US" dirty="0" smtClean="0"/>
              <a:t>                                              </a:t>
            </a:r>
            <a:r>
              <a:rPr lang="en-US" dirty="0" err="1" smtClean="0"/>
              <a:t>P.Saranya</a:t>
            </a:r>
            <a:r>
              <a:rPr lang="en-US" dirty="0" smtClean="0"/>
              <a:t> </a:t>
            </a:r>
            <a:endParaRPr lang="en-US" dirty="0" smtClean="0"/>
          </a:p>
          <a:p>
            <a:r>
              <a:rPr lang="en-US" dirty="0"/>
              <a:t> </a:t>
            </a:r>
            <a:r>
              <a:rPr lang="en-US" dirty="0" smtClean="0"/>
              <a:t>                                              </a:t>
            </a:r>
            <a:r>
              <a:rPr lang="en-US" dirty="0" err="1" smtClean="0"/>
              <a:t>R.Tamilselvi</a:t>
            </a:r>
            <a:endParaRPr lang="en-US" dirty="0" smtClean="0"/>
          </a:p>
          <a:p>
            <a:r>
              <a:rPr lang="en-US" dirty="0"/>
              <a:t> </a:t>
            </a:r>
            <a:r>
              <a:rPr lang="en-US" dirty="0" smtClean="0"/>
              <a:t>                                              </a:t>
            </a:r>
            <a:r>
              <a:rPr lang="en-US" dirty="0" err="1" smtClean="0"/>
              <a:t>S.Vedhanayagi</a:t>
            </a:r>
            <a:r>
              <a:rPr lang="en-US" dirty="0" smtClean="0"/>
              <a:t> </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ge 7.png" descr="C:\Users\Windows\Documents\page 7.png"/>
          <p:cNvPicPr>
            <a:picLocks noChangeAspect="1"/>
          </p:cNvPicPr>
          <p:nvPr/>
        </p:nvPicPr>
        <p:blipFill>
          <a:blip r:embed="rId1" r:link="rId2"/>
          <a:stretch>
            <a:fillRect/>
          </a:stretch>
        </p:blipFill>
        <p:spPr>
          <a:xfrm>
            <a:off x="228600" y="1752600"/>
            <a:ext cx="4419600" cy="4246894"/>
          </a:xfrm>
          <a:prstGeom prst="rect">
            <a:avLst/>
          </a:prstGeom>
        </p:spPr>
      </p:pic>
      <p:sp>
        <p:nvSpPr>
          <p:cNvPr id="3" name="TextBox 2"/>
          <p:cNvSpPr txBox="1"/>
          <p:nvPr/>
        </p:nvSpPr>
        <p:spPr>
          <a:xfrm>
            <a:off x="457200" y="381000"/>
            <a:ext cx="8153400" cy="1477328"/>
          </a:xfrm>
          <a:prstGeom prst="rect">
            <a:avLst/>
          </a:prstGeom>
          <a:noFill/>
        </p:spPr>
        <p:txBody>
          <a:bodyPr wrap="square" rtlCol="0">
            <a:spAutoFit/>
          </a:bodyPr>
          <a:lstStyle/>
          <a:p>
            <a:pPr>
              <a:buFont typeface="Arial" panose="020B0604020202020204" pitchFamily="34" charset="0"/>
              <a:buChar char="•"/>
            </a:pPr>
            <a:r>
              <a:rPr lang="en-US" dirty="0" smtClean="0"/>
              <a:t>From Available Profiles ,select System Administrator and move it to Selected     Profiles.</a:t>
            </a:r>
            <a:endParaRPr lang="en-US" dirty="0" smtClean="0"/>
          </a:p>
          <a:p>
            <a:pPr>
              <a:buFont typeface="Arial" panose="020B0604020202020204" pitchFamily="34" charset="0"/>
              <a:buChar char="•"/>
            </a:pPr>
            <a:r>
              <a:rPr lang="en-US" dirty="0" smtClean="0"/>
              <a:t>Click Save &amp; Finish .</a:t>
            </a:r>
            <a:endParaRPr lang="en-US" dirty="0" smtClean="0"/>
          </a:p>
          <a:p>
            <a:pPr>
              <a:buFont typeface="Arial" panose="020B0604020202020204" pitchFamily="34" charset="0"/>
              <a:buChar char="•"/>
            </a:pPr>
            <a:endParaRPr lang="en-US" dirty="0" smtClean="0"/>
          </a:p>
          <a:p>
            <a:r>
              <a:rPr lang="en-US" dirty="0" err="1" smtClean="0"/>
              <a:t>Figgure</a:t>
            </a:r>
            <a:r>
              <a:rPr lang="en-US" dirty="0" smtClean="0"/>
              <a:t> 7:-</a:t>
            </a:r>
            <a:endParaRPr lang="en-US" dirty="0"/>
          </a:p>
        </p:txBody>
      </p:sp>
      <p:sp>
        <p:nvSpPr>
          <p:cNvPr id="4" name="TextBox 3"/>
          <p:cNvSpPr txBox="1"/>
          <p:nvPr/>
        </p:nvSpPr>
        <p:spPr>
          <a:xfrm>
            <a:off x="533400" y="6096000"/>
            <a:ext cx="7620000" cy="646331"/>
          </a:xfrm>
          <a:prstGeom prst="rect">
            <a:avLst/>
          </a:prstGeom>
          <a:noFill/>
        </p:spPr>
        <p:txBody>
          <a:bodyPr wrap="square" rtlCol="0">
            <a:spAutoFit/>
          </a:bodyPr>
          <a:lstStyle/>
          <a:p>
            <a:pPr>
              <a:buFont typeface="Arial" panose="020B0604020202020204" pitchFamily="34" charset="0"/>
              <a:buChar char="•"/>
            </a:pPr>
            <a:r>
              <a:rPr lang="en-US" dirty="0" smtClean="0"/>
              <a:t>To verify your </a:t>
            </a:r>
            <a:r>
              <a:rPr lang="en-US" dirty="0" err="1" smtClean="0"/>
              <a:t>changes,click</a:t>
            </a:r>
            <a:r>
              <a:rPr lang="en-US" dirty="0" smtClean="0"/>
              <a:t> the App </a:t>
            </a:r>
            <a:r>
              <a:rPr lang="en-US" dirty="0" err="1" smtClean="0"/>
              <a:t>Launcher,type</a:t>
            </a:r>
            <a:r>
              <a:rPr lang="en-US" dirty="0" smtClean="0"/>
              <a:t> </a:t>
            </a:r>
            <a:r>
              <a:rPr lang="en-US" dirty="0" err="1" smtClean="0"/>
              <a:t>Shool</a:t>
            </a:r>
            <a:r>
              <a:rPr lang="en-US" dirty="0" smtClean="0"/>
              <a:t> Management and select the School Management app.</a:t>
            </a:r>
            <a:endParaRPr lang="en-US" dirty="0"/>
          </a:p>
        </p:txBody>
      </p:sp>
      <p:pic>
        <p:nvPicPr>
          <p:cNvPr id="5" name="page 8.png" descr="C:\Users\Windows\Documents\page 8.png"/>
          <p:cNvPicPr>
            <a:picLocks noChangeAspect="1"/>
          </p:cNvPicPr>
          <p:nvPr/>
        </p:nvPicPr>
        <p:blipFill>
          <a:blip r:embed="rId3" r:link="rId4"/>
          <a:stretch>
            <a:fillRect/>
          </a:stretch>
        </p:blipFill>
        <p:spPr>
          <a:xfrm>
            <a:off x="4876800" y="1752600"/>
            <a:ext cx="3904851" cy="42468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ge 10.png" descr="C:\Users\Windows\Documents\page 10.png"/>
          <p:cNvPicPr>
            <a:picLocks noChangeAspect="1"/>
          </p:cNvPicPr>
          <p:nvPr/>
        </p:nvPicPr>
        <p:blipFill>
          <a:blip r:embed="rId1" r:link="rId2"/>
          <a:stretch>
            <a:fillRect/>
          </a:stretch>
        </p:blipFill>
        <p:spPr>
          <a:xfrm>
            <a:off x="228600" y="1981200"/>
            <a:ext cx="8153400" cy="3962400"/>
          </a:xfrm>
          <a:prstGeom prst="rect">
            <a:avLst/>
          </a:prstGeom>
        </p:spPr>
      </p:pic>
      <p:sp>
        <p:nvSpPr>
          <p:cNvPr id="4" name="TextBox 3"/>
          <p:cNvSpPr txBox="1"/>
          <p:nvPr/>
        </p:nvSpPr>
        <p:spPr>
          <a:xfrm>
            <a:off x="152400" y="304800"/>
            <a:ext cx="8153400" cy="1754326"/>
          </a:xfrm>
          <a:prstGeom prst="rect">
            <a:avLst/>
          </a:prstGeom>
          <a:noFill/>
        </p:spPr>
        <p:txBody>
          <a:bodyPr wrap="square" rtlCol="0">
            <a:spAutoFit/>
          </a:bodyPr>
          <a:lstStyle/>
          <a:p>
            <a:pPr>
              <a:buFont typeface="Wingdings" panose="05000000000000000000" pitchFamily="2" charset="2"/>
              <a:buChar char="Ø"/>
            </a:pPr>
            <a:r>
              <a:rPr lang="en-US" dirty="0" smtClean="0"/>
              <a:t>MILESTONE 4:-</a:t>
            </a:r>
            <a:endParaRPr lang="en-US" dirty="0" smtClean="0"/>
          </a:p>
          <a:p>
            <a:pPr>
              <a:buFont typeface="Arial" panose="020B0604020202020204" pitchFamily="34" charset="0"/>
              <a:buChar char="•"/>
            </a:pPr>
            <a:r>
              <a:rPr lang="en-US" dirty="0" smtClean="0"/>
              <a:t>Creation of fields for the School objects:</a:t>
            </a:r>
            <a:endParaRPr lang="en-US" dirty="0" smtClean="0"/>
          </a:p>
          <a:p>
            <a:r>
              <a:rPr lang="en-US" dirty="0" smtClean="0"/>
              <a:t>1)Click the gear icon and select Setup. This Launches Setup in a new tab.</a:t>
            </a:r>
            <a:endParaRPr lang="en-US" dirty="0" smtClean="0"/>
          </a:p>
          <a:p>
            <a:r>
              <a:rPr lang="en-US" dirty="0" smtClean="0"/>
              <a:t>2)Click the object Manager tab next to Home.</a:t>
            </a:r>
            <a:endParaRPr lang="en-US" dirty="0" smtClean="0"/>
          </a:p>
          <a:p>
            <a:endParaRPr lang="en-US" dirty="0" smtClean="0"/>
          </a:p>
          <a:p>
            <a:r>
              <a:rPr lang="en-US" dirty="0" smtClean="0"/>
              <a:t>Figure  8:-</a:t>
            </a:r>
            <a:endParaRPr lang="en-US" dirty="0"/>
          </a:p>
        </p:txBody>
      </p:sp>
      <p:sp>
        <p:nvSpPr>
          <p:cNvPr id="5" name="TextBox 4"/>
          <p:cNvSpPr txBox="1"/>
          <p:nvPr/>
        </p:nvSpPr>
        <p:spPr>
          <a:xfrm>
            <a:off x="304800" y="6096000"/>
            <a:ext cx="8382000" cy="369332"/>
          </a:xfrm>
          <a:prstGeom prst="rect">
            <a:avLst/>
          </a:prstGeom>
          <a:noFill/>
        </p:spPr>
        <p:txBody>
          <a:bodyPr wrap="square" rtlCol="0">
            <a:spAutoFit/>
          </a:bodyPr>
          <a:lstStyle/>
          <a:p>
            <a:r>
              <a:rPr lang="en-US" dirty="0" smtClean="0"/>
              <a:t>3) Select School.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ge 11.png" descr="C:\Users\Windows\Documents\page 11.png"/>
          <p:cNvPicPr>
            <a:picLocks noChangeAspect="1"/>
          </p:cNvPicPr>
          <p:nvPr/>
        </p:nvPicPr>
        <p:blipFill>
          <a:blip r:embed="rId1" r:link="rId2"/>
          <a:stretch>
            <a:fillRect/>
          </a:stretch>
        </p:blipFill>
        <p:spPr>
          <a:xfrm>
            <a:off x="228600" y="1143000"/>
            <a:ext cx="4343400" cy="3505200"/>
          </a:xfrm>
          <a:prstGeom prst="rect">
            <a:avLst/>
          </a:prstGeom>
        </p:spPr>
      </p:pic>
      <p:sp>
        <p:nvSpPr>
          <p:cNvPr id="4" name="TextBox 3"/>
          <p:cNvSpPr txBox="1"/>
          <p:nvPr/>
        </p:nvSpPr>
        <p:spPr>
          <a:xfrm>
            <a:off x="304800" y="0"/>
            <a:ext cx="7848600" cy="646331"/>
          </a:xfrm>
          <a:prstGeom prst="rect">
            <a:avLst/>
          </a:prstGeom>
          <a:noFill/>
        </p:spPr>
        <p:txBody>
          <a:bodyPr wrap="square" rtlCol="0">
            <a:spAutoFit/>
          </a:bodyPr>
          <a:lstStyle/>
          <a:p>
            <a:pPr>
              <a:buFont typeface="Arial" panose="020B0604020202020204" pitchFamily="34" charset="0"/>
              <a:buChar char="•"/>
            </a:pPr>
            <a:r>
              <a:rPr lang="en-US" dirty="0" smtClean="0"/>
              <a:t> select Fields &amp; Relationships from the left navigation , and click New.</a:t>
            </a:r>
            <a:endParaRPr lang="en-US" dirty="0" smtClean="0"/>
          </a:p>
          <a:p>
            <a:r>
              <a:rPr lang="en-US" dirty="0" smtClean="0"/>
              <a:t>Figure 9:-</a:t>
            </a:r>
            <a:endParaRPr lang="en-US" dirty="0"/>
          </a:p>
        </p:txBody>
      </p:sp>
      <p:sp>
        <p:nvSpPr>
          <p:cNvPr id="15" name="Rectangle 14"/>
          <p:cNvSpPr/>
          <p:nvPr/>
        </p:nvSpPr>
        <p:spPr>
          <a:xfrm>
            <a:off x="381000" y="510540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Now we're ready to make a custom field. Let's do this! </a:t>
            </a:r>
            <a:endParaRPr lang="en-US" dirty="0" smtClean="0"/>
          </a:p>
          <a:p>
            <a:r>
              <a:rPr lang="en-US" dirty="0" smtClean="0"/>
              <a:t>1. Select the Text Area as the Data Type, then click Next. </a:t>
            </a:r>
            <a:endParaRPr lang="en-US" dirty="0" smtClean="0"/>
          </a:p>
          <a:p>
            <a:r>
              <a:rPr lang="en-US" dirty="0" smtClean="0"/>
              <a:t>2. For Field Label, enter Address. </a:t>
            </a:r>
            <a:endParaRPr lang="en-US" dirty="0" smtClean="0"/>
          </a:p>
          <a:p>
            <a:r>
              <a:rPr lang="en-US" dirty="0" smtClean="0"/>
              <a:t>3. Click Next, Next, then Save &amp; New. </a:t>
            </a:r>
            <a:endParaRPr lang="en-US" dirty="0" smtClean="0"/>
          </a:p>
          <a:p>
            <a:r>
              <a:rPr lang="en-US" dirty="0" smtClean="0"/>
              <a:t>4. Follow steps 1 through 3 and create two more text areas with </a:t>
            </a:r>
            <a:r>
              <a:rPr lang="en-US" dirty="0" err="1" smtClean="0"/>
              <a:t>District,State</a:t>
            </a:r>
            <a:r>
              <a:rPr lang="en-US" dirty="0" smtClean="0"/>
              <a:t> and School </a:t>
            </a:r>
            <a:endParaRPr lang="en-US" dirty="0" smtClean="0"/>
          </a:p>
          <a:p>
            <a:r>
              <a:rPr lang="en-US" dirty="0" smtClean="0"/>
              <a:t>websites as the field labels.</a:t>
            </a:r>
            <a:endParaRPr lang="en-US" dirty="0"/>
          </a:p>
        </p:txBody>
      </p:sp>
      <p:sp>
        <p:nvSpPr>
          <p:cNvPr id="16" name="TextBox 15"/>
          <p:cNvSpPr txBox="1"/>
          <p:nvPr/>
        </p:nvSpPr>
        <p:spPr>
          <a:xfrm>
            <a:off x="381000" y="4876800"/>
            <a:ext cx="8305800" cy="1754326"/>
          </a:xfrm>
          <a:prstGeom prst="rect">
            <a:avLst/>
          </a:prstGeom>
          <a:noFill/>
        </p:spPr>
        <p:txBody>
          <a:bodyPr wrap="square" rtlCol="0">
            <a:spAutoFit/>
          </a:bodyPr>
          <a:lstStyle/>
          <a:p>
            <a:r>
              <a:rPr lang="en-US" dirty="0" smtClean="0"/>
              <a:t>Now we’re ready to make a custom field. </a:t>
            </a:r>
            <a:r>
              <a:rPr lang="en-US" dirty="0" err="1" smtClean="0"/>
              <a:t>Lets’s</a:t>
            </a:r>
            <a:r>
              <a:rPr lang="en-US" dirty="0" smtClean="0"/>
              <a:t> do this!</a:t>
            </a:r>
            <a:endParaRPr lang="en-US" dirty="0" smtClean="0"/>
          </a:p>
          <a:p>
            <a:r>
              <a:rPr lang="en-US" dirty="0" smtClean="0"/>
              <a:t>1)Select the text Area as the Data </a:t>
            </a:r>
            <a:r>
              <a:rPr lang="en-US" dirty="0" err="1" smtClean="0"/>
              <a:t>Type,then</a:t>
            </a:r>
            <a:r>
              <a:rPr lang="en-US" dirty="0" smtClean="0"/>
              <a:t> click Next.</a:t>
            </a:r>
            <a:endParaRPr lang="en-US" dirty="0" smtClean="0"/>
          </a:p>
          <a:p>
            <a:r>
              <a:rPr lang="en-US" dirty="0" smtClean="0"/>
              <a:t>2)For Field Label, enter Address.</a:t>
            </a:r>
            <a:endParaRPr lang="en-US" dirty="0" smtClean="0"/>
          </a:p>
          <a:p>
            <a:r>
              <a:rPr lang="en-US" dirty="0" smtClean="0"/>
              <a:t>3)Click Next, Next, then Save &amp; New.</a:t>
            </a:r>
            <a:endParaRPr lang="en-US" dirty="0" smtClean="0"/>
          </a:p>
          <a:p>
            <a:r>
              <a:rPr lang="en-US" dirty="0" smtClean="0"/>
              <a:t>4)Follow steps 1 through 3 and create two more text areas with </a:t>
            </a:r>
            <a:r>
              <a:rPr lang="en-US" dirty="0" err="1" smtClean="0"/>
              <a:t>District,State</a:t>
            </a:r>
            <a:r>
              <a:rPr lang="en-US" dirty="0" smtClean="0"/>
              <a:t> and School websites as the field labels. </a:t>
            </a:r>
            <a:endParaRPr lang="en-US" dirty="0"/>
          </a:p>
        </p:txBody>
      </p:sp>
      <p:pic>
        <p:nvPicPr>
          <p:cNvPr id="17" name="page 12.png" descr="C:\Users\Windows\Documents\page 12.png"/>
          <p:cNvPicPr>
            <a:picLocks noChangeAspect="1"/>
          </p:cNvPicPr>
          <p:nvPr/>
        </p:nvPicPr>
        <p:blipFill>
          <a:blip r:embed="rId3" r:link="rId4"/>
          <a:stretch>
            <a:fillRect/>
          </a:stretch>
        </p:blipFill>
        <p:spPr>
          <a:xfrm>
            <a:off x="4800600" y="1143000"/>
            <a:ext cx="4114800" cy="3505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ge 13.png" descr="C:\Users\Windows\Documents\page 13.png"/>
          <p:cNvPicPr>
            <a:picLocks noChangeAspect="1"/>
          </p:cNvPicPr>
          <p:nvPr/>
        </p:nvPicPr>
        <p:blipFill>
          <a:blip r:embed="rId1" r:link="rId2"/>
          <a:stretch>
            <a:fillRect/>
          </a:stretch>
        </p:blipFill>
        <p:spPr>
          <a:xfrm>
            <a:off x="533400" y="2819400"/>
            <a:ext cx="7824784" cy="3581400"/>
          </a:xfrm>
          <a:prstGeom prst="rect">
            <a:avLst/>
          </a:prstGeom>
        </p:spPr>
      </p:pic>
      <p:sp>
        <p:nvSpPr>
          <p:cNvPr id="3" name="TextBox 2"/>
          <p:cNvSpPr txBox="1"/>
          <p:nvPr/>
        </p:nvSpPr>
        <p:spPr>
          <a:xfrm>
            <a:off x="457200" y="152400"/>
            <a:ext cx="8686800" cy="2585323"/>
          </a:xfrm>
          <a:prstGeom prst="rect">
            <a:avLst/>
          </a:prstGeom>
          <a:noFill/>
        </p:spPr>
        <p:txBody>
          <a:bodyPr wrap="square" rtlCol="0">
            <a:spAutoFit/>
          </a:bodyPr>
          <a:lstStyle/>
          <a:p>
            <a:r>
              <a:rPr lang="en-US" dirty="0" smtClean="0"/>
              <a:t>Now lets create the other  fields  and we must choose the data type carefully.</a:t>
            </a:r>
            <a:endParaRPr lang="en-US" dirty="0" smtClean="0"/>
          </a:p>
          <a:p>
            <a:r>
              <a:rPr lang="en-US" dirty="0" smtClean="0"/>
              <a:t>(select the data type as  Phone, Roll- up </a:t>
            </a:r>
            <a:r>
              <a:rPr lang="en-US" dirty="0" err="1" smtClean="0"/>
              <a:t>summay</a:t>
            </a:r>
            <a:r>
              <a:rPr lang="en-US" dirty="0" smtClean="0"/>
              <a:t> ,master-detail Relationship, Pick-up List field, Number field, text area)</a:t>
            </a:r>
            <a:endParaRPr lang="en-US" dirty="0" smtClean="0"/>
          </a:p>
          <a:p>
            <a:endParaRPr lang="en-US" dirty="0" smtClean="0"/>
          </a:p>
          <a:p>
            <a:pPr>
              <a:buFont typeface="Arial" panose="020B0604020202020204" pitchFamily="34" charset="0"/>
              <a:buChar char="•"/>
            </a:pPr>
            <a:r>
              <a:rPr lang="en-US" dirty="0" smtClean="0"/>
              <a:t>Create the fields for the student objects</a:t>
            </a:r>
            <a:endParaRPr lang="en-US" dirty="0" smtClean="0"/>
          </a:p>
          <a:p>
            <a:pPr>
              <a:buFont typeface="Arial" panose="020B0604020202020204" pitchFamily="34" charset="0"/>
              <a:buChar char="•"/>
            </a:pPr>
            <a:r>
              <a:rPr lang="en-US" dirty="0" smtClean="0"/>
              <a:t>Create the fields for the </a:t>
            </a:r>
            <a:r>
              <a:rPr lang="en-US" dirty="0" err="1" smtClean="0"/>
              <a:t>shool</a:t>
            </a:r>
            <a:r>
              <a:rPr lang="en-US" dirty="0" smtClean="0"/>
              <a:t> objects</a:t>
            </a:r>
            <a:endParaRPr lang="en-US" dirty="0" smtClean="0"/>
          </a:p>
          <a:p>
            <a:pPr>
              <a:buFont typeface="Arial" panose="020B0604020202020204" pitchFamily="34" charset="0"/>
              <a:buChar char="•"/>
            </a:pPr>
            <a:r>
              <a:rPr lang="en-US" dirty="0" smtClean="0"/>
              <a:t>Create the fields for the parent </a:t>
            </a:r>
            <a:r>
              <a:rPr lang="en-US" dirty="0" err="1" smtClean="0"/>
              <a:t>objecs</a:t>
            </a:r>
            <a:endParaRPr lang="en-US" dirty="0" smtClean="0"/>
          </a:p>
          <a:p>
            <a:pPr>
              <a:buFont typeface="Arial" panose="020B0604020202020204" pitchFamily="34" charset="0"/>
              <a:buChar char="•"/>
            </a:pPr>
            <a:endParaRPr lang="en-US" dirty="0" smtClean="0"/>
          </a:p>
          <a:p>
            <a:r>
              <a:rPr lang="en-US" dirty="0" smtClean="0"/>
              <a:t>Figure 10:-</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ge 14.png" descr="C:\Users\Windows\Documents\page 14.png"/>
          <p:cNvPicPr>
            <a:picLocks noChangeAspect="1"/>
          </p:cNvPicPr>
          <p:nvPr/>
        </p:nvPicPr>
        <p:blipFill>
          <a:blip r:embed="rId1" r:link="rId2"/>
          <a:stretch>
            <a:fillRect/>
          </a:stretch>
        </p:blipFill>
        <p:spPr>
          <a:xfrm>
            <a:off x="762000" y="1828800"/>
            <a:ext cx="7689255" cy="4648200"/>
          </a:xfrm>
          <a:prstGeom prst="rect">
            <a:avLst/>
          </a:prstGeom>
        </p:spPr>
      </p:pic>
      <p:sp>
        <p:nvSpPr>
          <p:cNvPr id="3" name="TextBox 2"/>
          <p:cNvSpPr txBox="1"/>
          <p:nvPr/>
        </p:nvSpPr>
        <p:spPr>
          <a:xfrm>
            <a:off x="304800" y="228600"/>
            <a:ext cx="8610600" cy="1477328"/>
          </a:xfrm>
          <a:prstGeom prst="rect">
            <a:avLst/>
          </a:prstGeom>
          <a:noFill/>
        </p:spPr>
        <p:txBody>
          <a:bodyPr wrap="square" rtlCol="0">
            <a:spAutoFit/>
          </a:bodyPr>
          <a:lstStyle/>
          <a:p>
            <a:pPr>
              <a:buFont typeface="Wingdings" panose="05000000000000000000" pitchFamily="2" charset="2"/>
              <a:buChar char="Ø"/>
            </a:pPr>
            <a:r>
              <a:rPr lang="en-US" dirty="0" smtClean="0"/>
              <a:t>MIELSTONE -5:</a:t>
            </a:r>
            <a:endParaRPr lang="en-US" dirty="0" smtClean="0"/>
          </a:p>
          <a:p>
            <a:r>
              <a:rPr lang="en-US" dirty="0" smtClean="0"/>
              <a:t>(Creation on </a:t>
            </a:r>
            <a:r>
              <a:rPr lang="en-US" dirty="0" err="1" smtClean="0"/>
              <a:t>Pofile</a:t>
            </a:r>
            <a:r>
              <a:rPr lang="en-US" dirty="0" smtClean="0"/>
              <a:t>)</a:t>
            </a:r>
            <a:endParaRPr lang="en-US" dirty="0" smtClean="0"/>
          </a:p>
          <a:p>
            <a:r>
              <a:rPr lang="en-US" dirty="0" smtClean="0"/>
              <a:t>     From Setup enter Profiles in the Quick Find box, and select Profiles.</a:t>
            </a:r>
            <a:endParaRPr lang="en-US" dirty="0" smtClean="0"/>
          </a:p>
          <a:p>
            <a:r>
              <a:rPr lang="en-US" dirty="0" smtClean="0"/>
              <a:t>1)From the list of profiles , find standard User.</a:t>
            </a:r>
            <a:endParaRPr lang="en-US" dirty="0" smtClean="0"/>
          </a:p>
          <a:p>
            <a:r>
              <a:rPr lang="en-US" dirty="0" smtClean="0"/>
              <a:t>2) </a:t>
            </a:r>
            <a:r>
              <a:rPr lang="en-US" dirty="0" err="1" smtClean="0"/>
              <a:t>Cick</a:t>
            </a:r>
            <a:r>
              <a:rPr lang="en-US" dirty="0" smtClean="0"/>
              <a:t> Clone.</a:t>
            </a:r>
            <a:endParaRPr lang="en-US" dirty="0"/>
          </a:p>
        </p:txBody>
      </p:sp>
      <p:sp>
        <p:nvSpPr>
          <p:cNvPr id="5" name="TextBox 4"/>
          <p:cNvSpPr txBox="1"/>
          <p:nvPr/>
        </p:nvSpPr>
        <p:spPr>
          <a:xfrm>
            <a:off x="381000" y="6400800"/>
            <a:ext cx="1752600" cy="369332"/>
          </a:xfrm>
          <a:prstGeom prst="rect">
            <a:avLst/>
          </a:prstGeom>
          <a:noFill/>
        </p:spPr>
        <p:txBody>
          <a:bodyPr wrap="square" rtlCol="0">
            <a:spAutoFit/>
          </a:bodyPr>
          <a:lstStyle/>
          <a:p>
            <a:r>
              <a:rPr lang="en-US" dirty="0" smtClean="0"/>
              <a:t>Figure 11:-</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ge 16.png" descr="C:\Users\Windows\Documents\page 16.png"/>
          <p:cNvPicPr>
            <a:picLocks noChangeAspect="1"/>
          </p:cNvPicPr>
          <p:nvPr/>
        </p:nvPicPr>
        <p:blipFill>
          <a:blip r:embed="rId1" r:link="rId2"/>
          <a:stretch>
            <a:fillRect/>
          </a:stretch>
        </p:blipFill>
        <p:spPr>
          <a:xfrm>
            <a:off x="457200" y="1447800"/>
            <a:ext cx="8305800" cy="3124199"/>
          </a:xfrm>
          <a:prstGeom prst="rect">
            <a:avLst/>
          </a:prstGeom>
        </p:spPr>
      </p:pic>
      <p:sp>
        <p:nvSpPr>
          <p:cNvPr id="3" name="TextBox 2"/>
          <p:cNvSpPr txBox="1"/>
          <p:nvPr/>
        </p:nvSpPr>
        <p:spPr>
          <a:xfrm>
            <a:off x="152400" y="228600"/>
            <a:ext cx="8686800" cy="1477328"/>
          </a:xfrm>
          <a:prstGeom prst="rect">
            <a:avLst/>
          </a:prstGeom>
          <a:noFill/>
        </p:spPr>
        <p:txBody>
          <a:bodyPr wrap="square" rtlCol="0">
            <a:spAutoFit/>
          </a:bodyPr>
          <a:lstStyle/>
          <a:p>
            <a:pPr>
              <a:buFont typeface="Wingdings" panose="05000000000000000000" pitchFamily="2" charset="2"/>
              <a:buChar char="Ø"/>
            </a:pPr>
            <a:r>
              <a:rPr lang="en-US" dirty="0" smtClean="0"/>
              <a:t>MILESTONE -6: Users</a:t>
            </a:r>
            <a:endParaRPr lang="en-US" dirty="0" smtClean="0"/>
          </a:p>
          <a:p>
            <a:r>
              <a:rPr lang="en-US" dirty="0" smtClean="0"/>
              <a:t>                                   (Creating a Uses)</a:t>
            </a:r>
            <a:endParaRPr lang="en-US" dirty="0" smtClean="0"/>
          </a:p>
          <a:p>
            <a:r>
              <a:rPr lang="en-US" dirty="0" smtClean="0"/>
              <a:t>    1)From setup, in the quick find box, enter users, and then select Users</a:t>
            </a:r>
            <a:endParaRPr lang="en-US" dirty="0" smtClean="0"/>
          </a:p>
          <a:p>
            <a:r>
              <a:rPr lang="en-US" dirty="0" smtClean="0"/>
              <a:t>    2)Click New user</a:t>
            </a:r>
            <a:endParaRPr lang="en-US" dirty="0" smtClean="0"/>
          </a:p>
          <a:p>
            <a:endParaRPr lang="en-US" dirty="0"/>
          </a:p>
        </p:txBody>
      </p:sp>
      <p:sp>
        <p:nvSpPr>
          <p:cNvPr id="4" name="TextBox 3"/>
          <p:cNvSpPr txBox="1"/>
          <p:nvPr/>
        </p:nvSpPr>
        <p:spPr>
          <a:xfrm>
            <a:off x="381000" y="4724400"/>
            <a:ext cx="8458200" cy="2031325"/>
          </a:xfrm>
          <a:prstGeom prst="rect">
            <a:avLst/>
          </a:prstGeom>
          <a:noFill/>
        </p:spPr>
        <p:txBody>
          <a:bodyPr wrap="square" rtlCol="0">
            <a:spAutoFit/>
          </a:bodyPr>
          <a:lstStyle/>
          <a:p>
            <a:r>
              <a:rPr lang="en-US" dirty="0" smtClean="0"/>
              <a:t>3)Enter the user’s name parents and (Your) email address and a unique username in the  form of an </a:t>
            </a:r>
            <a:r>
              <a:rPr lang="en-US" dirty="0" err="1" smtClean="0"/>
              <a:t>emai</a:t>
            </a:r>
            <a:r>
              <a:rPr lang="en-US" dirty="0" smtClean="0"/>
              <a:t> address. By default, the username is the same as the email address.</a:t>
            </a:r>
            <a:endParaRPr lang="en-US" dirty="0" smtClean="0"/>
          </a:p>
          <a:p>
            <a:r>
              <a:rPr lang="en-US" dirty="0" smtClean="0"/>
              <a:t>4)Select a Use License As </a:t>
            </a:r>
            <a:r>
              <a:rPr lang="en-US" dirty="0" err="1" smtClean="0"/>
              <a:t>salesforce</a:t>
            </a:r>
            <a:r>
              <a:rPr lang="en-US" dirty="0" smtClean="0"/>
              <a:t>.</a:t>
            </a:r>
            <a:endParaRPr lang="en-US" dirty="0" smtClean="0"/>
          </a:p>
          <a:p>
            <a:r>
              <a:rPr lang="en-US" dirty="0" smtClean="0"/>
              <a:t>5)Select a </a:t>
            </a:r>
            <a:r>
              <a:rPr lang="en-US" dirty="0" err="1" smtClean="0"/>
              <a:t>pofile</a:t>
            </a:r>
            <a:r>
              <a:rPr lang="en-US" dirty="0" smtClean="0"/>
              <a:t> as a school profile.</a:t>
            </a:r>
            <a:endParaRPr lang="en-US" dirty="0" smtClean="0"/>
          </a:p>
          <a:p>
            <a:r>
              <a:rPr lang="en-US" dirty="0" smtClean="0"/>
              <a:t>6)Check Generate new password and notify </a:t>
            </a:r>
            <a:r>
              <a:rPr lang="en-US" dirty="0" err="1" smtClean="0"/>
              <a:t>te</a:t>
            </a:r>
            <a:r>
              <a:rPr lang="en-US" dirty="0" smtClean="0"/>
              <a:t> user immediately to have the user’s login name and a temporary password emailed o your email.</a:t>
            </a:r>
            <a:endParaRPr lang="en-US" dirty="0"/>
          </a:p>
        </p:txBody>
      </p:sp>
      <p:sp>
        <p:nvSpPr>
          <p:cNvPr id="5" name="TextBox 4"/>
          <p:cNvSpPr txBox="1"/>
          <p:nvPr/>
        </p:nvSpPr>
        <p:spPr>
          <a:xfrm>
            <a:off x="304800" y="4495800"/>
            <a:ext cx="1828800" cy="369332"/>
          </a:xfrm>
          <a:prstGeom prst="rect">
            <a:avLst/>
          </a:prstGeom>
          <a:noFill/>
        </p:spPr>
        <p:txBody>
          <a:bodyPr wrap="square" rtlCol="0">
            <a:spAutoFit/>
          </a:bodyPr>
          <a:lstStyle/>
          <a:p>
            <a:r>
              <a:rPr lang="en-US" dirty="0" smtClean="0"/>
              <a:t>Figure 12:-</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ge 18.png" descr="C:\Users\Windows\Documents\page 18.png"/>
          <p:cNvPicPr>
            <a:picLocks noChangeAspect="1"/>
          </p:cNvPicPr>
          <p:nvPr/>
        </p:nvPicPr>
        <p:blipFill>
          <a:blip r:embed="rId1" r:link="rId2"/>
          <a:stretch>
            <a:fillRect/>
          </a:stretch>
        </p:blipFill>
        <p:spPr>
          <a:xfrm>
            <a:off x="685800" y="2514600"/>
            <a:ext cx="7848600" cy="4343400"/>
          </a:xfrm>
          <a:prstGeom prst="rect">
            <a:avLst/>
          </a:prstGeom>
        </p:spPr>
      </p:pic>
      <p:sp>
        <p:nvSpPr>
          <p:cNvPr id="4" name="TextBox 3"/>
          <p:cNvSpPr txBox="1"/>
          <p:nvPr/>
        </p:nvSpPr>
        <p:spPr>
          <a:xfrm flipH="1">
            <a:off x="413330" y="228600"/>
            <a:ext cx="8502069" cy="2308324"/>
          </a:xfrm>
          <a:prstGeom prst="rect">
            <a:avLst/>
          </a:prstGeom>
          <a:noFill/>
        </p:spPr>
        <p:txBody>
          <a:bodyPr wrap="square" rtlCol="0">
            <a:spAutoFit/>
          </a:bodyPr>
          <a:lstStyle/>
          <a:p>
            <a:r>
              <a:rPr lang="en-US" dirty="0" smtClean="0"/>
              <a:t>7) Similarly follow the above steps and  create 3 users as Teachers and </a:t>
            </a:r>
            <a:r>
              <a:rPr lang="en-US" dirty="0" err="1" smtClean="0"/>
              <a:t>Prinipals</a:t>
            </a:r>
            <a:r>
              <a:rPr lang="en-US" dirty="0" smtClean="0"/>
              <a:t>.</a:t>
            </a: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MILESTONE -7:- Permission Sets</a:t>
            </a:r>
            <a:endParaRPr lang="en-US" dirty="0" smtClean="0"/>
          </a:p>
          <a:p>
            <a:r>
              <a:rPr lang="en-US" dirty="0" smtClean="0"/>
              <a:t>Permission Sets 1:</a:t>
            </a:r>
            <a:endParaRPr lang="en-US" dirty="0" smtClean="0"/>
          </a:p>
          <a:p>
            <a:r>
              <a:rPr lang="en-US" dirty="0" smtClean="0"/>
              <a:t>                            1)From Setup , enter </a:t>
            </a:r>
            <a:r>
              <a:rPr lang="en-US" dirty="0" err="1" smtClean="0"/>
              <a:t>Pemission</a:t>
            </a:r>
            <a:r>
              <a:rPr lang="en-US" dirty="0" smtClean="0"/>
              <a:t> Sets in the quick find box, then select Permission Sets.</a:t>
            </a:r>
            <a:endParaRPr lang="en-US" dirty="0" smtClean="0"/>
          </a:p>
          <a:p>
            <a:r>
              <a:rPr lang="en-US" dirty="0" smtClean="0"/>
              <a:t>                           2)Click New. </a:t>
            </a:r>
            <a:endParaRPr lang="en-US" dirty="0" smtClean="0"/>
          </a:p>
          <a:p>
            <a:r>
              <a:rPr lang="en-US" dirty="0" smtClean="0"/>
              <a:t>Figure 13:-</a:t>
            </a: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ge 19.png" descr="C:\Users\Windows\Documents\page 19.png"/>
          <p:cNvPicPr>
            <a:picLocks noChangeAspect="1"/>
          </p:cNvPicPr>
          <p:nvPr/>
        </p:nvPicPr>
        <p:blipFill>
          <a:blip r:embed="rId1" r:link="rId2"/>
          <a:stretch>
            <a:fillRect/>
          </a:stretch>
        </p:blipFill>
        <p:spPr>
          <a:xfrm>
            <a:off x="457200" y="685800"/>
            <a:ext cx="8095851" cy="4343400"/>
          </a:xfrm>
          <a:prstGeom prst="rect">
            <a:avLst/>
          </a:prstGeom>
        </p:spPr>
      </p:pic>
      <p:sp>
        <p:nvSpPr>
          <p:cNvPr id="3" name="TextBox 2"/>
          <p:cNvSpPr txBox="1"/>
          <p:nvPr/>
        </p:nvSpPr>
        <p:spPr>
          <a:xfrm flipH="1">
            <a:off x="304800" y="5181600"/>
            <a:ext cx="8382000" cy="923330"/>
          </a:xfrm>
          <a:prstGeom prst="rect">
            <a:avLst/>
          </a:prstGeom>
          <a:noFill/>
        </p:spPr>
        <p:txBody>
          <a:bodyPr wrap="square" rtlCol="0">
            <a:spAutoFit/>
          </a:bodyPr>
          <a:lstStyle/>
          <a:p>
            <a:r>
              <a:rPr lang="en-US" dirty="0" smtClean="0"/>
              <a:t>3) Give the name of the permission set name as teacher permission and then under the object settings give the view create and edit permission to all custom objects  and assign to the teacher user.</a:t>
            </a:r>
            <a:endParaRPr lang="en-US" dirty="0"/>
          </a:p>
        </p:txBody>
      </p:sp>
      <p:sp>
        <p:nvSpPr>
          <p:cNvPr id="4" name="TextBox 3"/>
          <p:cNvSpPr txBox="1"/>
          <p:nvPr/>
        </p:nvSpPr>
        <p:spPr>
          <a:xfrm flipH="1">
            <a:off x="565731" y="0"/>
            <a:ext cx="4311069" cy="369332"/>
          </a:xfrm>
          <a:prstGeom prst="rect">
            <a:avLst/>
          </a:prstGeom>
          <a:noFill/>
        </p:spPr>
        <p:txBody>
          <a:bodyPr wrap="square" rtlCol="0">
            <a:spAutoFit/>
          </a:bodyPr>
          <a:lstStyle/>
          <a:p>
            <a:r>
              <a:rPr lang="en-US" dirty="0" smtClean="0"/>
              <a:t>Figure 14:-</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ge 20.png" descr="C:\Users\Windows\Documents\page 20.png"/>
          <p:cNvPicPr>
            <a:picLocks noChangeAspect="1"/>
          </p:cNvPicPr>
          <p:nvPr/>
        </p:nvPicPr>
        <p:blipFill>
          <a:blip r:embed="rId1" r:link="rId2"/>
          <a:stretch>
            <a:fillRect/>
          </a:stretch>
        </p:blipFill>
        <p:spPr>
          <a:xfrm>
            <a:off x="609600" y="914400"/>
            <a:ext cx="7960319" cy="5486400"/>
          </a:xfrm>
          <a:prstGeom prst="rect">
            <a:avLst/>
          </a:prstGeom>
        </p:spPr>
      </p:pic>
      <p:sp>
        <p:nvSpPr>
          <p:cNvPr id="3" name="TextBox 2"/>
          <p:cNvSpPr txBox="1"/>
          <p:nvPr/>
        </p:nvSpPr>
        <p:spPr>
          <a:xfrm flipH="1">
            <a:off x="565731" y="457200"/>
            <a:ext cx="1872669" cy="369332"/>
          </a:xfrm>
          <a:prstGeom prst="rect">
            <a:avLst/>
          </a:prstGeom>
          <a:noFill/>
        </p:spPr>
        <p:txBody>
          <a:bodyPr wrap="square" rtlCol="0">
            <a:spAutoFit/>
          </a:bodyPr>
          <a:lstStyle/>
          <a:p>
            <a:r>
              <a:rPr lang="en-US" dirty="0" smtClean="0"/>
              <a:t>Figure 15:-</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ge 22.png" descr="C:\Users\Windows\Documents\page 22.png"/>
          <p:cNvPicPr>
            <a:picLocks noChangeAspect="1"/>
          </p:cNvPicPr>
          <p:nvPr/>
        </p:nvPicPr>
        <p:blipFill>
          <a:blip r:embed="rId1" r:link="rId2"/>
          <a:stretch>
            <a:fillRect/>
          </a:stretch>
        </p:blipFill>
        <p:spPr>
          <a:xfrm>
            <a:off x="228600" y="304800"/>
            <a:ext cx="8575631" cy="4343400"/>
          </a:xfrm>
          <a:prstGeom prst="rect">
            <a:avLst/>
          </a:prstGeom>
        </p:spPr>
      </p:pic>
      <p:sp>
        <p:nvSpPr>
          <p:cNvPr id="3" name="TextBox 2"/>
          <p:cNvSpPr txBox="1"/>
          <p:nvPr/>
        </p:nvSpPr>
        <p:spPr>
          <a:xfrm flipH="1">
            <a:off x="381000" y="4549676"/>
            <a:ext cx="8578269" cy="2308324"/>
          </a:xfrm>
          <a:prstGeom prst="rect">
            <a:avLst/>
          </a:prstGeom>
          <a:noFill/>
        </p:spPr>
        <p:txBody>
          <a:bodyPr wrap="square" rtlCol="0">
            <a:spAutoFit/>
          </a:bodyPr>
          <a:lstStyle/>
          <a:p>
            <a:r>
              <a:rPr lang="en-US" dirty="0" smtClean="0"/>
              <a:t>Similarly follow the above steps for the permission set 2</a:t>
            </a:r>
            <a:endParaRPr lang="en-US" dirty="0" smtClean="0"/>
          </a:p>
          <a:p>
            <a:pPr>
              <a:buFont typeface="Arial" panose="020B0604020202020204" pitchFamily="34" charset="0"/>
              <a:buChar char="•"/>
            </a:pPr>
            <a:r>
              <a:rPr lang="en-US" dirty="0" smtClean="0"/>
              <a:t>PERMISSION SETS 2:</a:t>
            </a:r>
            <a:endParaRPr lang="en-US" dirty="0" smtClean="0"/>
          </a:p>
          <a:p>
            <a:r>
              <a:rPr lang="en-US" dirty="0" smtClean="0"/>
              <a:t>         1) </a:t>
            </a:r>
            <a:r>
              <a:rPr lang="en-US" dirty="0" err="1" smtClean="0"/>
              <a:t>Frrom</a:t>
            </a:r>
            <a:r>
              <a:rPr lang="en-US" dirty="0" smtClean="0"/>
              <a:t> setup, enter permission Sets in the Quick find box , then select permission sets </a:t>
            </a:r>
            <a:endParaRPr lang="en-US" dirty="0" smtClean="0"/>
          </a:p>
          <a:p>
            <a:r>
              <a:rPr lang="en-US" dirty="0" smtClean="0"/>
              <a:t>         2)Click New</a:t>
            </a:r>
            <a:endParaRPr lang="en-US" dirty="0" smtClean="0"/>
          </a:p>
          <a:p>
            <a:r>
              <a:rPr lang="en-US" dirty="0" smtClean="0"/>
              <a:t>         3)Give the name of the permission set name as Principal permission and then under the object settings give all permission for the objects and assign them to the </a:t>
            </a:r>
            <a:r>
              <a:rPr lang="en-US" dirty="0" err="1" smtClean="0"/>
              <a:t>Prinipal</a:t>
            </a:r>
            <a:r>
              <a:rPr lang="en-US" dirty="0" smtClean="0"/>
              <a:t> users.</a:t>
            </a:r>
            <a:endParaRPr lang="en-US" dirty="0"/>
          </a:p>
        </p:txBody>
      </p:sp>
      <p:sp>
        <p:nvSpPr>
          <p:cNvPr id="4" name="TextBox 3"/>
          <p:cNvSpPr txBox="1"/>
          <p:nvPr/>
        </p:nvSpPr>
        <p:spPr>
          <a:xfrm>
            <a:off x="228600" y="0"/>
            <a:ext cx="6400799" cy="369332"/>
          </a:xfrm>
          <a:prstGeom prst="rect">
            <a:avLst/>
          </a:prstGeom>
          <a:noFill/>
        </p:spPr>
        <p:txBody>
          <a:bodyPr wrap="square" rtlCol="0">
            <a:spAutoFit/>
          </a:bodyPr>
          <a:lstStyle/>
          <a:p>
            <a:r>
              <a:rPr lang="en-US" dirty="0" smtClean="0"/>
              <a:t>Figure 16:-</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0"/>
            <a:ext cx="7772400" cy="7294305"/>
          </a:xfrm>
          <a:prstGeom prst="rect">
            <a:avLst/>
          </a:prstGeom>
          <a:noFill/>
        </p:spPr>
        <p:txBody>
          <a:bodyPr wrap="square" rtlCol="0">
            <a:spAutoFit/>
          </a:bodyPr>
          <a:lstStyle/>
          <a:p>
            <a:endParaRPr lang="en-US" dirty="0" smtClean="0"/>
          </a:p>
          <a:p>
            <a:pPr lvl="1"/>
            <a:r>
              <a:rPr lang="en-US" dirty="0" smtClean="0"/>
              <a:t>CONTENT:-</a:t>
            </a:r>
            <a:endParaRPr lang="en-US" dirty="0" smtClean="0"/>
          </a:p>
          <a:p>
            <a:pPr lvl="1"/>
            <a:endParaRPr lang="en-US" dirty="0"/>
          </a:p>
          <a:p>
            <a:pPr lvl="1">
              <a:buFont typeface="Wingdings" panose="05000000000000000000" pitchFamily="2" charset="2"/>
              <a:buChar char="Ø"/>
            </a:pPr>
            <a:r>
              <a:rPr lang="en-US" dirty="0" smtClean="0"/>
              <a:t>  </a:t>
            </a:r>
            <a:r>
              <a:rPr lang="en-US" dirty="0" err="1" smtClean="0"/>
              <a:t>Milesone</a:t>
            </a:r>
            <a:r>
              <a:rPr lang="en-US" dirty="0" smtClean="0"/>
              <a:t> 1:</a:t>
            </a:r>
            <a:endParaRPr lang="en-US" dirty="0" smtClean="0"/>
          </a:p>
          <a:p>
            <a:pPr lvl="1"/>
            <a:r>
              <a:rPr lang="en-US" dirty="0"/>
              <a:t> </a:t>
            </a:r>
            <a:r>
              <a:rPr lang="en-US" dirty="0" smtClean="0"/>
              <a:t>                       	Creating Developer Account</a:t>
            </a:r>
            <a:endParaRPr lang="en-US" dirty="0" smtClean="0"/>
          </a:p>
          <a:p>
            <a:pPr lvl="1">
              <a:buFont typeface="Wingdings" panose="05000000000000000000" pitchFamily="2" charset="2"/>
              <a:buChar char="Ø"/>
            </a:pPr>
            <a:r>
              <a:rPr lang="en-US" dirty="0"/>
              <a:t> </a:t>
            </a:r>
            <a:r>
              <a:rPr lang="en-US" dirty="0" smtClean="0"/>
              <a:t>Milestone 2:</a:t>
            </a:r>
            <a:endParaRPr lang="en-US" dirty="0" smtClean="0"/>
          </a:p>
          <a:p>
            <a:pPr lvl="1"/>
            <a:r>
              <a:rPr lang="en-US" dirty="0"/>
              <a:t> </a:t>
            </a:r>
            <a:r>
              <a:rPr lang="en-US" dirty="0" smtClean="0"/>
              <a:t>                           Creation of Objects for School Management:</a:t>
            </a:r>
            <a:endParaRPr lang="en-US" dirty="0" smtClean="0"/>
          </a:p>
          <a:p>
            <a:pPr lvl="4"/>
            <a:r>
              <a:rPr lang="en-US" dirty="0" smtClean="0"/>
              <a:t>1. Creation of School Object</a:t>
            </a:r>
            <a:endParaRPr lang="en-US" dirty="0" smtClean="0"/>
          </a:p>
          <a:p>
            <a:pPr lvl="1"/>
            <a:r>
              <a:rPr lang="en-US" dirty="0" smtClean="0"/>
              <a:t>	 	2. Create Student Object </a:t>
            </a:r>
            <a:endParaRPr lang="en-US" dirty="0" smtClean="0"/>
          </a:p>
          <a:p>
            <a:pPr lvl="1"/>
            <a:r>
              <a:rPr lang="en-US" dirty="0"/>
              <a:t>	</a:t>
            </a:r>
            <a:r>
              <a:rPr lang="en-US" dirty="0" smtClean="0"/>
              <a:t>	3. Create Parent Object</a:t>
            </a:r>
            <a:endParaRPr lang="en-US" dirty="0" smtClean="0"/>
          </a:p>
          <a:p>
            <a:pPr lvl="1">
              <a:buFont typeface="Wingdings" panose="05000000000000000000" pitchFamily="2" charset="2"/>
              <a:buChar char="Ø"/>
            </a:pPr>
            <a:r>
              <a:rPr lang="en-US" dirty="0" smtClean="0"/>
              <a:t>Milestone 3:</a:t>
            </a:r>
            <a:endParaRPr lang="en-US" dirty="0" smtClean="0"/>
          </a:p>
          <a:p>
            <a:pPr lvl="1"/>
            <a:r>
              <a:rPr lang="en-US" dirty="0"/>
              <a:t> </a:t>
            </a:r>
            <a:r>
              <a:rPr lang="en-US" dirty="0" smtClean="0"/>
              <a:t>                          Lightning App</a:t>
            </a:r>
            <a:endParaRPr lang="en-US" dirty="0" smtClean="0"/>
          </a:p>
          <a:p>
            <a:pPr lvl="1"/>
            <a:r>
              <a:rPr lang="en-US" dirty="0"/>
              <a:t> </a:t>
            </a:r>
            <a:r>
              <a:rPr lang="en-US" dirty="0" smtClean="0"/>
              <a:t>                          1.Create the School Management App</a:t>
            </a:r>
            <a:endParaRPr lang="en-US" dirty="0" smtClean="0"/>
          </a:p>
          <a:p>
            <a:pPr lvl="1">
              <a:buFont typeface="Wingdings" panose="05000000000000000000" pitchFamily="2" charset="2"/>
              <a:buChar char="Ø"/>
            </a:pPr>
            <a:r>
              <a:rPr lang="en-US" dirty="0" smtClean="0"/>
              <a:t>Milestone 4:</a:t>
            </a:r>
            <a:endParaRPr lang="en-US" dirty="0" smtClean="0"/>
          </a:p>
          <a:p>
            <a:pPr lvl="1"/>
            <a:r>
              <a:rPr lang="en-US" dirty="0"/>
              <a:t> </a:t>
            </a:r>
            <a:r>
              <a:rPr lang="en-US" dirty="0" smtClean="0"/>
              <a:t>                          Field and  Relationship</a:t>
            </a:r>
            <a:endParaRPr lang="en-US" dirty="0" smtClean="0"/>
          </a:p>
          <a:p>
            <a:pPr lvl="1"/>
            <a:r>
              <a:rPr lang="en-US" dirty="0"/>
              <a:t> </a:t>
            </a:r>
            <a:r>
              <a:rPr lang="en-US" dirty="0" smtClean="0"/>
              <a:t>                         1.Creation of fields for the School Objects</a:t>
            </a:r>
            <a:endParaRPr lang="en-US" dirty="0" smtClean="0"/>
          </a:p>
          <a:p>
            <a:pPr lvl="1"/>
            <a:r>
              <a:rPr lang="en-US" dirty="0"/>
              <a:t> </a:t>
            </a:r>
            <a:r>
              <a:rPr lang="en-US" dirty="0" smtClean="0"/>
              <a:t>                         2.Creation of fields for the Student Objects</a:t>
            </a:r>
            <a:endParaRPr lang="en-US" dirty="0" smtClean="0"/>
          </a:p>
          <a:p>
            <a:pPr lvl="1"/>
            <a:r>
              <a:rPr lang="en-US" dirty="0"/>
              <a:t> </a:t>
            </a:r>
            <a:r>
              <a:rPr lang="en-US" dirty="0" smtClean="0"/>
              <a:t>                         3.Creation of fields for the Parent </a:t>
            </a:r>
            <a:r>
              <a:rPr lang="en-US" dirty="0" err="1" smtClean="0"/>
              <a:t>Objets</a:t>
            </a:r>
            <a:endParaRPr lang="en-US" dirty="0" smtClean="0"/>
          </a:p>
          <a:p>
            <a:pPr lvl="1">
              <a:buFont typeface="Wingdings" panose="05000000000000000000" pitchFamily="2" charset="2"/>
              <a:buChar char="Ø"/>
            </a:pPr>
            <a:r>
              <a:rPr lang="en-US" dirty="0" smtClean="0"/>
              <a:t>Milestone 5:</a:t>
            </a:r>
            <a:endParaRPr lang="en-US" dirty="0" smtClean="0"/>
          </a:p>
          <a:p>
            <a:pPr lvl="1"/>
            <a:r>
              <a:rPr lang="en-US" dirty="0"/>
              <a:t> </a:t>
            </a:r>
            <a:r>
              <a:rPr lang="en-US" dirty="0" smtClean="0"/>
              <a:t>                        Profile</a:t>
            </a:r>
            <a:endParaRPr lang="en-US" dirty="0" smtClean="0"/>
          </a:p>
          <a:p>
            <a:pPr lvl="1"/>
            <a:r>
              <a:rPr lang="en-US" dirty="0"/>
              <a:t> </a:t>
            </a:r>
            <a:r>
              <a:rPr lang="en-US" dirty="0" smtClean="0"/>
              <a:t>                        1.Creation on profile</a:t>
            </a:r>
            <a:endParaRPr lang="en-US" dirty="0" smtClean="0"/>
          </a:p>
          <a:p>
            <a:pPr lvl="1"/>
            <a:endParaRPr lang="en-US" dirty="0" smtClean="0"/>
          </a:p>
          <a:p>
            <a:pPr lvl="1"/>
            <a:r>
              <a:rPr lang="en-US" dirty="0"/>
              <a:t> </a:t>
            </a:r>
            <a:r>
              <a:rPr lang="en-US" dirty="0" smtClean="0"/>
              <a:t>                   </a:t>
            </a:r>
            <a:endParaRPr lang="en-US" dirty="0" smtClean="0"/>
          </a:p>
          <a:p>
            <a:pPr lvl="1"/>
            <a:r>
              <a:rPr lang="en-US" dirty="0"/>
              <a:t> </a:t>
            </a:r>
            <a:r>
              <a:rPr lang="en-US" dirty="0" smtClean="0"/>
              <a:t>          </a:t>
            </a:r>
            <a:endParaRPr lang="en-US" dirty="0" smtClean="0"/>
          </a:p>
          <a:p>
            <a:pPr lvl="1"/>
            <a:endParaRPr lang="en-US" dirty="0" smtClean="0"/>
          </a:p>
          <a:p>
            <a:pPr lvl="1"/>
            <a:r>
              <a:rPr lang="en-US" dirty="0" smtClean="0"/>
              <a:t>                            </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ge 23.png" descr="C:\Users\Windows\Documents\page 23.png"/>
          <p:cNvPicPr>
            <a:picLocks noChangeAspect="1"/>
          </p:cNvPicPr>
          <p:nvPr/>
        </p:nvPicPr>
        <p:blipFill>
          <a:blip r:embed="rId1" r:link="rId2"/>
          <a:stretch>
            <a:fillRect/>
          </a:stretch>
        </p:blipFill>
        <p:spPr>
          <a:xfrm>
            <a:off x="533400" y="2133600"/>
            <a:ext cx="8153400" cy="4419600"/>
          </a:xfrm>
          <a:prstGeom prst="rect">
            <a:avLst/>
          </a:prstGeom>
        </p:spPr>
      </p:pic>
      <p:sp>
        <p:nvSpPr>
          <p:cNvPr id="3" name="TextBox 2"/>
          <p:cNvSpPr txBox="1"/>
          <p:nvPr/>
        </p:nvSpPr>
        <p:spPr>
          <a:xfrm flipH="1">
            <a:off x="718131" y="304800"/>
            <a:ext cx="8044869" cy="1754326"/>
          </a:xfrm>
          <a:prstGeom prst="rect">
            <a:avLst/>
          </a:prstGeom>
          <a:noFill/>
        </p:spPr>
        <p:txBody>
          <a:bodyPr wrap="square" rtlCol="0">
            <a:spAutoFit/>
          </a:bodyPr>
          <a:lstStyle/>
          <a:p>
            <a:pPr>
              <a:buFont typeface="Wingdings" panose="05000000000000000000" pitchFamily="2" charset="2"/>
              <a:buChar char="Ø"/>
            </a:pPr>
            <a:r>
              <a:rPr lang="en-US" dirty="0" smtClean="0"/>
              <a:t>MILESTONE -8: REPORTS</a:t>
            </a:r>
            <a:endParaRPr lang="en-US" dirty="0" smtClean="0"/>
          </a:p>
          <a:p>
            <a:endParaRPr lang="en-US" dirty="0" smtClean="0"/>
          </a:p>
          <a:p>
            <a:r>
              <a:rPr lang="en-US" dirty="0" smtClean="0"/>
              <a:t>          1) From the Reports </a:t>
            </a:r>
            <a:r>
              <a:rPr lang="en-US" dirty="0" err="1" smtClean="0"/>
              <a:t>tab,click</a:t>
            </a:r>
            <a:r>
              <a:rPr lang="en-US" dirty="0" smtClean="0"/>
              <a:t> New Reports.</a:t>
            </a:r>
            <a:endParaRPr lang="en-US" dirty="0" smtClean="0"/>
          </a:p>
          <a:p>
            <a:r>
              <a:rPr lang="en-US" dirty="0" smtClean="0"/>
              <a:t>          2) Select the report type as School with students and parents for the </a:t>
            </a:r>
            <a:r>
              <a:rPr lang="en-US" dirty="0" err="1" smtClean="0"/>
              <a:t>report,and</a:t>
            </a:r>
            <a:r>
              <a:rPr lang="en-US" dirty="0" smtClean="0"/>
              <a:t> click create.</a:t>
            </a:r>
            <a:endParaRPr lang="en-US" dirty="0" smtClean="0"/>
          </a:p>
          <a:p>
            <a:r>
              <a:rPr lang="en-US" dirty="0" smtClean="0"/>
              <a:t>Figure 17:-</a:t>
            </a:r>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ge 24.png" descr="C:\Users\Windows\Documents\page 24.png"/>
          <p:cNvPicPr>
            <a:picLocks noChangeAspect="1"/>
          </p:cNvPicPr>
          <p:nvPr/>
        </p:nvPicPr>
        <p:blipFill>
          <a:blip r:embed="rId1" r:link="rId2"/>
          <a:stretch>
            <a:fillRect/>
          </a:stretch>
        </p:blipFill>
        <p:spPr>
          <a:xfrm>
            <a:off x="304800" y="1676400"/>
            <a:ext cx="8458200" cy="4755416"/>
          </a:xfrm>
          <a:prstGeom prst="rect">
            <a:avLst/>
          </a:prstGeom>
        </p:spPr>
      </p:pic>
      <p:sp>
        <p:nvSpPr>
          <p:cNvPr id="4" name="TextBox 3"/>
          <p:cNvSpPr txBox="1"/>
          <p:nvPr/>
        </p:nvSpPr>
        <p:spPr>
          <a:xfrm flipH="1">
            <a:off x="641931" y="228600"/>
            <a:ext cx="7663869" cy="1200329"/>
          </a:xfrm>
          <a:prstGeom prst="rect">
            <a:avLst/>
          </a:prstGeom>
          <a:noFill/>
        </p:spPr>
        <p:txBody>
          <a:bodyPr wrap="square" rtlCol="0">
            <a:spAutoFit/>
          </a:bodyPr>
          <a:lstStyle/>
          <a:p>
            <a:r>
              <a:rPr lang="en-US" dirty="0" smtClean="0"/>
              <a:t>3) Customize your report, then save or run it.</a:t>
            </a:r>
            <a:endParaRPr lang="en-US" dirty="0" smtClean="0"/>
          </a:p>
          <a:p>
            <a:endParaRPr lang="en-US" dirty="0" smtClean="0"/>
          </a:p>
          <a:p>
            <a:endParaRPr lang="en-US" dirty="0" smtClean="0"/>
          </a:p>
          <a:p>
            <a:r>
              <a:rPr lang="en-US" dirty="0" smtClean="0"/>
              <a:t>Figure 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ge 25.png" descr="C:\Users\Windows\Documents\page 25.png"/>
          <p:cNvPicPr>
            <a:picLocks noChangeAspect="1"/>
          </p:cNvPicPr>
          <p:nvPr/>
        </p:nvPicPr>
        <p:blipFill>
          <a:blip r:embed="rId1" r:link="rId2"/>
          <a:stretch>
            <a:fillRect/>
          </a:stretch>
        </p:blipFill>
        <p:spPr>
          <a:xfrm>
            <a:off x="762000" y="1523999"/>
            <a:ext cx="7960320" cy="4475495"/>
          </a:xfrm>
          <a:prstGeom prst="rect">
            <a:avLst/>
          </a:prstGeom>
        </p:spPr>
      </p:pic>
      <p:sp>
        <p:nvSpPr>
          <p:cNvPr id="5" name="TextBox 4"/>
          <p:cNvSpPr txBox="1"/>
          <p:nvPr/>
        </p:nvSpPr>
        <p:spPr>
          <a:xfrm>
            <a:off x="990600" y="838200"/>
            <a:ext cx="2743200" cy="369332"/>
          </a:xfrm>
          <a:prstGeom prst="rect">
            <a:avLst/>
          </a:prstGeom>
          <a:noFill/>
        </p:spPr>
        <p:txBody>
          <a:bodyPr wrap="square" rtlCol="0">
            <a:spAutoFit/>
          </a:bodyPr>
          <a:lstStyle/>
          <a:p>
            <a:r>
              <a:rPr lang="en-US" dirty="0" smtClean="0"/>
              <a:t>Figure  19:-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ge 26.png" descr="C:\Users\Windows\Documents\page 26.png"/>
          <p:cNvPicPr>
            <a:picLocks noChangeAspect="1"/>
          </p:cNvPicPr>
          <p:nvPr/>
        </p:nvPicPr>
        <p:blipFill>
          <a:blip r:embed="rId1" r:link="rId2"/>
          <a:stretch>
            <a:fillRect/>
          </a:stretch>
        </p:blipFill>
        <p:spPr>
          <a:xfrm>
            <a:off x="533400" y="2362200"/>
            <a:ext cx="7960318" cy="4094494"/>
          </a:xfrm>
          <a:prstGeom prst="rect">
            <a:avLst/>
          </a:prstGeom>
        </p:spPr>
      </p:pic>
      <p:sp>
        <p:nvSpPr>
          <p:cNvPr id="3" name="TextBox 2"/>
          <p:cNvSpPr txBox="1"/>
          <p:nvPr/>
        </p:nvSpPr>
        <p:spPr>
          <a:xfrm>
            <a:off x="762000" y="457200"/>
            <a:ext cx="7543800" cy="2031325"/>
          </a:xfrm>
          <a:prstGeom prst="rect">
            <a:avLst/>
          </a:prstGeom>
          <a:noFill/>
        </p:spPr>
        <p:txBody>
          <a:bodyPr wrap="square" rtlCol="0">
            <a:spAutoFit/>
          </a:bodyPr>
          <a:lstStyle/>
          <a:p>
            <a:pPr>
              <a:buFont typeface="Wingdings" panose="05000000000000000000" pitchFamily="2" charset="2"/>
              <a:buChar char="v"/>
            </a:pPr>
            <a:r>
              <a:rPr lang="en-US" dirty="0" smtClean="0"/>
              <a:t>Creation of Dashboard</a:t>
            </a:r>
            <a:endParaRPr lang="en-US" dirty="0" smtClean="0"/>
          </a:p>
          <a:p>
            <a:pPr marL="342900" indent="-342900">
              <a:buAutoNum type="arabicParenR"/>
            </a:pPr>
            <a:r>
              <a:rPr lang="en-US" dirty="0" smtClean="0"/>
              <a:t>Ensure that value is record count and </a:t>
            </a:r>
            <a:r>
              <a:rPr lang="en-US" dirty="0" err="1" smtClean="0"/>
              <a:t>slicods</a:t>
            </a:r>
            <a:r>
              <a:rPr lang="en-US" dirty="0" smtClean="0"/>
              <a:t> by product name</a:t>
            </a:r>
            <a:endParaRPr lang="en-US" dirty="0" smtClean="0"/>
          </a:p>
          <a:p>
            <a:pPr marL="342900" indent="-342900">
              <a:buAutoNum type="arabicParenR"/>
            </a:pPr>
            <a:r>
              <a:rPr lang="en-US" dirty="0" smtClean="0"/>
              <a:t>Leave the </a:t>
            </a:r>
            <a:r>
              <a:rPr lang="en-US" dirty="0" err="1" smtClean="0"/>
              <a:t>deafault</a:t>
            </a:r>
            <a:r>
              <a:rPr lang="en-US" dirty="0" smtClean="0"/>
              <a:t> value</a:t>
            </a:r>
            <a:endParaRPr lang="en-US" dirty="0" smtClean="0"/>
          </a:p>
          <a:p>
            <a:pPr marL="342900" indent="-342900">
              <a:buAutoNum type="arabicParenR"/>
            </a:pPr>
            <a:r>
              <a:rPr lang="en-US" dirty="0" smtClean="0"/>
              <a:t>Click on add</a:t>
            </a:r>
            <a:endParaRPr lang="en-US" dirty="0" smtClean="0"/>
          </a:p>
          <a:p>
            <a:pPr marL="342900" indent="-342900">
              <a:buAutoNum type="arabicParenR"/>
            </a:pPr>
            <a:r>
              <a:rPr lang="en-US" dirty="0" smtClean="0"/>
              <a:t>And save the </a:t>
            </a:r>
            <a:r>
              <a:rPr lang="en-US" dirty="0" err="1" smtClean="0"/>
              <a:t>dashboad</a:t>
            </a:r>
            <a:endParaRPr lang="en-US" dirty="0" smtClean="0"/>
          </a:p>
          <a:p>
            <a:pPr marL="342900" indent="-342900">
              <a:buAutoNum type="arabicParenR"/>
            </a:pPr>
            <a:endParaRPr lang="en-US" dirty="0" smtClean="0"/>
          </a:p>
          <a:p>
            <a:pPr marL="342900" indent="-342900">
              <a:buAutoNum type="arabicParenR"/>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3816" y="1981200"/>
            <a:ext cx="3877985" cy="1323439"/>
          </a:xfrm>
          <a:prstGeom prst="rect">
            <a:avLst/>
          </a:prstGeom>
          <a:noFill/>
        </p:spPr>
        <p:txBody>
          <a:bodyPr vert="horz" wrap="square" rtlCol="0">
            <a:spAutoFit/>
          </a:bodyPr>
          <a:lstStyle/>
          <a:p>
            <a:r>
              <a:rPr lang="en-US" sz="8000" dirty="0" smtClean="0"/>
              <a:t>END</a:t>
            </a:r>
            <a:endParaRPr lang="en-US" sz="8000" dirty="0"/>
          </a:p>
        </p:txBody>
      </p:sp>
      <p:sp>
        <p:nvSpPr>
          <p:cNvPr id="3" name="TextBox 2"/>
          <p:cNvSpPr txBox="1"/>
          <p:nvPr/>
        </p:nvSpPr>
        <p:spPr>
          <a:xfrm>
            <a:off x="4876800" y="3886200"/>
            <a:ext cx="3657600" cy="1477328"/>
          </a:xfrm>
          <a:prstGeom prst="rect">
            <a:avLst/>
          </a:prstGeom>
          <a:noFill/>
        </p:spPr>
        <p:txBody>
          <a:bodyPr wrap="square" rtlCol="0">
            <a:spAutoFit/>
          </a:bodyPr>
          <a:lstStyle/>
          <a:p>
            <a:r>
              <a:rPr lang="en-US" dirty="0" smtClean="0"/>
              <a:t>Our Sincere Gratitude to:</a:t>
            </a:r>
            <a:endParaRPr lang="en-US" dirty="0" smtClean="0"/>
          </a:p>
          <a:p>
            <a:endParaRPr lang="en-US" dirty="0" smtClean="0"/>
          </a:p>
          <a:p>
            <a:endParaRPr lang="en-US" dirty="0" smtClean="0"/>
          </a:p>
          <a:p>
            <a:pPr>
              <a:buFont typeface="Wingdings" panose="05000000000000000000" pitchFamily="2" charset="2"/>
              <a:buChar char="Ø"/>
            </a:pPr>
            <a:r>
              <a:rPr lang="en-US" dirty="0" smtClean="0"/>
              <a:t>SALESFORCE</a:t>
            </a:r>
            <a:endParaRPr lang="en-US" dirty="0" smtClean="0"/>
          </a:p>
          <a:p>
            <a:pPr>
              <a:buFont typeface="Wingdings" panose="05000000000000000000" pitchFamily="2" charset="2"/>
              <a:buChar char="Ø"/>
            </a:pPr>
            <a:r>
              <a:rPr lang="en-US" dirty="0" smtClean="0"/>
              <a:t>SMART BRIDGE (Smart </a:t>
            </a:r>
            <a:r>
              <a:rPr lang="en-US" dirty="0" err="1" smtClean="0"/>
              <a:t>internz</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33400"/>
            <a:ext cx="5791200" cy="2308324"/>
          </a:xfrm>
          <a:prstGeom prst="rect">
            <a:avLst/>
          </a:prstGeom>
          <a:noFill/>
        </p:spPr>
        <p:txBody>
          <a:bodyPr wrap="square" rtlCol="0">
            <a:spAutoFit/>
          </a:bodyPr>
          <a:lstStyle/>
          <a:p>
            <a:pPr>
              <a:buFont typeface="Wingdings" panose="05000000000000000000" pitchFamily="2" charset="2"/>
              <a:buChar char="Ø"/>
            </a:pPr>
            <a:r>
              <a:rPr lang="en-US" dirty="0" smtClean="0"/>
              <a:t>Milestone 6:</a:t>
            </a:r>
            <a:endParaRPr lang="en-US" dirty="0" smtClean="0"/>
          </a:p>
          <a:p>
            <a:r>
              <a:rPr lang="en-US" dirty="0"/>
              <a:t>	 </a:t>
            </a:r>
            <a:r>
              <a:rPr lang="en-US" dirty="0" smtClean="0"/>
              <a:t>       Create a Users</a:t>
            </a:r>
            <a:endParaRPr lang="en-US" dirty="0" smtClean="0"/>
          </a:p>
          <a:p>
            <a:pPr>
              <a:buFont typeface="Wingdings" panose="05000000000000000000" pitchFamily="2" charset="2"/>
              <a:buChar char="Ø"/>
            </a:pPr>
            <a:r>
              <a:rPr lang="en-US" dirty="0" smtClean="0"/>
              <a:t>Milestone 7:</a:t>
            </a:r>
            <a:endParaRPr lang="en-US" dirty="0" smtClean="0"/>
          </a:p>
          <a:p>
            <a:r>
              <a:rPr lang="en-US" dirty="0"/>
              <a:t> </a:t>
            </a:r>
            <a:r>
              <a:rPr lang="en-US" dirty="0" smtClean="0"/>
              <a:t>                          Permission Sets</a:t>
            </a:r>
            <a:endParaRPr lang="en-US" dirty="0" smtClean="0"/>
          </a:p>
          <a:p>
            <a:r>
              <a:rPr lang="en-US" dirty="0"/>
              <a:t> </a:t>
            </a:r>
            <a:r>
              <a:rPr lang="en-US" dirty="0" smtClean="0"/>
              <a:t>                           1.Permission Sets 1</a:t>
            </a:r>
            <a:endParaRPr lang="en-US" dirty="0" smtClean="0"/>
          </a:p>
          <a:p>
            <a:r>
              <a:rPr lang="en-US" dirty="0"/>
              <a:t> </a:t>
            </a:r>
            <a:r>
              <a:rPr lang="en-US" dirty="0" smtClean="0"/>
              <a:t>                           2.Permission Sets 2</a:t>
            </a:r>
            <a:endParaRPr lang="en-US" dirty="0" smtClean="0"/>
          </a:p>
          <a:p>
            <a:pPr>
              <a:buFont typeface="Wingdings" panose="05000000000000000000" pitchFamily="2" charset="2"/>
              <a:buChar char="Ø"/>
            </a:pPr>
            <a:r>
              <a:rPr lang="en-US" dirty="0" smtClean="0"/>
              <a:t>Milestone 8:</a:t>
            </a:r>
            <a:endParaRPr lang="en-US" dirty="0" smtClean="0"/>
          </a:p>
          <a:p>
            <a:r>
              <a:rPr lang="en-US" dirty="0"/>
              <a:t> </a:t>
            </a:r>
            <a:r>
              <a:rPr lang="en-US" dirty="0" smtClean="0"/>
              <a:t>                            Reports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228600"/>
            <a:ext cx="8382000" cy="2031325"/>
          </a:xfrm>
          <a:prstGeom prst="rect">
            <a:avLst/>
          </a:prstGeom>
          <a:noFill/>
        </p:spPr>
        <p:txBody>
          <a:bodyPr wrap="square" rtlCol="0">
            <a:spAutoFit/>
          </a:bodyPr>
          <a:lstStyle/>
          <a:p>
            <a:pPr>
              <a:buFont typeface="Wingdings" panose="05000000000000000000" pitchFamily="2" charset="2"/>
              <a:buChar char="Ø"/>
            </a:pPr>
            <a:r>
              <a:rPr lang="en-US" dirty="0" smtClean="0"/>
              <a:t>MILESTONE 1:</a:t>
            </a:r>
            <a:endParaRPr lang="en-US" dirty="0" smtClean="0"/>
          </a:p>
          <a:p>
            <a:pPr>
              <a:buFont typeface="Courier New" panose="02070309020205020404" pitchFamily="49" charset="0"/>
              <a:buChar char="o"/>
            </a:pPr>
            <a:r>
              <a:rPr lang="en-US" dirty="0"/>
              <a:t> </a:t>
            </a:r>
            <a:r>
              <a:rPr lang="en-US" dirty="0" smtClean="0"/>
              <a:t>Go to developers salesforce.com/</a:t>
            </a:r>
            <a:endParaRPr lang="en-US" dirty="0" smtClean="0"/>
          </a:p>
          <a:p>
            <a:pPr>
              <a:buFont typeface="Courier New" panose="02070309020205020404" pitchFamily="49" charset="0"/>
              <a:buChar char="o"/>
            </a:pPr>
            <a:r>
              <a:rPr lang="en-US" dirty="0" smtClean="0"/>
              <a:t>Click on sign up</a:t>
            </a:r>
            <a:endParaRPr lang="en-US" dirty="0" smtClean="0"/>
          </a:p>
          <a:p>
            <a:pPr>
              <a:buFont typeface="Courier New" panose="02070309020205020404" pitchFamily="49" charset="0"/>
              <a:buChar char="o"/>
            </a:pPr>
            <a:r>
              <a:rPr lang="en-US" dirty="0" smtClean="0"/>
              <a:t>Enter the following details on the sign up </a:t>
            </a:r>
            <a:r>
              <a:rPr lang="en-US" dirty="0" err="1" smtClean="0"/>
              <a:t>fom</a:t>
            </a:r>
            <a:endParaRPr lang="en-US" dirty="0" smtClean="0"/>
          </a:p>
          <a:p>
            <a:pPr>
              <a:buFont typeface="Courier New" panose="02070309020205020404" pitchFamily="49" charset="0"/>
              <a:buChar char="o"/>
            </a:pPr>
            <a:r>
              <a:rPr lang="en-US" dirty="0" smtClean="0"/>
              <a:t>Click on sign up after filling this </a:t>
            </a:r>
            <a:endParaRPr lang="en-US" dirty="0" smtClean="0"/>
          </a:p>
          <a:p>
            <a:pPr>
              <a:buFont typeface="Courier New" panose="02070309020205020404" pitchFamily="49" charset="0"/>
              <a:buChar char="o"/>
            </a:pPr>
            <a:r>
              <a:rPr lang="en-US" dirty="0"/>
              <a:t> </a:t>
            </a:r>
            <a:r>
              <a:rPr lang="en-US" dirty="0" smtClean="0"/>
              <a:t>Account Activation: (click on verify your </a:t>
            </a:r>
            <a:r>
              <a:rPr lang="en-US" dirty="0" err="1" smtClean="0"/>
              <a:t>aount</a:t>
            </a:r>
            <a:r>
              <a:rPr lang="en-US" dirty="0" smtClean="0"/>
              <a:t>)</a:t>
            </a:r>
            <a:endParaRPr lang="en-US" dirty="0" smtClean="0"/>
          </a:p>
          <a:p>
            <a:r>
              <a:rPr lang="en-US" dirty="0" smtClean="0"/>
              <a:t>Figure 1:-     </a:t>
            </a:r>
            <a:endParaRPr lang="en-US" dirty="0"/>
          </a:p>
        </p:txBody>
      </p:sp>
      <p:pic>
        <p:nvPicPr>
          <p:cNvPr id="4" name="page 2.png" descr="C:\Users\Windows\Documents\page 2.png"/>
          <p:cNvPicPr>
            <a:picLocks noChangeAspect="1"/>
          </p:cNvPicPr>
          <p:nvPr/>
        </p:nvPicPr>
        <p:blipFill>
          <a:blip r:embed="rId1" r:link="rId2"/>
          <a:stretch>
            <a:fillRect/>
          </a:stretch>
        </p:blipFill>
        <p:spPr>
          <a:xfrm>
            <a:off x="685800" y="2133600"/>
            <a:ext cx="7696200" cy="439767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1 page.png" descr="C:\Users\Windows\Documents\1 page.png"/>
          <p:cNvPicPr>
            <a:picLocks noChangeAspect="1"/>
          </p:cNvPicPr>
          <p:nvPr/>
        </p:nvPicPr>
        <p:blipFill>
          <a:blip r:embed="rId1" r:link="rId2"/>
          <a:stretch>
            <a:fillRect/>
          </a:stretch>
        </p:blipFill>
        <p:spPr>
          <a:xfrm>
            <a:off x="609600" y="2209800"/>
            <a:ext cx="7848600" cy="4343400"/>
          </a:xfrm>
          <a:prstGeom prst="rect">
            <a:avLst/>
          </a:prstGeom>
        </p:spPr>
      </p:pic>
      <p:sp>
        <p:nvSpPr>
          <p:cNvPr id="6" name="TextBox 5"/>
          <p:cNvSpPr txBox="1"/>
          <p:nvPr/>
        </p:nvSpPr>
        <p:spPr>
          <a:xfrm>
            <a:off x="304800" y="381000"/>
            <a:ext cx="7696200" cy="2031325"/>
          </a:xfrm>
          <a:prstGeom prst="rect">
            <a:avLst/>
          </a:prstGeom>
          <a:noFill/>
        </p:spPr>
        <p:txBody>
          <a:bodyPr wrap="square" rtlCol="0">
            <a:spAutoFit/>
          </a:bodyPr>
          <a:lstStyle/>
          <a:p>
            <a:r>
              <a:rPr lang="en-US" dirty="0" smtClean="0"/>
              <a:t>LOGIN TO SALESFORCE ACCOUNT</a:t>
            </a:r>
            <a:endParaRPr lang="en-US" dirty="0" smtClean="0"/>
          </a:p>
          <a:p>
            <a:pPr>
              <a:buFont typeface="Arial" panose="020B0604020202020204" pitchFamily="34" charset="0"/>
              <a:buChar char="•"/>
            </a:pPr>
            <a:r>
              <a:rPr lang="en-US" dirty="0" smtClean="0"/>
              <a:t>Go to salesforce.com and click on login</a:t>
            </a:r>
            <a:endParaRPr lang="en-US" dirty="0" smtClean="0"/>
          </a:p>
          <a:p>
            <a:pPr>
              <a:buFont typeface="Arial" panose="020B0604020202020204" pitchFamily="34" charset="0"/>
              <a:buChar char="•"/>
            </a:pPr>
            <a:r>
              <a:rPr lang="en-US" dirty="0" smtClean="0"/>
              <a:t>Enter the username password that you just created</a:t>
            </a:r>
            <a:endParaRPr lang="en-US" dirty="0" smtClean="0"/>
          </a:p>
          <a:p>
            <a:pPr>
              <a:buFont typeface="Arial" panose="020B0604020202020204" pitchFamily="34" charset="0"/>
              <a:buChar char="•"/>
            </a:pPr>
            <a:r>
              <a:rPr lang="en-US" dirty="0" smtClean="0"/>
              <a:t>After login this is the home page which you will see.</a:t>
            </a:r>
            <a:endParaRPr lang="en-US" dirty="0" smtClean="0"/>
          </a:p>
          <a:p>
            <a:endParaRPr lang="en-US" dirty="0"/>
          </a:p>
          <a:p>
            <a:r>
              <a:rPr lang="en-US" dirty="0" smtClean="0"/>
              <a:t>Figure 2:-</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ge 3.png" descr="C:\Users\Windows\Documents\page 3.png"/>
          <p:cNvPicPr>
            <a:picLocks noChangeAspect="1"/>
          </p:cNvPicPr>
          <p:nvPr/>
        </p:nvPicPr>
        <p:blipFill>
          <a:blip r:embed="rId1" r:link="rId2"/>
          <a:stretch>
            <a:fillRect/>
          </a:stretch>
        </p:blipFill>
        <p:spPr>
          <a:xfrm>
            <a:off x="609600" y="1295400"/>
            <a:ext cx="7924800" cy="4932694"/>
          </a:xfrm>
          <a:prstGeom prst="rect">
            <a:avLst/>
          </a:prstGeom>
        </p:spPr>
      </p:pic>
      <p:sp>
        <p:nvSpPr>
          <p:cNvPr id="3" name="TextBox 2"/>
          <p:cNvSpPr txBox="1"/>
          <p:nvPr/>
        </p:nvSpPr>
        <p:spPr>
          <a:xfrm>
            <a:off x="685800" y="457200"/>
            <a:ext cx="1136658" cy="369332"/>
          </a:xfrm>
          <a:prstGeom prst="rect">
            <a:avLst/>
          </a:prstGeom>
          <a:noFill/>
        </p:spPr>
        <p:txBody>
          <a:bodyPr wrap="none" rtlCol="0">
            <a:spAutoFit/>
          </a:bodyPr>
          <a:lstStyle/>
          <a:p>
            <a:r>
              <a:rPr lang="en-US" dirty="0" smtClean="0"/>
              <a:t>Figure 3:-</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ge 4.png" descr="C:\Users\Windows\Documents\page 4.png"/>
          <p:cNvPicPr>
            <a:picLocks noChangeAspect="1"/>
          </p:cNvPicPr>
          <p:nvPr/>
        </p:nvPicPr>
        <p:blipFill>
          <a:blip r:embed="rId1" r:link="rId2"/>
          <a:stretch>
            <a:fillRect/>
          </a:stretch>
        </p:blipFill>
        <p:spPr>
          <a:xfrm>
            <a:off x="685800" y="2743200"/>
            <a:ext cx="7696200" cy="4114800"/>
          </a:xfrm>
          <a:prstGeom prst="rect">
            <a:avLst/>
          </a:prstGeom>
        </p:spPr>
      </p:pic>
      <p:sp>
        <p:nvSpPr>
          <p:cNvPr id="3" name="TextBox 2"/>
          <p:cNvSpPr txBox="1"/>
          <p:nvPr/>
        </p:nvSpPr>
        <p:spPr>
          <a:xfrm>
            <a:off x="457200" y="533400"/>
            <a:ext cx="8686800" cy="2862322"/>
          </a:xfrm>
          <a:prstGeom prst="rect">
            <a:avLst/>
          </a:prstGeom>
          <a:noFill/>
        </p:spPr>
        <p:txBody>
          <a:bodyPr wrap="square" rtlCol="0">
            <a:spAutoFit/>
          </a:bodyPr>
          <a:lstStyle/>
          <a:p>
            <a:pPr>
              <a:buFont typeface="Wingdings" panose="05000000000000000000" pitchFamily="2" charset="2"/>
              <a:buChar char="Ø"/>
            </a:pPr>
            <a:r>
              <a:rPr lang="en-US" dirty="0" smtClean="0"/>
              <a:t>MILESONE 2:-</a:t>
            </a:r>
            <a:endParaRPr lang="en-US" dirty="0" smtClean="0"/>
          </a:p>
          <a:p>
            <a:pPr>
              <a:buFont typeface="Arial" panose="020B0604020202020204" pitchFamily="34" charset="0"/>
              <a:buChar char="•"/>
            </a:pPr>
            <a:r>
              <a:rPr lang="en-US" dirty="0" smtClean="0"/>
              <a:t>To Create an Object</a:t>
            </a:r>
            <a:endParaRPr lang="en-US" dirty="0" smtClean="0"/>
          </a:p>
          <a:p>
            <a:r>
              <a:rPr lang="en-US" dirty="0" smtClean="0"/>
              <a:t>(For this school management we need  to create 3 objects: </a:t>
            </a:r>
            <a:r>
              <a:rPr lang="en-US" dirty="0" err="1" smtClean="0"/>
              <a:t>School,Parents</a:t>
            </a:r>
            <a:r>
              <a:rPr lang="en-US" dirty="0" smtClean="0"/>
              <a:t> and Students)</a:t>
            </a:r>
            <a:endParaRPr lang="en-US" dirty="0" smtClean="0"/>
          </a:p>
          <a:p>
            <a:r>
              <a:rPr lang="en-US" dirty="0" smtClean="0"/>
              <a:t> 1)click on the gear icon and then </a:t>
            </a:r>
            <a:r>
              <a:rPr lang="en-US" dirty="0" err="1" smtClean="0"/>
              <a:t>selet</a:t>
            </a:r>
            <a:r>
              <a:rPr lang="en-US" dirty="0" smtClean="0"/>
              <a:t> setup</a:t>
            </a:r>
            <a:endParaRPr lang="en-US" dirty="0" smtClean="0"/>
          </a:p>
          <a:p>
            <a:r>
              <a:rPr lang="en-US" dirty="0" smtClean="0"/>
              <a:t> 2)click on the object manager tab just beside the home tab</a:t>
            </a:r>
            <a:endParaRPr lang="en-US" dirty="0" smtClean="0"/>
          </a:p>
          <a:p>
            <a:r>
              <a:rPr lang="en-US" dirty="0" smtClean="0"/>
              <a:t> 3)After the above steps, select custom objects page, </a:t>
            </a:r>
            <a:r>
              <a:rPr lang="en-US" dirty="0" err="1" smtClean="0"/>
              <a:t>ceate</a:t>
            </a:r>
            <a:r>
              <a:rPr lang="en-US" dirty="0" smtClean="0"/>
              <a:t> the object as follows</a:t>
            </a:r>
            <a:endParaRPr lang="en-US" dirty="0" smtClean="0"/>
          </a:p>
          <a:p>
            <a:r>
              <a:rPr lang="en-US" dirty="0" smtClean="0"/>
              <a:t>Figure 4:-</a:t>
            </a:r>
            <a:endParaRPr lang="en-US" dirty="0" smtClean="0"/>
          </a:p>
          <a:p>
            <a:r>
              <a:rPr lang="en-US" dirty="0" smtClean="0"/>
              <a:t> </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ge 5.png" descr="C:\Users\Windows\Documents\page 5.png"/>
          <p:cNvPicPr>
            <a:picLocks noChangeAspect="1"/>
          </p:cNvPicPr>
          <p:nvPr/>
        </p:nvPicPr>
        <p:blipFill>
          <a:blip r:embed="rId1" r:link="rId2"/>
          <a:stretch>
            <a:fillRect/>
          </a:stretch>
        </p:blipFill>
        <p:spPr>
          <a:xfrm>
            <a:off x="304800" y="1447801"/>
            <a:ext cx="8458200" cy="4343400"/>
          </a:xfrm>
          <a:prstGeom prst="rect">
            <a:avLst/>
          </a:prstGeom>
        </p:spPr>
      </p:pic>
      <p:sp>
        <p:nvSpPr>
          <p:cNvPr id="3" name="TextBox 2"/>
          <p:cNvSpPr txBox="1"/>
          <p:nvPr/>
        </p:nvSpPr>
        <p:spPr>
          <a:xfrm>
            <a:off x="304800" y="228600"/>
            <a:ext cx="8077200" cy="1200329"/>
          </a:xfrm>
          <a:prstGeom prst="rect">
            <a:avLst/>
          </a:prstGeom>
          <a:noFill/>
        </p:spPr>
        <p:txBody>
          <a:bodyPr wrap="square" rtlCol="0">
            <a:spAutoFit/>
          </a:bodyPr>
          <a:lstStyle/>
          <a:p>
            <a:pPr>
              <a:buFont typeface="Wingdings" panose="05000000000000000000" pitchFamily="2" charset="2"/>
              <a:buChar char="Ø"/>
            </a:pPr>
            <a:r>
              <a:rPr lang="en-US" dirty="0" smtClean="0"/>
              <a:t>Milestone -3:</a:t>
            </a:r>
            <a:endParaRPr lang="en-US" dirty="0" smtClean="0"/>
          </a:p>
          <a:p>
            <a:r>
              <a:rPr lang="en-US" dirty="0" smtClean="0"/>
              <a:t>      ( Create the School Management app)</a:t>
            </a:r>
            <a:endParaRPr lang="en-US" dirty="0" smtClean="0"/>
          </a:p>
          <a:p>
            <a:pPr>
              <a:buFont typeface="Arial" panose="020B0604020202020204" pitchFamily="34" charset="0"/>
              <a:buChar char="•"/>
            </a:pPr>
            <a:r>
              <a:rPr lang="en-US" dirty="0" smtClean="0"/>
              <a:t>From  Setup, enter App Manager in the Quick Find and Select App Manager</a:t>
            </a:r>
            <a:endParaRPr lang="en-US" dirty="0" smtClean="0"/>
          </a:p>
          <a:p>
            <a:r>
              <a:rPr lang="en-US" dirty="0" smtClean="0"/>
              <a:t>Figure 5:-</a:t>
            </a:r>
            <a:endParaRPr lang="en-US" dirty="0"/>
          </a:p>
        </p:txBody>
      </p:sp>
      <p:sp>
        <p:nvSpPr>
          <p:cNvPr id="4" name="TextBox 3"/>
          <p:cNvSpPr txBox="1"/>
          <p:nvPr/>
        </p:nvSpPr>
        <p:spPr>
          <a:xfrm>
            <a:off x="304800" y="6019800"/>
            <a:ext cx="7772400" cy="646331"/>
          </a:xfrm>
          <a:prstGeom prst="rect">
            <a:avLst/>
          </a:prstGeom>
          <a:noFill/>
        </p:spPr>
        <p:txBody>
          <a:bodyPr wrap="square" rtlCol="0">
            <a:spAutoFit/>
          </a:bodyPr>
          <a:lstStyle/>
          <a:p>
            <a:pPr>
              <a:buFont typeface="Arial" panose="020B0604020202020204" pitchFamily="34" charset="0"/>
              <a:buChar char="•"/>
            </a:pPr>
            <a:r>
              <a:rPr lang="en-US" dirty="0" smtClean="0"/>
              <a:t>Click New Lightning App, Enter School Management as the App </a:t>
            </a:r>
            <a:r>
              <a:rPr lang="en-US" dirty="0" err="1" smtClean="0"/>
              <a:t>Name,then</a:t>
            </a:r>
            <a:r>
              <a:rPr lang="en-US" dirty="0" smtClean="0"/>
              <a:t> click Next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ge 6.png" descr="C:\Users\Windows\Documents\page 6.png"/>
          <p:cNvPicPr>
            <a:picLocks noChangeAspect="1"/>
          </p:cNvPicPr>
          <p:nvPr/>
        </p:nvPicPr>
        <p:blipFill>
          <a:blip r:embed="rId1" r:link="rId2"/>
          <a:stretch>
            <a:fillRect/>
          </a:stretch>
        </p:blipFill>
        <p:spPr>
          <a:xfrm>
            <a:off x="457200" y="304801"/>
            <a:ext cx="8077200" cy="4343400"/>
          </a:xfrm>
          <a:prstGeom prst="rect">
            <a:avLst/>
          </a:prstGeom>
        </p:spPr>
      </p:pic>
      <p:sp>
        <p:nvSpPr>
          <p:cNvPr id="3" name="TextBox 2"/>
          <p:cNvSpPr txBox="1"/>
          <p:nvPr/>
        </p:nvSpPr>
        <p:spPr>
          <a:xfrm flipH="1">
            <a:off x="381000" y="4876800"/>
            <a:ext cx="8458200" cy="1200329"/>
          </a:xfrm>
          <a:prstGeom prst="rect">
            <a:avLst/>
          </a:prstGeom>
          <a:noFill/>
        </p:spPr>
        <p:txBody>
          <a:bodyPr wrap="square" rtlCol="0">
            <a:spAutoFit/>
          </a:bodyPr>
          <a:lstStyle/>
          <a:p>
            <a:pPr>
              <a:buFont typeface="Arial" panose="020B0604020202020204" pitchFamily="34" charset="0"/>
              <a:buChar char="•"/>
            </a:pPr>
            <a:r>
              <a:rPr lang="en-US" dirty="0" smtClean="0"/>
              <a:t>Under App </a:t>
            </a:r>
            <a:r>
              <a:rPr lang="en-US" dirty="0" err="1" smtClean="0"/>
              <a:t>Opions</a:t>
            </a:r>
            <a:r>
              <a:rPr lang="en-US" dirty="0" smtClean="0"/>
              <a:t>, leave the default </a:t>
            </a:r>
            <a:r>
              <a:rPr lang="en-US" dirty="0" err="1" smtClean="0"/>
              <a:t>selecions</a:t>
            </a:r>
            <a:r>
              <a:rPr lang="en-US" dirty="0" smtClean="0"/>
              <a:t> and click Next</a:t>
            </a:r>
            <a:endParaRPr lang="en-US" dirty="0" smtClean="0"/>
          </a:p>
          <a:p>
            <a:pPr>
              <a:buFont typeface="Arial" panose="020B0604020202020204" pitchFamily="34" charset="0"/>
              <a:buChar char="•"/>
            </a:pPr>
            <a:r>
              <a:rPr lang="en-US" dirty="0" smtClean="0"/>
              <a:t>Under </a:t>
            </a:r>
            <a:r>
              <a:rPr lang="en-US" dirty="0" err="1" smtClean="0"/>
              <a:t>Utiliy</a:t>
            </a:r>
            <a:r>
              <a:rPr lang="en-US" dirty="0" smtClean="0"/>
              <a:t> Items, leave  as is and click Next</a:t>
            </a:r>
            <a:endParaRPr lang="en-US" dirty="0" smtClean="0"/>
          </a:p>
          <a:p>
            <a:pPr>
              <a:buFont typeface="Arial" panose="020B0604020202020204" pitchFamily="34" charset="0"/>
              <a:buChar char="•"/>
            </a:pPr>
            <a:r>
              <a:rPr lang="en-US" dirty="0" smtClean="0"/>
              <a:t>From </a:t>
            </a:r>
            <a:r>
              <a:rPr lang="en-US" dirty="0" err="1" smtClean="0"/>
              <a:t>Availble</a:t>
            </a:r>
            <a:r>
              <a:rPr lang="en-US" dirty="0" smtClean="0"/>
              <a:t> </a:t>
            </a:r>
            <a:r>
              <a:rPr lang="en-US" dirty="0" err="1" smtClean="0"/>
              <a:t>Items,select</a:t>
            </a:r>
            <a:r>
              <a:rPr lang="en-US" dirty="0" smtClean="0"/>
              <a:t> </a:t>
            </a:r>
            <a:r>
              <a:rPr lang="en-US" dirty="0" err="1" smtClean="0"/>
              <a:t>Schools,Students,Parents,Reports,and</a:t>
            </a:r>
            <a:r>
              <a:rPr lang="en-US" dirty="0" smtClean="0"/>
              <a:t> Dashboards and move them to Selected Items. Click Next.</a:t>
            </a:r>
            <a:endParaRPr lang="en-US" dirty="0"/>
          </a:p>
        </p:txBody>
      </p:sp>
      <p:sp>
        <p:nvSpPr>
          <p:cNvPr id="4" name="TextBox 3"/>
          <p:cNvSpPr txBox="1"/>
          <p:nvPr/>
        </p:nvSpPr>
        <p:spPr>
          <a:xfrm>
            <a:off x="381000" y="0"/>
            <a:ext cx="1219200" cy="369332"/>
          </a:xfrm>
          <a:prstGeom prst="rect">
            <a:avLst/>
          </a:prstGeom>
          <a:noFill/>
        </p:spPr>
        <p:txBody>
          <a:bodyPr wrap="square" rtlCol="0">
            <a:spAutoFit/>
          </a:bodyPr>
          <a:lstStyle/>
          <a:p>
            <a:r>
              <a:rPr lang="en-US" dirty="0" smtClean="0"/>
              <a:t>Figure 6:-</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0</TotalTime>
  <Words>6092</Words>
  <Application>WPS Presentation</Application>
  <PresentationFormat>On-screen Show (4:3)</PresentationFormat>
  <Paragraphs>201</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SimSun</vt:lpstr>
      <vt:lpstr>Wingdings</vt:lpstr>
      <vt:lpstr>Wingdings 2</vt:lpstr>
      <vt:lpstr>Wingdings</vt:lpstr>
      <vt:lpstr>Arial Black</vt:lpstr>
      <vt:lpstr>Courier New</vt:lpstr>
      <vt:lpstr>Georgia</vt:lpstr>
      <vt:lpstr>Microsoft YaHei</vt:lpstr>
      <vt:lpstr>Arial Unicode MS</vt:lpstr>
      <vt:lpstr>Calibri</vt:lpstr>
      <vt:lpstr>Civic</vt:lpstr>
      <vt:lpstr>MUTHURANGAM GOVT ARTS AND SCIENCE COLLEGE VELLORE -2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dc:creator>
  <cp:lastModifiedBy>Windows</cp:lastModifiedBy>
  <cp:revision>68</cp:revision>
  <dcterms:created xsi:type="dcterms:W3CDTF">2023-04-09T16:25:00Z</dcterms:created>
  <dcterms:modified xsi:type="dcterms:W3CDTF">2023-04-11T16:44:40Z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66075402395C4D56819638D601A48094</vt:lpwstr>
  </property>
  <property fmtid="{D5CDD505-2E9C-101B-9397-08002B2CF9AE}" pid="3" name="KSOProductBuildVer">
    <vt:lpwstr>1033-11.2.0.11516</vt:lpwstr>
  </property>
</Properties>
</file>