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8" r:id="rId3"/>
    <p:sldId id="257" r:id="rId4"/>
    <p:sldId id="259" r:id="rId5"/>
    <p:sldId id="260" r:id="rId6"/>
    <p:sldId id="261" r:id="rId7"/>
    <p:sldId id="262" r:id="rId8"/>
    <p:sldId id="263" r:id="rId9"/>
    <p:sldId id="266" r:id="rId10"/>
    <p:sldId id="265" r:id="rId11"/>
    <p:sldId id="26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4EE96-EE39-4F5D-9367-5BDD5EFDED13}" v="10" dt="2024-04-05T07:12:34.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88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777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8794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9842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185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5254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134694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2334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6854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369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10147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360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906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951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5927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Tree>
    <p:extLst>
      <p:ext uri="{BB962C8B-B14F-4D97-AF65-F5344CB8AC3E}">
        <p14:creationId xmlns:p14="http://schemas.microsoft.com/office/powerpoint/2010/main" val="2286372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214865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hyperlink" Target="https://keras.io/" TargetMode="External"/><Relationship Id="rId1" Type="http://schemas.openxmlformats.org/officeDocument/2006/relationships/slideLayout" Target="../slideLayouts/slideLayout2.xml"/><Relationship Id="rId6" Type="http://schemas.openxmlformats.org/officeDocument/2006/relationships/hyperlink" Target="https://pandas.pydata.org/" TargetMode="External"/><Relationship Id="rId5" Type="http://schemas.openxmlformats.org/officeDocument/2006/relationships/hyperlink" Target="https://scikit-learn.org/" TargetMode="External"/><Relationship Id="rId4" Type="http://schemas.openxmlformats.org/officeDocument/2006/relationships/hyperlink" Target="https://www.kaggle.com/datasets/jonathanoheix/face-expression-recognition-datas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libri"/>
                <a:ea typeface="Calibri"/>
                <a:cs typeface="Calibri"/>
              </a:rPr>
              <a:t>T.SINDUJA</a:t>
            </a:r>
          </a:p>
        </p:txBody>
      </p:sp>
      <p:sp>
        <p:nvSpPr>
          <p:cNvPr id="3" name="Subtitle 2"/>
          <p:cNvSpPr>
            <a:spLocks noGrp="1"/>
          </p:cNvSpPr>
          <p:nvPr>
            <p:ph type="subTitle" idx="1"/>
          </p:nvPr>
        </p:nvSpPr>
        <p:spPr/>
        <p:txBody>
          <a:bodyPr/>
          <a:lstStyle/>
          <a:p>
            <a:r>
              <a:rPr lang="en-US" dirty="0"/>
              <a:t>FINAL PROJECT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A06A-BB75-0C50-78B8-1FCFC8592FC4}"/>
              </a:ext>
            </a:extLst>
          </p:cNvPr>
          <p:cNvSpPr>
            <a:spLocks noGrp="1"/>
          </p:cNvSpPr>
          <p:nvPr>
            <p:ph type="title"/>
          </p:nvPr>
        </p:nvSpPr>
        <p:spPr/>
        <p:txBody>
          <a:bodyPr>
            <a:normAutofit/>
          </a:bodyPr>
          <a:lstStyle/>
          <a:p>
            <a:r>
              <a:rPr lang="en-US" sz="5400" dirty="0">
                <a:solidFill>
                  <a:srgbClr val="5FCBEF"/>
                </a:solidFill>
                <a:latin typeface="Calibri"/>
                <a:ea typeface="Calibri"/>
                <a:cs typeface="Calibri"/>
              </a:rPr>
              <a:t>ALGORITHM &amp; DEPLOYMENT</a:t>
            </a:r>
            <a:endParaRPr lang="en-US" sz="5400" dirty="0">
              <a:latin typeface="Calibri"/>
              <a:ea typeface="Calibri"/>
              <a:cs typeface="Calibri"/>
            </a:endParaRPr>
          </a:p>
        </p:txBody>
      </p:sp>
      <p:sp>
        <p:nvSpPr>
          <p:cNvPr id="3" name="Content Placeholder 2">
            <a:extLst>
              <a:ext uri="{FF2B5EF4-FFF2-40B4-BE49-F238E27FC236}">
                <a16:creationId xmlns:a16="http://schemas.microsoft.com/office/drawing/2014/main" id="{1F40949F-32E9-CB6E-A079-F9E63DF89FE7}"/>
              </a:ext>
            </a:extLst>
          </p:cNvPr>
          <p:cNvSpPr>
            <a:spLocks noGrp="1"/>
          </p:cNvSpPr>
          <p:nvPr>
            <p:ph idx="1"/>
          </p:nvPr>
        </p:nvSpPr>
        <p:spPr>
          <a:xfrm>
            <a:off x="677334" y="1714891"/>
            <a:ext cx="8596668" cy="4326471"/>
          </a:xfrm>
        </p:spPr>
        <p:txBody>
          <a:bodyPr vert="horz" lIns="91440" tIns="45720" rIns="91440" bIns="45720" rtlCol="0" anchor="t">
            <a:noAutofit/>
          </a:bodyPr>
          <a:lstStyle/>
          <a:p>
            <a:pPr marL="0" indent="0">
              <a:buNone/>
            </a:pPr>
            <a:r>
              <a:rPr lang="en-US" sz="2400" dirty="0">
                <a:solidFill>
                  <a:srgbClr val="404040"/>
                </a:solidFill>
                <a:latin typeface="Calibri"/>
                <a:ea typeface="Calibri"/>
                <a:cs typeface="Calibri"/>
              </a:rPr>
              <a:t>  c)Analyze the model's confusion matrix and inspect misclassified examples to identify areas for improvement.</a:t>
            </a:r>
            <a:endParaRPr lang="en-US" sz="2400" dirty="0">
              <a:latin typeface="Calibri"/>
              <a:ea typeface="Calibri"/>
              <a:cs typeface="Calibri"/>
            </a:endParaRPr>
          </a:p>
          <a:p>
            <a:pPr marL="0" indent="0">
              <a:buNone/>
            </a:pPr>
            <a:r>
              <a:rPr lang="en-US" sz="2400" b="1" dirty="0">
                <a:solidFill>
                  <a:srgbClr val="404040"/>
                </a:solidFill>
                <a:latin typeface="Calibri"/>
                <a:ea typeface="Calibri"/>
                <a:cs typeface="Calibri"/>
              </a:rPr>
              <a:t>5.Deployment:</a:t>
            </a:r>
          </a:p>
          <a:p>
            <a:pPr marL="0" indent="0">
              <a:buNone/>
            </a:pPr>
            <a:r>
              <a:rPr lang="en-US" sz="2400" dirty="0">
                <a:solidFill>
                  <a:srgbClr val="404040"/>
                </a:solidFill>
                <a:latin typeface="Calibri"/>
                <a:ea typeface="Calibri"/>
                <a:cs typeface="Calibri"/>
              </a:rPr>
              <a:t>  a)Once the model achieves satisfactory performance, deploy it in real-world applications.</a:t>
            </a:r>
            <a:endParaRPr lang="en-US" dirty="0"/>
          </a:p>
          <a:p>
            <a:pPr marL="0" indent="0">
              <a:buNone/>
            </a:pPr>
            <a:r>
              <a:rPr lang="en-US" sz="2400" dirty="0">
                <a:solidFill>
                  <a:srgbClr val="404040"/>
                </a:solidFill>
                <a:latin typeface="Calibri"/>
                <a:ea typeface="Calibri"/>
                <a:cs typeface="Calibri"/>
              </a:rPr>
              <a:t>  b)Choose a deployment environment based on the target application, such as desktop, web, mobile, or embedded systems.</a:t>
            </a:r>
            <a:endParaRPr lang="en-US" dirty="0"/>
          </a:p>
          <a:p>
            <a:pPr marL="0" indent="0">
              <a:buNone/>
            </a:pPr>
            <a:r>
              <a:rPr lang="en-US" sz="2400" dirty="0">
                <a:solidFill>
                  <a:srgbClr val="404040"/>
                </a:solidFill>
                <a:latin typeface="Calibri"/>
                <a:ea typeface="Calibri"/>
                <a:cs typeface="Calibri"/>
              </a:rPr>
              <a:t>  c)Integrate the trained model into the deployment environment and provide an interface for interaction, such as a graphical user interface (GUI) or API.</a:t>
            </a:r>
            <a:endParaRPr lang="en-US" dirty="0"/>
          </a:p>
          <a:p>
            <a:pPr marL="0" indent="0">
              <a:buNone/>
            </a:pPr>
            <a:br>
              <a:rPr lang="en-US" dirty="0"/>
            </a:br>
            <a:endParaRPr lang="en-US" dirty="0"/>
          </a:p>
          <a:p>
            <a:pPr marL="0" indent="0">
              <a:buNone/>
            </a:pPr>
            <a:endParaRPr lang="en-US" sz="2400" dirty="0">
              <a:latin typeface="Calibri"/>
              <a:ea typeface="Calibri"/>
              <a:cs typeface="Calibri"/>
            </a:endParaRPr>
          </a:p>
          <a:p>
            <a:pPr marL="0" indent="0">
              <a:buNone/>
            </a:pPr>
            <a:endParaRPr lang="en-US" sz="2400" dirty="0">
              <a:latin typeface="Calibri"/>
              <a:ea typeface="Calibri"/>
              <a:cs typeface="Calibri"/>
            </a:endParaRPr>
          </a:p>
        </p:txBody>
      </p:sp>
    </p:spTree>
    <p:extLst>
      <p:ext uri="{BB962C8B-B14F-4D97-AF65-F5344CB8AC3E}">
        <p14:creationId xmlns:p14="http://schemas.microsoft.com/office/powerpoint/2010/main" val="593269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A9EC-0C64-1E55-5316-9F1262895CC1}"/>
              </a:ext>
            </a:extLst>
          </p:cNvPr>
          <p:cNvSpPr>
            <a:spLocks noGrp="1"/>
          </p:cNvSpPr>
          <p:nvPr>
            <p:ph type="title"/>
          </p:nvPr>
        </p:nvSpPr>
        <p:spPr/>
        <p:txBody>
          <a:bodyPr>
            <a:normAutofit/>
          </a:bodyPr>
          <a:lstStyle/>
          <a:p>
            <a:r>
              <a:rPr lang="en-US" sz="5400" dirty="0">
                <a:solidFill>
                  <a:srgbClr val="5FCBEF"/>
                </a:solidFill>
                <a:latin typeface="Calibri"/>
                <a:ea typeface="Calibri"/>
                <a:cs typeface="Calibri"/>
              </a:rPr>
              <a:t>RESULTS</a:t>
            </a:r>
            <a:endParaRPr lang="en-US" sz="5400">
              <a:latin typeface="Calibri"/>
              <a:ea typeface="Calibri"/>
              <a:cs typeface="Calibri"/>
            </a:endParaRPr>
          </a:p>
        </p:txBody>
      </p:sp>
      <p:pic>
        <p:nvPicPr>
          <p:cNvPr id="7" name="Content Placeholder 6">
            <a:extLst>
              <a:ext uri="{FF2B5EF4-FFF2-40B4-BE49-F238E27FC236}">
                <a16:creationId xmlns:a16="http://schemas.microsoft.com/office/drawing/2014/main" id="{EF59A359-DA1C-E685-8364-425D70E78A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134" y="1471809"/>
            <a:ext cx="5209573" cy="4691924"/>
          </a:xfrm>
        </p:spPr>
      </p:pic>
      <p:pic>
        <p:nvPicPr>
          <p:cNvPr id="11" name="Picture 10">
            <a:extLst>
              <a:ext uri="{FF2B5EF4-FFF2-40B4-BE49-F238E27FC236}">
                <a16:creationId xmlns:a16="http://schemas.microsoft.com/office/drawing/2014/main" id="{3D9F105E-9F96-96D4-5671-AD8B921CB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799" y="1881067"/>
            <a:ext cx="5802240" cy="4282666"/>
          </a:xfrm>
          <a:prstGeom prst="rect">
            <a:avLst/>
          </a:prstGeom>
        </p:spPr>
      </p:pic>
    </p:spTree>
    <p:extLst>
      <p:ext uri="{BB962C8B-B14F-4D97-AF65-F5344CB8AC3E}">
        <p14:creationId xmlns:p14="http://schemas.microsoft.com/office/powerpoint/2010/main" val="390989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DE60-7336-BE0C-8D04-9ECB38F9F91D}"/>
              </a:ext>
            </a:extLst>
          </p:cNvPr>
          <p:cNvSpPr>
            <a:spLocks noGrp="1"/>
          </p:cNvSpPr>
          <p:nvPr>
            <p:ph type="title"/>
          </p:nvPr>
        </p:nvSpPr>
        <p:spPr/>
        <p:txBody>
          <a:bodyPr>
            <a:normAutofit/>
          </a:bodyPr>
          <a:lstStyle/>
          <a:p>
            <a:r>
              <a:rPr lang="en-US" sz="5400" dirty="0">
                <a:latin typeface="Calibri"/>
                <a:ea typeface="Calibri"/>
                <a:cs typeface="Calibri"/>
              </a:rPr>
              <a:t>CONCLUSION</a:t>
            </a:r>
          </a:p>
        </p:txBody>
      </p:sp>
      <p:sp>
        <p:nvSpPr>
          <p:cNvPr id="3" name="Content Placeholder 2">
            <a:extLst>
              <a:ext uri="{FF2B5EF4-FFF2-40B4-BE49-F238E27FC236}">
                <a16:creationId xmlns:a16="http://schemas.microsoft.com/office/drawing/2014/main" id="{C8D717CC-0A7C-AA01-E01F-7191FAC6A25D}"/>
              </a:ext>
            </a:extLst>
          </p:cNvPr>
          <p:cNvSpPr>
            <a:spLocks noGrp="1"/>
          </p:cNvSpPr>
          <p:nvPr>
            <p:ph idx="1"/>
          </p:nvPr>
        </p:nvSpPr>
        <p:spPr/>
        <p:txBody>
          <a:bodyPr vert="horz" lIns="91440" tIns="45720" rIns="91440" bIns="45720" rtlCol="0" anchor="t">
            <a:normAutofit/>
          </a:bodyPr>
          <a:lstStyle/>
          <a:p>
            <a:pPr marL="0" indent="0">
              <a:buNone/>
            </a:pPr>
            <a:br>
              <a:rPr lang="en-US" sz="2400" dirty="0">
                <a:latin typeface="Calibri"/>
              </a:rPr>
            </a:br>
            <a:r>
              <a:rPr lang="en-US" sz="2400" dirty="0">
                <a:solidFill>
                  <a:srgbClr val="404040"/>
                </a:solidFill>
                <a:latin typeface="Calibri"/>
                <a:ea typeface="+mn-lt"/>
                <a:cs typeface="+mn-lt"/>
              </a:rPr>
              <a:t>In conclusion, neural networks for emotion recognition offer exciting applications in human-computer interaction, affective computing, and mental health assessment. Through thorough data processing, model refinement, and strategic deployment, we achieved high accuracy and usability. This system represents a significant advancement, providing valuable insights and enhancing human interaction and well-being.</a:t>
            </a:r>
            <a:endParaRPr lang="en-US" sz="2400">
              <a:latin typeface="Calibri"/>
              <a:ea typeface="Calibri"/>
              <a:cs typeface="Calibri"/>
            </a:endParaRPr>
          </a:p>
        </p:txBody>
      </p:sp>
    </p:spTree>
    <p:extLst>
      <p:ext uri="{BB962C8B-B14F-4D97-AF65-F5344CB8AC3E}">
        <p14:creationId xmlns:p14="http://schemas.microsoft.com/office/powerpoint/2010/main" val="2563491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98DD0-338F-AC44-81DF-4EBC97391DAA}"/>
              </a:ext>
            </a:extLst>
          </p:cNvPr>
          <p:cNvSpPr>
            <a:spLocks noGrp="1"/>
          </p:cNvSpPr>
          <p:nvPr>
            <p:ph type="title"/>
          </p:nvPr>
        </p:nvSpPr>
        <p:spPr/>
        <p:txBody>
          <a:bodyPr>
            <a:normAutofit/>
          </a:bodyPr>
          <a:lstStyle/>
          <a:p>
            <a:r>
              <a:rPr lang="en-US" sz="5400" dirty="0">
                <a:latin typeface="Calibri"/>
                <a:ea typeface="Calibri"/>
                <a:cs typeface="Calibri"/>
              </a:rPr>
              <a:t>REFERNCES</a:t>
            </a:r>
          </a:p>
        </p:txBody>
      </p:sp>
      <p:sp>
        <p:nvSpPr>
          <p:cNvPr id="3" name="Content Placeholder 2">
            <a:extLst>
              <a:ext uri="{FF2B5EF4-FFF2-40B4-BE49-F238E27FC236}">
                <a16:creationId xmlns:a16="http://schemas.microsoft.com/office/drawing/2014/main" id="{350B4B81-4AC4-78E6-8DD4-40FA00B4EB6F}"/>
              </a:ext>
            </a:extLst>
          </p:cNvPr>
          <p:cNvSpPr>
            <a:spLocks noGrp="1"/>
          </p:cNvSpPr>
          <p:nvPr>
            <p:ph idx="1"/>
          </p:nvPr>
        </p:nvSpPr>
        <p:spPr/>
        <p:txBody>
          <a:bodyPr vert="horz" lIns="91440" tIns="45720" rIns="91440" bIns="45720" rtlCol="0" anchor="t">
            <a:normAutofit/>
          </a:bodyPr>
          <a:lstStyle/>
          <a:p>
            <a:pPr>
              <a:buFont typeface="Wingdings" charset="2"/>
              <a:buChar char="Ø"/>
            </a:pPr>
            <a:r>
              <a:rPr lang="en-US" sz="2400" dirty="0">
                <a:latin typeface="Calibri"/>
                <a:ea typeface="+mn-lt"/>
                <a:cs typeface="+mn-lt"/>
                <a:hlinkClick r:id="rId2"/>
              </a:rPr>
              <a:t>https://keras.io/</a:t>
            </a:r>
            <a:endParaRPr lang="en-US" sz="2400" dirty="0">
              <a:latin typeface="Calibri"/>
              <a:ea typeface="Calibri"/>
              <a:cs typeface="Calibri"/>
            </a:endParaRPr>
          </a:p>
          <a:p>
            <a:pPr>
              <a:buFont typeface="Wingdings" charset="2"/>
              <a:buChar char="Ø"/>
            </a:pPr>
            <a:r>
              <a:rPr lang="en-US" sz="2400" dirty="0">
                <a:latin typeface="Calibri"/>
                <a:ea typeface="+mn-lt"/>
                <a:cs typeface="+mn-lt"/>
                <a:hlinkClick r:id="rId3"/>
              </a:rPr>
              <a:t>https://numpy.org/</a:t>
            </a:r>
            <a:endParaRPr lang="en-US" sz="2400" dirty="0">
              <a:latin typeface="Calibri"/>
              <a:ea typeface="+mn-lt"/>
              <a:cs typeface="+mn-lt"/>
            </a:endParaRPr>
          </a:p>
          <a:p>
            <a:pPr>
              <a:buFont typeface="Wingdings" charset="2"/>
              <a:buChar char="Ø"/>
            </a:pPr>
            <a:r>
              <a:rPr lang="en-US" sz="2400" dirty="0">
                <a:latin typeface="Calibri"/>
                <a:ea typeface="+mn-lt"/>
                <a:cs typeface="+mn-lt"/>
                <a:hlinkClick r:id="rId4"/>
              </a:rPr>
              <a:t>https://www.kaggle.com/datasets/</a:t>
            </a:r>
            <a:r>
              <a:rPr lang="en-US" sz="2400" dirty="0">
                <a:latin typeface="Calibri"/>
                <a:ea typeface="+mn-lt"/>
                <a:cs typeface="+mn-lt"/>
                <a:hlinkClick r:id="rId4"/>
              </a:rPr>
              <a:t>jonathanoheix/face-expression-recognition-dataset</a:t>
            </a:r>
            <a:endParaRPr lang="en-US" sz="2400" dirty="0">
              <a:latin typeface="Calibri"/>
              <a:ea typeface="+mn-lt"/>
              <a:cs typeface="+mn-lt"/>
            </a:endParaRPr>
          </a:p>
          <a:p>
            <a:pPr>
              <a:buFont typeface="Wingdings" charset="2"/>
              <a:buChar char="Ø"/>
            </a:pPr>
            <a:r>
              <a:rPr lang="en-US" sz="2400" dirty="0">
                <a:latin typeface="Calibri"/>
                <a:ea typeface="+mn-lt"/>
                <a:cs typeface="+mn-lt"/>
                <a:hlinkClick r:id="rId5"/>
              </a:rPr>
              <a:t>https://scikit-learn.org/</a:t>
            </a:r>
            <a:endParaRPr lang="en-US" sz="2400" dirty="0">
              <a:latin typeface="Calibri"/>
              <a:ea typeface="+mn-lt"/>
              <a:cs typeface="+mn-lt"/>
            </a:endParaRPr>
          </a:p>
          <a:p>
            <a:pPr>
              <a:buFont typeface="Wingdings" charset="2"/>
              <a:buChar char="Ø"/>
            </a:pPr>
            <a:r>
              <a:rPr lang="en-US" sz="2400" dirty="0">
                <a:latin typeface="Calibri"/>
                <a:ea typeface="+mn-lt"/>
                <a:cs typeface="+mn-lt"/>
                <a:hlinkClick r:id="rId6"/>
              </a:rPr>
              <a:t>https://pandas.pydata.org/</a:t>
            </a:r>
          </a:p>
          <a:p>
            <a:pPr>
              <a:buFont typeface="Wingdings" charset="2"/>
              <a:buChar char="Ø"/>
            </a:pPr>
            <a:r>
              <a:rPr lang="en-US" sz="2000" dirty="0" err="1">
                <a:latin typeface="Calibri"/>
                <a:ea typeface="+mn-lt"/>
                <a:cs typeface="+mn-lt"/>
              </a:rPr>
              <a:t>Github</a:t>
            </a:r>
            <a:r>
              <a:rPr lang="en-US" sz="2000" dirty="0">
                <a:latin typeface="Calibri"/>
                <a:ea typeface="+mn-lt"/>
                <a:cs typeface="+mn-lt"/>
              </a:rPr>
              <a:t> link : </a:t>
            </a:r>
          </a:p>
          <a:p>
            <a:pPr>
              <a:buFont typeface="Wingdings" charset="2"/>
              <a:buChar char="Ø"/>
            </a:pPr>
            <a:r>
              <a:rPr lang="en-US" dirty="0">
                <a:ea typeface="+mn-lt"/>
                <a:cs typeface="+mn-lt"/>
              </a:rPr>
              <a:t>https://github.com/sivasindu/COVID-19-Prediction.git</a:t>
            </a:r>
          </a:p>
        </p:txBody>
      </p:sp>
    </p:spTree>
    <p:extLst>
      <p:ext uri="{BB962C8B-B14F-4D97-AF65-F5344CB8AC3E}">
        <p14:creationId xmlns:p14="http://schemas.microsoft.com/office/powerpoint/2010/main" val="90476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376439"/>
            <a:ext cx="7766936" cy="2988873"/>
          </a:xfrm>
        </p:spPr>
        <p:txBody>
          <a:bodyPr/>
          <a:lstStyle/>
          <a:p>
            <a:r>
              <a:rPr lang="en-US" dirty="0">
                <a:latin typeface="Calibri"/>
                <a:ea typeface="Calibri"/>
                <a:cs typeface="Calibri"/>
              </a:rPr>
              <a:t>COVID PREDICTION USING CNN</a:t>
            </a:r>
          </a:p>
        </p:txBody>
      </p:sp>
    </p:spTree>
    <p:extLst>
      <p:ext uri="{BB962C8B-B14F-4D97-AF65-F5344CB8AC3E}">
        <p14:creationId xmlns:p14="http://schemas.microsoft.com/office/powerpoint/2010/main" val="377886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32C4-1039-175B-62AA-5CFCF915BA5C}"/>
              </a:ext>
            </a:extLst>
          </p:cNvPr>
          <p:cNvSpPr>
            <a:spLocks noGrp="1"/>
          </p:cNvSpPr>
          <p:nvPr>
            <p:ph type="title"/>
          </p:nvPr>
        </p:nvSpPr>
        <p:spPr/>
        <p:txBody>
          <a:bodyPr>
            <a:normAutofit/>
          </a:bodyPr>
          <a:lstStyle/>
          <a:p>
            <a:r>
              <a:rPr lang="en-US" sz="5400" dirty="0">
                <a:latin typeface="Calibri"/>
                <a:ea typeface="Calibri"/>
                <a:cs typeface="Calibri"/>
              </a:rPr>
              <a:t>                       AGENDA</a:t>
            </a:r>
          </a:p>
        </p:txBody>
      </p:sp>
      <p:sp>
        <p:nvSpPr>
          <p:cNvPr id="3" name="Content Placeholder 2">
            <a:extLst>
              <a:ext uri="{FF2B5EF4-FFF2-40B4-BE49-F238E27FC236}">
                <a16:creationId xmlns:a16="http://schemas.microsoft.com/office/drawing/2014/main" id="{59403292-81EE-8111-7AB5-37B6A2F5D8C4}"/>
              </a:ext>
            </a:extLst>
          </p:cNvPr>
          <p:cNvSpPr>
            <a:spLocks noGrp="1"/>
          </p:cNvSpPr>
          <p:nvPr>
            <p:ph idx="1"/>
          </p:nvPr>
        </p:nvSpPr>
        <p:spPr>
          <a:xfrm>
            <a:off x="1755635" y="2160589"/>
            <a:ext cx="7518367" cy="3880773"/>
          </a:xfrm>
        </p:spPr>
        <p:txBody>
          <a:bodyPr vert="horz" lIns="91440" tIns="45720" rIns="91440" bIns="45720" rtlCol="0" anchor="t">
            <a:normAutofit/>
          </a:bodyPr>
          <a:lstStyle/>
          <a:p>
            <a:pPr>
              <a:buFont typeface="Wingdings" charset="2"/>
              <a:buChar char="Ø"/>
            </a:pPr>
            <a:r>
              <a:rPr lang="en-US" sz="2400" dirty="0">
                <a:latin typeface="Calibri"/>
                <a:ea typeface="Calibri"/>
                <a:cs typeface="Calibri"/>
              </a:rPr>
              <a:t>PROBLEM STATEMENT</a:t>
            </a:r>
          </a:p>
          <a:p>
            <a:pPr>
              <a:buFont typeface="Wingdings" charset="2"/>
              <a:buChar char="Ø"/>
            </a:pPr>
            <a:r>
              <a:rPr lang="en-US" sz="2400" dirty="0">
                <a:latin typeface="Calibri"/>
                <a:ea typeface="Calibri"/>
                <a:cs typeface="Calibri"/>
              </a:rPr>
              <a:t>PROPOSED SYSTEM/SOLUTION</a:t>
            </a:r>
          </a:p>
          <a:p>
            <a:pPr>
              <a:buFont typeface="Wingdings" charset="2"/>
              <a:buChar char="Ø"/>
            </a:pPr>
            <a:r>
              <a:rPr lang="en-US" sz="2400" dirty="0">
                <a:latin typeface="Calibri"/>
                <a:ea typeface="Calibri"/>
                <a:cs typeface="Calibri"/>
              </a:rPr>
              <a:t>SYSTEM DEVELOPMENT APPROACH</a:t>
            </a:r>
          </a:p>
          <a:p>
            <a:pPr>
              <a:buFont typeface="Wingdings" charset="2"/>
              <a:buChar char="Ø"/>
            </a:pPr>
            <a:r>
              <a:rPr lang="en-US" sz="2400" dirty="0">
                <a:latin typeface="Calibri"/>
                <a:ea typeface="Calibri"/>
                <a:cs typeface="Calibri"/>
              </a:rPr>
              <a:t>ALGORITHM &amp; DEPLOYMENT</a:t>
            </a:r>
          </a:p>
          <a:p>
            <a:pPr>
              <a:buFont typeface="Wingdings" charset="2"/>
              <a:buChar char="Ø"/>
            </a:pPr>
            <a:r>
              <a:rPr lang="en-US" sz="2400" dirty="0">
                <a:latin typeface="Calibri"/>
                <a:ea typeface="Calibri"/>
                <a:cs typeface="Calibri"/>
              </a:rPr>
              <a:t>RESULTS</a:t>
            </a:r>
          </a:p>
          <a:p>
            <a:pPr>
              <a:buFont typeface="Wingdings" charset="2"/>
              <a:buChar char="Ø"/>
            </a:pPr>
            <a:r>
              <a:rPr lang="en-US" sz="2400" dirty="0">
                <a:latin typeface="Calibri"/>
                <a:ea typeface="Calibri"/>
                <a:cs typeface="Calibri"/>
              </a:rPr>
              <a:t>CONCLUSION</a:t>
            </a:r>
          </a:p>
          <a:p>
            <a:pPr>
              <a:buFont typeface="Wingdings" charset="2"/>
              <a:buChar char="Ø"/>
            </a:pPr>
            <a:r>
              <a:rPr lang="en-US" sz="2400" dirty="0">
                <a:latin typeface="Calibri"/>
                <a:ea typeface="Calibri"/>
                <a:cs typeface="Calibri"/>
              </a:rPr>
              <a:t>REFERNCES</a:t>
            </a:r>
          </a:p>
        </p:txBody>
      </p:sp>
    </p:spTree>
    <p:extLst>
      <p:ext uri="{BB962C8B-B14F-4D97-AF65-F5344CB8AC3E}">
        <p14:creationId xmlns:p14="http://schemas.microsoft.com/office/powerpoint/2010/main" val="373584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4867-9153-E7B7-5A2A-5859986314CB}"/>
              </a:ext>
            </a:extLst>
          </p:cNvPr>
          <p:cNvSpPr>
            <a:spLocks noGrp="1"/>
          </p:cNvSpPr>
          <p:nvPr>
            <p:ph type="title"/>
          </p:nvPr>
        </p:nvSpPr>
        <p:spPr>
          <a:xfrm>
            <a:off x="677334" y="609600"/>
            <a:ext cx="8596668" cy="932612"/>
          </a:xfrm>
        </p:spPr>
        <p:txBody>
          <a:bodyPr>
            <a:normAutofit/>
          </a:bodyPr>
          <a:lstStyle/>
          <a:p>
            <a:r>
              <a:rPr lang="en-US" sz="5400" dirty="0">
                <a:latin typeface="Calibri"/>
                <a:ea typeface="Calibri"/>
                <a:cs typeface="Calibri"/>
              </a:rPr>
              <a:t>PROBLEM STATEMENT</a:t>
            </a:r>
          </a:p>
        </p:txBody>
      </p:sp>
      <p:sp>
        <p:nvSpPr>
          <p:cNvPr id="4" name="Rectangle 1">
            <a:extLst>
              <a:ext uri="{FF2B5EF4-FFF2-40B4-BE49-F238E27FC236}">
                <a16:creationId xmlns:a16="http://schemas.microsoft.com/office/drawing/2014/main" id="{8A65B377-72DD-9782-36E1-9D479CB54F5C}"/>
              </a:ext>
            </a:extLst>
          </p:cNvPr>
          <p:cNvSpPr>
            <a:spLocks noGrp="1" noChangeArrowheads="1"/>
          </p:cNvSpPr>
          <p:nvPr>
            <p:ph idx="1"/>
          </p:nvPr>
        </p:nvSpPr>
        <p:spPr bwMode="auto">
          <a:xfrm>
            <a:off x="491596" y="1720840"/>
            <a:ext cx="941440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i="0" dirty="0">
                <a:effectLst/>
                <a:latin typeface="Söhne"/>
              </a:rPr>
              <a:t>Develop a machine learning model to detect COVID-19 from chest X-rays or CT scans. The model should classify images as COVID-19 positive, negative, or indeterminate, aiding in timely diagnosis and patient management. The project aims to improve diagnostic efficiency and optimize resource allocation in healthcare settings, ultimately contributing to better patient outcomes. Ethical considerations include ensuring patient privacy, validating model performance across diverse populations, and collaborating with healthcare professionals to ensure clinical relevance and ethical deployment.</a:t>
            </a:r>
            <a:endParaRPr kumimoji="0" lang="en-US" altLang="en-US" sz="240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51222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6605-190F-E4D1-AA66-7572E8278753}"/>
              </a:ext>
            </a:extLst>
          </p:cNvPr>
          <p:cNvSpPr>
            <a:spLocks noGrp="1"/>
          </p:cNvSpPr>
          <p:nvPr>
            <p:ph type="title"/>
          </p:nvPr>
        </p:nvSpPr>
        <p:spPr/>
        <p:txBody>
          <a:bodyPr>
            <a:normAutofit/>
          </a:bodyPr>
          <a:lstStyle/>
          <a:p>
            <a:r>
              <a:rPr lang="en-US" sz="5400" dirty="0">
                <a:latin typeface="Calibri"/>
                <a:ea typeface="Calibri"/>
                <a:cs typeface="Calibri"/>
              </a:rPr>
              <a:t>PROPOSED SOLUTION</a:t>
            </a:r>
          </a:p>
        </p:txBody>
      </p:sp>
      <p:sp>
        <p:nvSpPr>
          <p:cNvPr id="3" name="Content Placeholder 2">
            <a:extLst>
              <a:ext uri="{FF2B5EF4-FFF2-40B4-BE49-F238E27FC236}">
                <a16:creationId xmlns:a16="http://schemas.microsoft.com/office/drawing/2014/main" id="{6301C05F-8089-CFB0-7085-B86D505F2872}"/>
              </a:ext>
            </a:extLst>
          </p:cNvPr>
          <p:cNvSpPr>
            <a:spLocks noGrp="1"/>
          </p:cNvSpPr>
          <p:nvPr>
            <p:ph idx="1"/>
          </p:nvPr>
        </p:nvSpPr>
        <p:spPr/>
        <p:txBody>
          <a:bodyPr vert="horz" lIns="91440" tIns="45720" rIns="91440" bIns="45720" rtlCol="0" anchor="t">
            <a:normAutofit/>
          </a:bodyPr>
          <a:lstStyle/>
          <a:p>
            <a:pPr marL="0" indent="0">
              <a:buNone/>
            </a:pPr>
            <a:r>
              <a:rPr lang="en-US" sz="2400" dirty="0">
                <a:latin typeface="Calibri"/>
                <a:ea typeface="+mn-lt"/>
                <a:cs typeface="+mn-lt"/>
              </a:rPr>
              <a:t>Here, l have used a large and diverse dataset of labeled facial images to train a convolutional neural network (CNN) architecture. The CNN will consist of multiple layers for feature extraction and classification. I experimented with different architectures, activation functions, and optimization algorithms to optimize the model's performance. Evaluation will be done using standard metrics like accuracy on a separate test dataset. Upon achieving satisfactory performance, the model will be deployed in real-world applications such as emotion-aware interfaces and mental health assessment tools.</a:t>
            </a:r>
            <a:endParaRPr lang="en-US" sz="2400" dirty="0">
              <a:latin typeface="Calibri"/>
              <a:ea typeface="Calibri"/>
              <a:cs typeface="Calibri"/>
            </a:endParaRPr>
          </a:p>
        </p:txBody>
      </p:sp>
    </p:spTree>
    <p:extLst>
      <p:ext uri="{BB962C8B-B14F-4D97-AF65-F5344CB8AC3E}">
        <p14:creationId xmlns:p14="http://schemas.microsoft.com/office/powerpoint/2010/main" val="10776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1344-C280-869D-2CA4-B467471CD19B}"/>
              </a:ext>
            </a:extLst>
          </p:cNvPr>
          <p:cNvSpPr>
            <a:spLocks noGrp="1"/>
          </p:cNvSpPr>
          <p:nvPr>
            <p:ph type="title"/>
          </p:nvPr>
        </p:nvSpPr>
        <p:spPr>
          <a:xfrm>
            <a:off x="677334" y="609600"/>
            <a:ext cx="10566365" cy="1320800"/>
          </a:xfrm>
        </p:spPr>
        <p:txBody>
          <a:bodyPr>
            <a:noAutofit/>
          </a:bodyPr>
          <a:lstStyle/>
          <a:p>
            <a:r>
              <a:rPr lang="en-US" sz="5000" dirty="0">
                <a:solidFill>
                  <a:srgbClr val="5FCBEF"/>
                </a:solidFill>
                <a:latin typeface="Calibri"/>
                <a:ea typeface="Calibri"/>
                <a:cs typeface="Calibri"/>
              </a:rPr>
              <a:t>SYSTEM DEVELOPMENT APPROACH</a:t>
            </a:r>
            <a:endParaRPr lang="en-US" sz="5000">
              <a:latin typeface="Calibri"/>
              <a:ea typeface="Calibri"/>
              <a:cs typeface="Calibri"/>
            </a:endParaRPr>
          </a:p>
        </p:txBody>
      </p:sp>
      <p:sp>
        <p:nvSpPr>
          <p:cNvPr id="3" name="Content Placeholder 2">
            <a:extLst>
              <a:ext uri="{FF2B5EF4-FFF2-40B4-BE49-F238E27FC236}">
                <a16:creationId xmlns:a16="http://schemas.microsoft.com/office/drawing/2014/main" id="{C7EFD03B-7EE4-1828-3203-9D323C30D9D5}"/>
              </a:ext>
            </a:extLst>
          </p:cNvPr>
          <p:cNvSpPr>
            <a:spLocks noGrp="1"/>
          </p:cNvSpPr>
          <p:nvPr>
            <p:ph idx="1"/>
          </p:nvPr>
        </p:nvSpPr>
        <p:spPr>
          <a:xfrm>
            <a:off x="677334" y="1714891"/>
            <a:ext cx="8596668" cy="4326471"/>
          </a:xfrm>
        </p:spPr>
        <p:txBody>
          <a:bodyPr vert="horz" lIns="91440" tIns="45720" rIns="91440" bIns="45720" rtlCol="0" anchor="t">
            <a:noAutofit/>
          </a:bodyPr>
          <a:lstStyle/>
          <a:p>
            <a:pPr algn="l">
              <a:buFont typeface="+mj-lt"/>
              <a:buAutoNum type="arabicPeriod"/>
            </a:pPr>
            <a:r>
              <a:rPr lang="en-US" sz="2400" b="1" i="0" dirty="0">
                <a:solidFill>
                  <a:schemeClr val="tx1"/>
                </a:solidFill>
                <a:effectLst/>
                <a:latin typeface="Söhne"/>
              </a:rPr>
              <a:t>Requirements Analysis:</a:t>
            </a:r>
            <a:r>
              <a:rPr lang="en-US" sz="2400" b="0" i="0" dirty="0">
                <a:solidFill>
                  <a:schemeClr val="tx1"/>
                </a:solidFill>
                <a:effectLst/>
                <a:latin typeface="Söhne"/>
              </a:rPr>
              <a:t> Identify key stakeholders' needs and requirements for COVID-19 detection systems, considering factors such as accuracy, scalability, and accessibility.</a:t>
            </a:r>
          </a:p>
          <a:p>
            <a:pPr algn="l">
              <a:buFont typeface="+mj-lt"/>
              <a:buAutoNum type="arabicPeriod"/>
            </a:pPr>
            <a:r>
              <a:rPr lang="en-US" sz="2400" b="1" i="0" dirty="0">
                <a:solidFill>
                  <a:schemeClr val="tx1"/>
                </a:solidFill>
                <a:effectLst/>
                <a:latin typeface="Söhne"/>
              </a:rPr>
              <a:t>Data Collection and Preparation:</a:t>
            </a:r>
            <a:r>
              <a:rPr lang="en-US" sz="2400" b="0" i="0" dirty="0">
                <a:solidFill>
                  <a:schemeClr val="tx1"/>
                </a:solidFill>
                <a:effectLst/>
                <a:latin typeface="Söhne"/>
              </a:rPr>
              <a:t> Gather diverse and representative datasets of chest X-rays or CT scans, ensuring sufficient quality and quantity for model training.</a:t>
            </a:r>
          </a:p>
          <a:p>
            <a:pPr algn="l">
              <a:buFont typeface="+mj-lt"/>
              <a:buAutoNum type="arabicPeriod"/>
            </a:pPr>
            <a:r>
              <a:rPr lang="en-US" sz="2400" b="1" i="0" dirty="0">
                <a:solidFill>
                  <a:schemeClr val="tx1"/>
                </a:solidFill>
                <a:effectLst/>
                <a:latin typeface="Söhne"/>
              </a:rPr>
              <a:t>Model Development:</a:t>
            </a:r>
            <a:r>
              <a:rPr lang="en-US" sz="2400" b="0" i="0" dirty="0">
                <a:solidFill>
                  <a:schemeClr val="tx1"/>
                </a:solidFill>
                <a:effectLst/>
                <a:latin typeface="Söhne"/>
              </a:rPr>
              <a:t> Employ machine learning algorithms, such as convolutional neural networks (CNNs), to develop accurate COVID-19 detection models. Optimize model architecture and hyperparameters to achieve desired performance metrics.</a:t>
            </a:r>
          </a:p>
        </p:txBody>
      </p:sp>
    </p:spTree>
    <p:extLst>
      <p:ext uri="{BB962C8B-B14F-4D97-AF65-F5344CB8AC3E}">
        <p14:creationId xmlns:p14="http://schemas.microsoft.com/office/powerpoint/2010/main" val="74999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1344-C280-869D-2CA4-B467471CD19B}"/>
              </a:ext>
            </a:extLst>
          </p:cNvPr>
          <p:cNvSpPr>
            <a:spLocks noGrp="1"/>
          </p:cNvSpPr>
          <p:nvPr>
            <p:ph type="title"/>
          </p:nvPr>
        </p:nvSpPr>
        <p:spPr>
          <a:xfrm>
            <a:off x="677334" y="609600"/>
            <a:ext cx="10566365" cy="1320800"/>
          </a:xfrm>
        </p:spPr>
        <p:txBody>
          <a:bodyPr>
            <a:noAutofit/>
          </a:bodyPr>
          <a:lstStyle/>
          <a:p>
            <a:r>
              <a:rPr lang="en-US" sz="5000" dirty="0">
                <a:solidFill>
                  <a:srgbClr val="5FCBEF"/>
                </a:solidFill>
                <a:latin typeface="Calibri"/>
                <a:ea typeface="Calibri"/>
                <a:cs typeface="Calibri"/>
              </a:rPr>
              <a:t>SYSTEM DEVELOPMENT APPROACH</a:t>
            </a:r>
            <a:endParaRPr lang="en-US" sz="5000">
              <a:latin typeface="Calibri"/>
              <a:ea typeface="Calibri"/>
              <a:cs typeface="Calibri"/>
            </a:endParaRPr>
          </a:p>
        </p:txBody>
      </p:sp>
      <p:sp>
        <p:nvSpPr>
          <p:cNvPr id="3" name="Content Placeholder 2">
            <a:extLst>
              <a:ext uri="{FF2B5EF4-FFF2-40B4-BE49-F238E27FC236}">
                <a16:creationId xmlns:a16="http://schemas.microsoft.com/office/drawing/2014/main" id="{C7EFD03B-7EE4-1828-3203-9D323C30D9D5}"/>
              </a:ext>
            </a:extLst>
          </p:cNvPr>
          <p:cNvSpPr>
            <a:spLocks noGrp="1"/>
          </p:cNvSpPr>
          <p:nvPr>
            <p:ph idx="1"/>
          </p:nvPr>
        </p:nvSpPr>
        <p:spPr>
          <a:xfrm>
            <a:off x="677334" y="1714891"/>
            <a:ext cx="8596668" cy="4326471"/>
          </a:xfrm>
        </p:spPr>
        <p:txBody>
          <a:bodyPr vert="horz" lIns="91440" tIns="45720" rIns="91440" bIns="45720" rtlCol="0" anchor="t">
            <a:noAutofit/>
          </a:bodyPr>
          <a:lstStyle/>
          <a:p>
            <a:pPr marL="0" indent="0">
              <a:buNone/>
            </a:pPr>
            <a:r>
              <a:rPr lang="en-US" sz="2400" b="1" dirty="0">
                <a:latin typeface="Calibri"/>
                <a:ea typeface="Calibri"/>
                <a:cs typeface="Calibri"/>
              </a:rPr>
              <a:t>Software Requirements</a:t>
            </a:r>
            <a:r>
              <a:rPr lang="en-US" sz="2400" b="1" dirty="0">
                <a:solidFill>
                  <a:srgbClr val="404040"/>
                </a:solidFill>
                <a:latin typeface="Calibri"/>
                <a:ea typeface="Calibri"/>
                <a:cs typeface="Calibri"/>
              </a:rPr>
              <a:t>:</a:t>
            </a:r>
            <a:endParaRPr lang="en-US" sz="2400" b="1" dirty="0">
              <a:latin typeface="Calibri"/>
              <a:ea typeface="Calibri"/>
              <a:cs typeface="Calibri"/>
            </a:endParaRPr>
          </a:p>
          <a:p>
            <a:pPr>
              <a:buFont typeface="Wingdings" charset="2"/>
              <a:buChar char="Ø"/>
            </a:pPr>
            <a:r>
              <a:rPr lang="en-US" sz="2400" b="1" dirty="0">
                <a:solidFill>
                  <a:srgbClr val="404040"/>
                </a:solidFill>
                <a:latin typeface="Calibri"/>
                <a:ea typeface="Calibri"/>
                <a:cs typeface="Calibri"/>
              </a:rPr>
              <a:t>Python: </a:t>
            </a:r>
            <a:r>
              <a:rPr lang="en-US" sz="2400" dirty="0">
                <a:solidFill>
                  <a:srgbClr val="404040"/>
                </a:solidFill>
                <a:latin typeface="Calibri"/>
                <a:ea typeface="Calibri"/>
                <a:cs typeface="Calibri"/>
              </a:rPr>
              <a:t>The programming language used for implementing the neural network model and related scripts.</a:t>
            </a:r>
            <a:endParaRPr lang="en-US" sz="2400">
              <a:latin typeface="Calibri"/>
              <a:ea typeface="Calibri"/>
              <a:cs typeface="Calibri"/>
            </a:endParaRPr>
          </a:p>
          <a:p>
            <a:pPr>
              <a:buFont typeface="Wingdings" charset="2"/>
              <a:buChar char="Ø"/>
            </a:pPr>
            <a:r>
              <a:rPr lang="en-US" sz="2400" b="1" dirty="0">
                <a:solidFill>
                  <a:srgbClr val="404040"/>
                </a:solidFill>
                <a:latin typeface="Calibri"/>
                <a:ea typeface="Calibri"/>
                <a:cs typeface="Calibri"/>
              </a:rPr>
              <a:t>Deep Learning Framework: </a:t>
            </a:r>
            <a:r>
              <a:rPr lang="en-US" sz="2400" dirty="0">
                <a:solidFill>
                  <a:srgbClr val="404040"/>
                </a:solidFill>
                <a:latin typeface="Calibri"/>
                <a:ea typeface="Calibri"/>
                <a:cs typeface="Calibri"/>
              </a:rPr>
              <a:t>Libraries such as TensorFlow, </a:t>
            </a:r>
            <a:r>
              <a:rPr lang="en-US" sz="2400" err="1">
                <a:solidFill>
                  <a:srgbClr val="404040"/>
                </a:solidFill>
                <a:latin typeface="Calibri"/>
                <a:ea typeface="Calibri"/>
                <a:cs typeface="Calibri"/>
              </a:rPr>
              <a:t>PyTorch</a:t>
            </a:r>
            <a:r>
              <a:rPr lang="en-US" sz="2400" dirty="0">
                <a:solidFill>
                  <a:srgbClr val="404040"/>
                </a:solidFill>
                <a:latin typeface="Calibri"/>
                <a:ea typeface="Calibri"/>
                <a:cs typeface="Calibri"/>
              </a:rPr>
              <a:t>, or </a:t>
            </a:r>
            <a:r>
              <a:rPr lang="en-US" sz="2400" err="1">
                <a:solidFill>
                  <a:srgbClr val="404040"/>
                </a:solidFill>
                <a:latin typeface="Calibri"/>
                <a:ea typeface="Calibri"/>
                <a:cs typeface="Calibri"/>
              </a:rPr>
              <a:t>Keras</a:t>
            </a:r>
            <a:r>
              <a:rPr lang="en-US" sz="2400" dirty="0">
                <a:solidFill>
                  <a:srgbClr val="404040"/>
                </a:solidFill>
                <a:latin typeface="Calibri"/>
                <a:ea typeface="Calibri"/>
                <a:cs typeface="Calibri"/>
              </a:rPr>
              <a:t> will be used to build and train the neural network model.</a:t>
            </a:r>
            <a:endParaRPr lang="en-US" sz="2400">
              <a:latin typeface="Calibri"/>
              <a:ea typeface="Calibri"/>
              <a:cs typeface="Calibri"/>
            </a:endParaRPr>
          </a:p>
          <a:p>
            <a:pPr>
              <a:buFont typeface="Wingdings" charset="2"/>
              <a:buChar char="Ø"/>
            </a:pPr>
            <a:r>
              <a:rPr lang="en-US" sz="2400" b="1" dirty="0">
                <a:solidFill>
                  <a:srgbClr val="404040"/>
                </a:solidFill>
                <a:latin typeface="Calibri"/>
                <a:ea typeface="Calibri"/>
                <a:cs typeface="Calibri"/>
              </a:rPr>
              <a:t>Development Environment:</a:t>
            </a:r>
            <a:r>
              <a:rPr lang="en-US" sz="2400" dirty="0">
                <a:solidFill>
                  <a:srgbClr val="404040"/>
                </a:solidFill>
                <a:latin typeface="Calibri"/>
                <a:ea typeface="Calibri"/>
                <a:cs typeface="Calibri"/>
              </a:rPr>
              <a:t> Integrated Development Environments (IDEs) like </a:t>
            </a:r>
            <a:r>
              <a:rPr lang="en-US" sz="2400" dirty="0" err="1">
                <a:solidFill>
                  <a:srgbClr val="404040"/>
                </a:solidFill>
                <a:latin typeface="Calibri"/>
                <a:ea typeface="Calibri"/>
                <a:cs typeface="Calibri"/>
              </a:rPr>
              <a:t>Jupyter</a:t>
            </a:r>
            <a:r>
              <a:rPr lang="en-US" sz="2400" dirty="0">
                <a:solidFill>
                  <a:srgbClr val="404040"/>
                </a:solidFill>
                <a:latin typeface="Calibri"/>
                <a:ea typeface="Calibri"/>
                <a:cs typeface="Calibri"/>
              </a:rPr>
              <a:t> Notebook or PyCharm or </a:t>
            </a:r>
            <a:r>
              <a:rPr lang="en-US" sz="2400" dirty="0" err="1">
                <a:solidFill>
                  <a:srgbClr val="404040"/>
                </a:solidFill>
                <a:latin typeface="Calibri"/>
                <a:ea typeface="Calibri"/>
                <a:cs typeface="Calibri"/>
              </a:rPr>
              <a:t>gogle</a:t>
            </a:r>
            <a:r>
              <a:rPr lang="en-US" sz="2400" dirty="0">
                <a:solidFill>
                  <a:srgbClr val="404040"/>
                </a:solidFill>
                <a:latin typeface="Calibri"/>
                <a:ea typeface="Calibri"/>
                <a:cs typeface="Calibri"/>
              </a:rPr>
              <a:t> </a:t>
            </a:r>
            <a:r>
              <a:rPr lang="en-US" sz="2400" dirty="0" err="1">
                <a:solidFill>
                  <a:srgbClr val="404040"/>
                </a:solidFill>
                <a:latin typeface="Calibri"/>
                <a:ea typeface="Calibri"/>
                <a:cs typeface="Calibri"/>
              </a:rPr>
              <a:t>colab</a:t>
            </a:r>
            <a:r>
              <a:rPr lang="en-US" sz="2400" dirty="0">
                <a:solidFill>
                  <a:srgbClr val="404040"/>
                </a:solidFill>
                <a:latin typeface="Calibri"/>
                <a:ea typeface="Calibri"/>
                <a:cs typeface="Calibri"/>
              </a:rPr>
              <a:t> can be used for code development and experimentation.</a:t>
            </a:r>
          </a:p>
          <a:p>
            <a:pPr marL="0" indent="0">
              <a:buNone/>
            </a:pPr>
            <a:endParaRPr lang="en-US" sz="2400" dirty="0">
              <a:latin typeface="Calibri"/>
              <a:ea typeface="Calibri"/>
              <a:cs typeface="Calibri"/>
            </a:endParaRPr>
          </a:p>
          <a:p>
            <a:pPr marL="0" indent="0">
              <a:buNone/>
            </a:pPr>
            <a:endParaRPr lang="en-US" sz="2400" dirty="0">
              <a:latin typeface="Calibri"/>
              <a:ea typeface="Calibri"/>
              <a:cs typeface="Calibri"/>
            </a:endParaRPr>
          </a:p>
        </p:txBody>
      </p:sp>
    </p:spTree>
    <p:extLst>
      <p:ext uri="{BB962C8B-B14F-4D97-AF65-F5344CB8AC3E}">
        <p14:creationId xmlns:p14="http://schemas.microsoft.com/office/powerpoint/2010/main" val="312580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A06A-BB75-0C50-78B8-1FCFC8592FC4}"/>
              </a:ext>
            </a:extLst>
          </p:cNvPr>
          <p:cNvSpPr>
            <a:spLocks noGrp="1"/>
          </p:cNvSpPr>
          <p:nvPr>
            <p:ph type="title"/>
          </p:nvPr>
        </p:nvSpPr>
        <p:spPr/>
        <p:txBody>
          <a:bodyPr>
            <a:normAutofit/>
          </a:bodyPr>
          <a:lstStyle/>
          <a:p>
            <a:r>
              <a:rPr lang="en-US" sz="5400" dirty="0">
                <a:solidFill>
                  <a:srgbClr val="5FCBEF"/>
                </a:solidFill>
                <a:latin typeface="Calibri"/>
                <a:ea typeface="Calibri"/>
                <a:cs typeface="Calibri"/>
              </a:rPr>
              <a:t>ALGORITHM &amp; DEPLOYMENT</a:t>
            </a:r>
            <a:endParaRPr lang="en-US" sz="5400" dirty="0">
              <a:latin typeface="Calibri"/>
              <a:ea typeface="Calibri"/>
              <a:cs typeface="Calibri"/>
            </a:endParaRPr>
          </a:p>
        </p:txBody>
      </p:sp>
      <p:sp>
        <p:nvSpPr>
          <p:cNvPr id="3" name="Content Placeholder 2">
            <a:extLst>
              <a:ext uri="{FF2B5EF4-FFF2-40B4-BE49-F238E27FC236}">
                <a16:creationId xmlns:a16="http://schemas.microsoft.com/office/drawing/2014/main" id="{1F40949F-32E9-CB6E-A079-F9E63DF89FE7}"/>
              </a:ext>
            </a:extLst>
          </p:cNvPr>
          <p:cNvSpPr>
            <a:spLocks noGrp="1"/>
          </p:cNvSpPr>
          <p:nvPr>
            <p:ph idx="1"/>
          </p:nvPr>
        </p:nvSpPr>
        <p:spPr>
          <a:xfrm>
            <a:off x="677334" y="1714891"/>
            <a:ext cx="8596668" cy="4326471"/>
          </a:xfrm>
        </p:spPr>
        <p:txBody>
          <a:bodyPr vert="horz" lIns="91440" tIns="45720" rIns="91440" bIns="45720" rtlCol="0" anchor="t">
            <a:noAutofit/>
          </a:bodyPr>
          <a:lstStyle/>
          <a:p>
            <a:pPr marL="0" indent="0">
              <a:buNone/>
            </a:pPr>
            <a:r>
              <a:rPr lang="en-US" sz="2400" b="1" dirty="0">
                <a:latin typeface="Calibri"/>
                <a:ea typeface="+mn-lt"/>
                <a:cs typeface="+mn-lt"/>
              </a:rPr>
              <a:t>1.Data Preprocessing</a:t>
            </a:r>
            <a:r>
              <a:rPr lang="en-US" sz="2400" b="1" dirty="0">
                <a:solidFill>
                  <a:srgbClr val="404040"/>
                </a:solidFill>
                <a:latin typeface="Calibri"/>
                <a:ea typeface="+mn-lt"/>
                <a:cs typeface="+mn-lt"/>
              </a:rPr>
              <a:t>:</a:t>
            </a:r>
            <a:endParaRPr lang="en-US" sz="2400" b="1" dirty="0">
              <a:latin typeface="Calibri"/>
              <a:ea typeface="Calibri"/>
              <a:cs typeface="Calibri"/>
            </a:endParaRPr>
          </a:p>
          <a:p>
            <a:pPr marL="0" indent="0">
              <a:buNone/>
            </a:pPr>
            <a:r>
              <a:rPr lang="en-US" sz="2400" dirty="0">
                <a:solidFill>
                  <a:srgbClr val="404040"/>
                </a:solidFill>
                <a:latin typeface="Calibri"/>
                <a:ea typeface="+mn-lt"/>
                <a:cs typeface="+mn-lt"/>
              </a:rPr>
              <a:t>  a)Load and preprocess the facial images, including resizing, normalization, and augmentation if necessary.</a:t>
            </a:r>
            <a:endParaRPr lang="en-US" sz="2400" dirty="0">
              <a:latin typeface="Calibri"/>
              <a:ea typeface="Calibri"/>
              <a:cs typeface="Calibri"/>
            </a:endParaRPr>
          </a:p>
          <a:p>
            <a:pPr marL="0" indent="0">
              <a:buNone/>
            </a:pPr>
            <a:r>
              <a:rPr lang="en-US" sz="2400" dirty="0">
                <a:solidFill>
                  <a:srgbClr val="404040"/>
                </a:solidFill>
                <a:latin typeface="Calibri"/>
                <a:ea typeface="+mn-lt"/>
                <a:cs typeface="+mn-lt"/>
              </a:rPr>
              <a:t>  b)Label the images with corresponding emotion categories.</a:t>
            </a:r>
            <a:endParaRPr lang="en-US" sz="2400" dirty="0">
              <a:latin typeface="Calibri"/>
              <a:ea typeface="Calibri"/>
              <a:cs typeface="Calibri"/>
            </a:endParaRPr>
          </a:p>
          <a:p>
            <a:pPr marL="0" indent="0">
              <a:buNone/>
            </a:pPr>
            <a:r>
              <a:rPr lang="en-US" sz="2400" b="1" dirty="0">
                <a:latin typeface="Calibri"/>
                <a:ea typeface="+mn-lt"/>
                <a:cs typeface="+mn-lt"/>
              </a:rPr>
              <a:t>2. Model Construction</a:t>
            </a:r>
            <a:r>
              <a:rPr lang="en-US" sz="2400" b="1" dirty="0">
                <a:solidFill>
                  <a:srgbClr val="404040"/>
                </a:solidFill>
                <a:latin typeface="Calibri"/>
                <a:ea typeface="+mn-lt"/>
                <a:cs typeface="+mn-lt"/>
              </a:rPr>
              <a:t>:</a:t>
            </a:r>
            <a:endParaRPr lang="en-US" sz="2400" b="1" dirty="0">
              <a:latin typeface="Calibri"/>
              <a:ea typeface="Calibri"/>
              <a:cs typeface="Calibri"/>
            </a:endParaRPr>
          </a:p>
          <a:p>
            <a:pPr marL="0" indent="0">
              <a:buNone/>
            </a:pPr>
            <a:r>
              <a:rPr lang="en-US" sz="2400" dirty="0">
                <a:solidFill>
                  <a:srgbClr val="404040"/>
                </a:solidFill>
                <a:latin typeface="Calibri"/>
                <a:ea typeface="+mn-lt"/>
                <a:cs typeface="+mn-lt"/>
              </a:rPr>
              <a:t>  a)Design and build a neural network architecture suitable for emotion recognition, typically using convolutional neural networks (CNNs).</a:t>
            </a:r>
            <a:endParaRPr lang="en-US" sz="2400" dirty="0">
              <a:latin typeface="Calibri"/>
              <a:ea typeface="Calibri"/>
              <a:cs typeface="Calibri"/>
            </a:endParaRPr>
          </a:p>
          <a:p>
            <a:pPr marL="0" indent="0">
              <a:buNone/>
            </a:pPr>
            <a:r>
              <a:rPr lang="en-US" sz="2400" dirty="0">
                <a:solidFill>
                  <a:srgbClr val="404040"/>
                </a:solidFill>
                <a:latin typeface="Calibri"/>
                <a:ea typeface="+mn-lt"/>
                <a:cs typeface="+mn-lt"/>
              </a:rPr>
              <a:t>  b)Experiment with different architectures, activation functions, regularization techniques, and optimization algorithms to optimize performance.</a:t>
            </a:r>
            <a:endParaRPr lang="en-US" sz="2400" dirty="0">
              <a:latin typeface="Calibri"/>
              <a:ea typeface="Calibri"/>
              <a:cs typeface="Calibri"/>
            </a:endParaRPr>
          </a:p>
          <a:p>
            <a:pPr marL="0" indent="0">
              <a:buNone/>
            </a:pPr>
            <a:endParaRPr lang="en-US" sz="2400" dirty="0">
              <a:latin typeface="Calibri"/>
              <a:ea typeface="Calibri"/>
              <a:cs typeface="Calibri"/>
            </a:endParaRPr>
          </a:p>
        </p:txBody>
      </p:sp>
    </p:spTree>
    <p:extLst>
      <p:ext uri="{BB962C8B-B14F-4D97-AF65-F5344CB8AC3E}">
        <p14:creationId xmlns:p14="http://schemas.microsoft.com/office/powerpoint/2010/main" val="81614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A06A-BB75-0C50-78B8-1FCFC8592FC4}"/>
              </a:ext>
            </a:extLst>
          </p:cNvPr>
          <p:cNvSpPr>
            <a:spLocks noGrp="1"/>
          </p:cNvSpPr>
          <p:nvPr>
            <p:ph type="title"/>
          </p:nvPr>
        </p:nvSpPr>
        <p:spPr/>
        <p:txBody>
          <a:bodyPr>
            <a:normAutofit/>
          </a:bodyPr>
          <a:lstStyle/>
          <a:p>
            <a:r>
              <a:rPr lang="en-US" sz="5400" dirty="0">
                <a:solidFill>
                  <a:srgbClr val="5FCBEF"/>
                </a:solidFill>
                <a:latin typeface="Calibri"/>
                <a:ea typeface="Calibri"/>
                <a:cs typeface="Calibri"/>
              </a:rPr>
              <a:t>ALGORITHM &amp; DEPLOYMENT</a:t>
            </a:r>
            <a:endParaRPr lang="en-US" sz="5400" dirty="0">
              <a:latin typeface="Calibri"/>
              <a:ea typeface="Calibri"/>
              <a:cs typeface="Calibri"/>
            </a:endParaRPr>
          </a:p>
        </p:txBody>
      </p:sp>
      <p:sp>
        <p:nvSpPr>
          <p:cNvPr id="3" name="Content Placeholder 2">
            <a:extLst>
              <a:ext uri="{FF2B5EF4-FFF2-40B4-BE49-F238E27FC236}">
                <a16:creationId xmlns:a16="http://schemas.microsoft.com/office/drawing/2014/main" id="{1F40949F-32E9-CB6E-A079-F9E63DF89FE7}"/>
              </a:ext>
            </a:extLst>
          </p:cNvPr>
          <p:cNvSpPr>
            <a:spLocks noGrp="1"/>
          </p:cNvSpPr>
          <p:nvPr>
            <p:ph idx="1"/>
          </p:nvPr>
        </p:nvSpPr>
        <p:spPr>
          <a:xfrm>
            <a:off x="677334" y="1714891"/>
            <a:ext cx="8596668" cy="4326471"/>
          </a:xfrm>
        </p:spPr>
        <p:txBody>
          <a:bodyPr vert="horz" lIns="91440" tIns="45720" rIns="91440" bIns="45720" rtlCol="0" anchor="t">
            <a:noAutofit/>
          </a:bodyPr>
          <a:lstStyle/>
          <a:p>
            <a:pPr marL="0" indent="0">
              <a:buNone/>
            </a:pPr>
            <a:r>
              <a:rPr lang="en-US" sz="2400" b="1" dirty="0">
                <a:latin typeface="Calibri"/>
                <a:ea typeface="Calibri"/>
                <a:cs typeface="Calibri"/>
              </a:rPr>
              <a:t>3.Model Training</a:t>
            </a:r>
            <a:r>
              <a:rPr lang="en-US" sz="2400" b="1" dirty="0">
                <a:solidFill>
                  <a:srgbClr val="404040"/>
                </a:solidFill>
                <a:latin typeface="Calibri"/>
                <a:ea typeface="Calibri"/>
                <a:cs typeface="Calibri"/>
              </a:rPr>
              <a:t>:</a:t>
            </a:r>
            <a:endParaRPr lang="en-US" sz="2400" b="1" dirty="0">
              <a:latin typeface="Calibri"/>
              <a:ea typeface="Calibri"/>
              <a:cs typeface="Calibri"/>
            </a:endParaRPr>
          </a:p>
          <a:p>
            <a:pPr marL="0" indent="0">
              <a:buNone/>
            </a:pPr>
            <a:r>
              <a:rPr lang="en-US" sz="2400" dirty="0">
                <a:solidFill>
                  <a:srgbClr val="404040"/>
                </a:solidFill>
                <a:latin typeface="Calibri"/>
                <a:ea typeface="Calibri"/>
                <a:cs typeface="Calibri"/>
              </a:rPr>
              <a:t>  a)Split the dataset into training, validation, and testing sets.</a:t>
            </a:r>
            <a:endParaRPr lang="en-US" sz="2400">
              <a:latin typeface="Calibri"/>
              <a:ea typeface="Calibri"/>
              <a:cs typeface="Calibri"/>
            </a:endParaRPr>
          </a:p>
          <a:p>
            <a:pPr marL="0" indent="0">
              <a:buNone/>
            </a:pPr>
            <a:r>
              <a:rPr lang="en-US" sz="2400" dirty="0">
                <a:solidFill>
                  <a:srgbClr val="404040"/>
                </a:solidFill>
                <a:latin typeface="Calibri"/>
                <a:ea typeface="Calibri"/>
                <a:cs typeface="Calibri"/>
              </a:rPr>
              <a:t>  b)Train the neural network model on the training dataset using backpropagation and gradient descent.</a:t>
            </a:r>
            <a:endParaRPr lang="en-US" sz="2400">
              <a:latin typeface="Calibri"/>
              <a:ea typeface="Calibri"/>
              <a:cs typeface="Calibri"/>
            </a:endParaRPr>
          </a:p>
          <a:p>
            <a:pPr marL="0" indent="0">
              <a:buNone/>
            </a:pPr>
            <a:r>
              <a:rPr lang="en-US" sz="2400" dirty="0">
                <a:solidFill>
                  <a:srgbClr val="404040"/>
                </a:solidFill>
                <a:latin typeface="Calibri"/>
                <a:ea typeface="Calibri"/>
                <a:cs typeface="Calibri"/>
              </a:rPr>
              <a:t>  c)Monitor the model's performance on the validation set to prevent overfitting and adjust hyperparameters accordingly.</a:t>
            </a:r>
            <a:endParaRPr lang="en-US" sz="2400">
              <a:latin typeface="Calibri"/>
              <a:ea typeface="Calibri"/>
              <a:cs typeface="Calibri"/>
            </a:endParaRPr>
          </a:p>
          <a:p>
            <a:pPr marL="0" indent="0">
              <a:buNone/>
            </a:pPr>
            <a:r>
              <a:rPr lang="en-US" sz="2400" b="1" dirty="0">
                <a:latin typeface="Calibri"/>
                <a:ea typeface="Calibri"/>
                <a:cs typeface="Calibri"/>
              </a:rPr>
              <a:t>4.Model </a:t>
            </a:r>
            <a:r>
              <a:rPr lang="en-US" sz="2400" b="1" dirty="0">
                <a:solidFill>
                  <a:srgbClr val="404040"/>
                </a:solidFill>
                <a:latin typeface="Calibri"/>
                <a:ea typeface="Calibri"/>
                <a:cs typeface="Calibri"/>
              </a:rPr>
              <a:t>Evaluation:</a:t>
            </a:r>
            <a:endParaRPr lang="en-US" sz="2400" b="1">
              <a:latin typeface="Calibri"/>
              <a:ea typeface="Calibri"/>
              <a:cs typeface="Calibri"/>
            </a:endParaRPr>
          </a:p>
          <a:p>
            <a:pPr marL="0" indent="0">
              <a:buNone/>
            </a:pPr>
            <a:r>
              <a:rPr lang="en-US" sz="2400" dirty="0">
                <a:solidFill>
                  <a:srgbClr val="404040"/>
                </a:solidFill>
                <a:latin typeface="Calibri"/>
                <a:ea typeface="Calibri"/>
                <a:cs typeface="Calibri"/>
              </a:rPr>
              <a:t>  a)Evaluate the trained model's performance on the testing dataset using metrics such as accuracy, precision, recall, and F1-score.</a:t>
            </a:r>
            <a:endParaRPr lang="en-US" sz="2400">
              <a:latin typeface="Calibri"/>
              <a:ea typeface="Calibri"/>
              <a:cs typeface="Calibri"/>
            </a:endParaRPr>
          </a:p>
          <a:p>
            <a:pPr marL="0" indent="0">
              <a:buNone/>
            </a:pPr>
            <a:endParaRPr lang="en-US" sz="2400" dirty="0">
              <a:latin typeface="Calibri"/>
              <a:ea typeface="Calibri"/>
              <a:cs typeface="Calibri"/>
            </a:endParaRPr>
          </a:p>
          <a:p>
            <a:pPr marL="0" indent="0">
              <a:buNone/>
            </a:pPr>
            <a:endParaRPr lang="en-US" sz="2400" dirty="0">
              <a:latin typeface="Calibri"/>
              <a:ea typeface="Calibri"/>
              <a:cs typeface="Calibri"/>
            </a:endParaRPr>
          </a:p>
        </p:txBody>
      </p:sp>
    </p:spTree>
    <p:extLst>
      <p:ext uri="{BB962C8B-B14F-4D97-AF65-F5344CB8AC3E}">
        <p14:creationId xmlns:p14="http://schemas.microsoft.com/office/powerpoint/2010/main" val="19864741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763</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Söhne</vt:lpstr>
      <vt:lpstr>Trebuchet MS</vt:lpstr>
      <vt:lpstr>Wingdings</vt:lpstr>
      <vt:lpstr>Wingdings 3</vt:lpstr>
      <vt:lpstr>Facet</vt:lpstr>
      <vt:lpstr>T.SINDUJA</vt:lpstr>
      <vt:lpstr>COVID PREDICTION USING CNN</vt:lpstr>
      <vt:lpstr>                       AGENDA</vt:lpstr>
      <vt:lpstr>PROBLEM STATEMENT</vt:lpstr>
      <vt:lpstr>PROPOSED SOLUTION</vt:lpstr>
      <vt:lpstr>SYSTEM DEVELOPMENT APPROACH</vt:lpstr>
      <vt:lpstr>SYSTEM DEVELOPMENT APPROACH</vt:lpstr>
      <vt:lpstr>ALGORITHM &amp; DEPLOYMENT</vt:lpstr>
      <vt:lpstr>ALGORITHM &amp; DEPLOYMENT</vt:lpstr>
      <vt:lpstr>ALGORITHM &amp; DEPLOYMENT</vt:lpstr>
      <vt:lpstr>RESULTS</vt:lpstr>
      <vt:lpstr>CONCLUSION</vt:lpstr>
      <vt:lpstr>REFERNCES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SIVAAPPA</dc:creator>
  <cp:lastModifiedBy>Sinduja T</cp:lastModifiedBy>
  <cp:revision>242</cp:revision>
  <dcterms:created xsi:type="dcterms:W3CDTF">2024-04-03T14:13:46Z</dcterms:created>
  <dcterms:modified xsi:type="dcterms:W3CDTF">2024-04-05T07:26:19Z</dcterms:modified>
</cp:coreProperties>
</file>