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23"/>
  </p:notesMasterIdLst>
  <p:sldIdLst>
    <p:sldId id="340" r:id="rId2"/>
    <p:sldId id="266" r:id="rId3"/>
    <p:sldId id="338" r:id="rId4"/>
    <p:sldId id="339" r:id="rId5"/>
    <p:sldId id="318" r:id="rId6"/>
    <p:sldId id="319" r:id="rId7"/>
    <p:sldId id="320" r:id="rId8"/>
    <p:sldId id="327" r:id="rId9"/>
    <p:sldId id="321" r:id="rId10"/>
    <p:sldId id="325" r:id="rId11"/>
    <p:sldId id="323" r:id="rId12"/>
    <p:sldId id="324" r:id="rId13"/>
    <p:sldId id="329" r:id="rId14"/>
    <p:sldId id="330" r:id="rId15"/>
    <p:sldId id="331" r:id="rId16"/>
    <p:sldId id="332" r:id="rId17"/>
    <p:sldId id="336" r:id="rId18"/>
    <p:sldId id="335" r:id="rId19"/>
    <p:sldId id="337" r:id="rId20"/>
    <p:sldId id="333" r:id="rId21"/>
    <p:sldId id="341" r:id="rId22"/>
  </p:sldIdLst>
  <p:sldSz cx="9144000" cy="5143500" type="screen16x9"/>
  <p:notesSz cx="6858000" cy="9144000"/>
  <p:embeddedFontLst>
    <p:embeddedFont>
      <p:font typeface="Arial Rounded MT Bold" panose="020F0704030504030204" pitchFamily="34" charset="0"/>
      <p:regular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Garamond" panose="02020404030301010803" pitchFamily="18" charset="0"/>
      <p:regular r:id="rId33"/>
      <p:bold r:id="rId34"/>
      <p:italic r:id="rId35"/>
    </p:embeddedFont>
    <p:embeddedFont>
      <p:font typeface="Imprint MT Shadow" panose="04020605060303030202" pitchFamily="82" charset="0"/>
      <p:regular r:id="rId36"/>
    </p:embeddedFont>
    <p:embeddedFont>
      <p:font typeface="Roboto" panose="02000000000000000000" pitchFamily="2" charset="0"/>
      <p:regular r:id="rId37"/>
      <p:bold r:id="rId38"/>
      <p:italic r:id="rId39"/>
      <p:boldItalic r:id="rId40"/>
    </p:embeddedFont>
    <p:embeddedFont>
      <p:font typeface="Yu Gothic UI Semibold" panose="020B0700000000000000" pitchFamily="34" charset="-128"/>
      <p:bold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A28E45E-F013-46E7-9FEC-94E0DDA1C93C}">
          <p14:sldIdLst>
            <p14:sldId id="340"/>
            <p14:sldId id="266"/>
            <p14:sldId id="338"/>
            <p14:sldId id="339"/>
            <p14:sldId id="318"/>
            <p14:sldId id="319"/>
            <p14:sldId id="320"/>
            <p14:sldId id="327"/>
            <p14:sldId id="321"/>
            <p14:sldId id="325"/>
            <p14:sldId id="323"/>
            <p14:sldId id="324"/>
            <p14:sldId id="329"/>
            <p14:sldId id="330"/>
            <p14:sldId id="331"/>
            <p14:sldId id="332"/>
            <p14:sldId id="336"/>
            <p14:sldId id="335"/>
            <p14:sldId id="337"/>
            <p14:sldId id="333"/>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74"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B61BEF0D-F0BB-DE4B-95CE-6DB70DBA9567}" type="datetimeFigureOut">
              <a:rPr lang="en-US" smtClean="0"/>
              <a:pPr/>
              <a:t>11/19/2022</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593856702"/>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0175218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03629385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0573508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B61BEF0D-F0BB-DE4B-95CE-6DB70DBA9567}" type="datetimeFigureOut">
              <a:rPr lang="en-US" smtClean="0"/>
              <a:pPr/>
              <a:t>11/19/2022</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075996617"/>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0929767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7769432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5CD9C-A9F4-406C-8E85-B40A4D4A041C}" type="datetimeFigureOut">
              <a:rPr lang="en-IN" smtClean="0"/>
              <a:t>19-11-2022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C7F625-0068-4B86-8223-DB3872672C33}" type="slidenum">
              <a:rPr lang="en-IN" smtClean="0"/>
              <a:t>‹#›</a:t>
            </a:fld>
            <a:endParaRPr lang="en-IN" dirty="0"/>
          </a:p>
        </p:txBody>
      </p:sp>
    </p:spTree>
    <p:extLst>
      <p:ext uri="{BB962C8B-B14F-4D97-AF65-F5344CB8AC3E}">
        <p14:creationId xmlns:p14="http://schemas.microsoft.com/office/powerpoint/2010/main" val="396705518"/>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972783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GB" smtClean="0"/>
              <a:t>‹#›</a:t>
            </a:fld>
            <a:endParaRPr lang="en-GB" dirty="0"/>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14057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11/19/2022</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GB" smtClean="0"/>
              <a:t>‹#›</a:t>
            </a:fld>
            <a:endParaRPr lang="en-GB" dirty="0"/>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2180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B61BEF0D-F0BB-DE4B-95CE-6DB70DBA9567}" type="datetimeFigureOut">
              <a:rPr lang="en-US" smtClean="0"/>
              <a:pPr/>
              <a:t>11/19/2022</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marL="0" lvl="0" indent="0" algn="ct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7003776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p:fade thruBlk="1"/>
  </p:transition>
  <p:hf hdr="0" ftr="0" dt="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gallamoza/national-survey-of-drug-use-and-health-20152019"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8D7CED-CD13-1A33-F401-6D1CB30F93E1}"/>
              </a:ext>
            </a:extLst>
          </p:cNvPr>
          <p:cNvSpPr>
            <a:spLocks noGrp="1"/>
          </p:cNvSpPr>
          <p:nvPr>
            <p:ph type="sldNum" sz="quarter" idx="12"/>
          </p:nvPr>
        </p:nvSpPr>
        <p:spPr/>
        <p:txBody>
          <a:bodyPr/>
          <a:lstStyle/>
          <a:p>
            <a:fld id="{FBC7F625-0068-4B86-8223-DB3872672C33}" type="slidenum">
              <a:rPr lang="en-IN" smtClean="0"/>
              <a:t>1</a:t>
            </a:fld>
            <a:endParaRPr lang="en-IN" dirty="0"/>
          </a:p>
        </p:txBody>
      </p:sp>
      <p:sp>
        <p:nvSpPr>
          <p:cNvPr id="4" name="Google Shape;82;p13">
            <a:extLst>
              <a:ext uri="{FF2B5EF4-FFF2-40B4-BE49-F238E27FC236}">
                <a16:creationId xmlns:a16="http://schemas.microsoft.com/office/drawing/2014/main" id="{186AAB0A-FE0D-1A6E-B1BE-DD700AD8939A}"/>
              </a:ext>
            </a:extLst>
          </p:cNvPr>
          <p:cNvSpPr txBox="1">
            <a:spLocks noGrp="1"/>
          </p:cNvSpPr>
          <p:nvPr>
            <p:ph type="title"/>
          </p:nvPr>
        </p:nvSpPr>
        <p:spPr>
          <a:xfrm>
            <a:off x="1197143" y="1351371"/>
            <a:ext cx="6749713" cy="415091"/>
          </a:xfrm>
          <a:prstGeom prst="rect">
            <a:avLst/>
          </a:prstGeom>
          <a:noFill/>
          <a:effectLst/>
          <a:scene3d>
            <a:camera prst="perspectiveFront"/>
            <a:lightRig rig="threePt" dir="t"/>
          </a:scene3d>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gn="ctr">
              <a:spcBef>
                <a:spcPts val="0"/>
              </a:spcBef>
            </a:pPr>
            <a:r>
              <a:rPr lang="en-US" b="1" dirty="0">
                <a:solidFill>
                  <a:srgbClr val="C00000"/>
                </a:solidFill>
                <a:effectLst>
                  <a:outerShdw blurRad="38100" dist="38100" dir="2700000" algn="tl">
                    <a:srgbClr val="000000">
                      <a:alpha val="43137"/>
                    </a:srgbClr>
                  </a:outerShdw>
                </a:effectLst>
                <a:latin typeface="Imprint MT Shadow" panose="04020605060303030202" pitchFamily="82" charset="0"/>
                <a:ea typeface="Roboto" panose="02000000000000000000" pitchFamily="2" charset="0"/>
              </a:rPr>
              <a:t>AN INDIVIDUAL'S RESPONSE TO DEPRESSION</a:t>
            </a:r>
            <a:endParaRPr lang="en-IN" b="1" dirty="0">
              <a:solidFill>
                <a:srgbClr val="C00000"/>
              </a:solidFill>
              <a:effectLst>
                <a:outerShdw blurRad="38100" dist="38100" dir="2700000" algn="tl">
                  <a:srgbClr val="000000">
                    <a:alpha val="43137"/>
                  </a:srgbClr>
                </a:outerShdw>
              </a:effectLst>
              <a:latin typeface="Imprint MT Shadow" panose="04020605060303030202" pitchFamily="82" charset="0"/>
              <a:ea typeface="Roboto" panose="02000000000000000000" pitchFamily="2" charset="0"/>
            </a:endParaRPr>
          </a:p>
        </p:txBody>
      </p:sp>
      <p:sp>
        <p:nvSpPr>
          <p:cNvPr id="7" name="TextBox 6">
            <a:extLst>
              <a:ext uri="{FF2B5EF4-FFF2-40B4-BE49-F238E27FC236}">
                <a16:creationId xmlns:a16="http://schemas.microsoft.com/office/drawing/2014/main" id="{EAF3FB48-92D5-134B-6404-A0D3AB6A91E4}"/>
              </a:ext>
            </a:extLst>
          </p:cNvPr>
          <p:cNvSpPr txBox="1"/>
          <p:nvPr/>
        </p:nvSpPr>
        <p:spPr>
          <a:xfrm>
            <a:off x="6398323" y="3377039"/>
            <a:ext cx="2548893" cy="1477328"/>
          </a:xfrm>
          <a:prstGeom prst="rect">
            <a:avLst/>
          </a:prstGeom>
          <a:noFill/>
          <a:ln>
            <a:solidFill>
              <a:schemeClr val="tx1"/>
            </a:solidFill>
          </a:ln>
        </p:spPr>
        <p:txBody>
          <a:bodyPr wrap="square" rtlCol="0">
            <a:spAutoFit/>
          </a:bodyPr>
          <a:lstStyle/>
          <a:p>
            <a:r>
              <a:rPr lang="en-IN" b="1" dirty="0">
                <a:solidFill>
                  <a:srgbClr val="002060"/>
                </a:solidFill>
                <a:latin typeface="Arial Rounded MT Bold" panose="020F0704030504030204" pitchFamily="34" charset="0"/>
                <a:ea typeface="Yu Gothic UI Semibold" panose="020B0700000000000000" pitchFamily="34" charset="-128"/>
              </a:rPr>
              <a:t>Submitted by</a:t>
            </a:r>
          </a:p>
          <a:p>
            <a:r>
              <a:rPr lang="en-IN" b="1" dirty="0">
                <a:solidFill>
                  <a:srgbClr val="002060"/>
                </a:solidFill>
                <a:latin typeface="Arial Rounded MT Bold" panose="020F0704030504030204" pitchFamily="34" charset="0"/>
                <a:ea typeface="Yu Gothic UI Semibold" panose="020B0700000000000000" pitchFamily="34" charset="-128"/>
              </a:rPr>
              <a:t>Prathyusha </a:t>
            </a:r>
            <a:r>
              <a:rPr lang="en-IN" b="1" dirty="0" err="1">
                <a:solidFill>
                  <a:srgbClr val="002060"/>
                </a:solidFill>
                <a:latin typeface="Arial Rounded MT Bold" panose="020F0704030504030204" pitchFamily="34" charset="0"/>
                <a:ea typeface="Yu Gothic UI Semibold" panose="020B0700000000000000" pitchFamily="34" charset="-128"/>
              </a:rPr>
              <a:t>Badisetti</a:t>
            </a:r>
            <a:endParaRPr lang="en-IN" b="1" dirty="0">
              <a:solidFill>
                <a:srgbClr val="002060"/>
              </a:solidFill>
              <a:latin typeface="Arial Rounded MT Bold" panose="020F0704030504030204" pitchFamily="34" charset="0"/>
              <a:ea typeface="Yu Gothic UI Semibold" panose="020B0700000000000000" pitchFamily="34" charset="-128"/>
            </a:endParaRPr>
          </a:p>
          <a:p>
            <a:r>
              <a:rPr lang="en-IN" b="1" dirty="0">
                <a:solidFill>
                  <a:srgbClr val="002060"/>
                </a:solidFill>
                <a:latin typeface="Arial Rounded MT Bold" panose="020F0704030504030204" pitchFamily="34" charset="0"/>
                <a:ea typeface="Yu Gothic UI Semibold" panose="020B0700000000000000" pitchFamily="34" charset="-128"/>
              </a:rPr>
              <a:t>Vandana Talla</a:t>
            </a:r>
          </a:p>
          <a:p>
            <a:r>
              <a:rPr lang="en-IN" b="1" dirty="0">
                <a:solidFill>
                  <a:srgbClr val="002060"/>
                </a:solidFill>
                <a:latin typeface="Arial Rounded MT Bold" panose="020F0704030504030204" pitchFamily="34" charset="0"/>
                <a:ea typeface="Yu Gothic UI Semibold" panose="020B0700000000000000" pitchFamily="34" charset="-128"/>
              </a:rPr>
              <a:t>Siva Sai Krishna T</a:t>
            </a:r>
          </a:p>
          <a:p>
            <a:r>
              <a:rPr lang="en-IN" b="1" dirty="0">
                <a:solidFill>
                  <a:srgbClr val="002060"/>
                </a:solidFill>
                <a:latin typeface="Arial Rounded MT Bold" panose="020F0704030504030204" pitchFamily="34" charset="0"/>
                <a:ea typeface="Yu Gothic UI Semibold" panose="020B0700000000000000" pitchFamily="34" charset="-128"/>
              </a:rPr>
              <a:t>Waseem Akram</a:t>
            </a:r>
          </a:p>
        </p:txBody>
      </p:sp>
      <p:sp>
        <p:nvSpPr>
          <p:cNvPr id="2" name="TextBox 1">
            <a:extLst>
              <a:ext uri="{FF2B5EF4-FFF2-40B4-BE49-F238E27FC236}">
                <a16:creationId xmlns:a16="http://schemas.microsoft.com/office/drawing/2014/main" id="{3D121EA1-E0E2-79BC-B7E5-FE386EF41932}"/>
              </a:ext>
            </a:extLst>
          </p:cNvPr>
          <p:cNvSpPr txBox="1"/>
          <p:nvPr/>
        </p:nvSpPr>
        <p:spPr>
          <a:xfrm>
            <a:off x="503989" y="2754917"/>
            <a:ext cx="5896808" cy="369332"/>
          </a:xfrm>
          <a:prstGeom prst="rect">
            <a:avLst/>
          </a:prstGeom>
          <a:noFill/>
        </p:spPr>
        <p:txBody>
          <a:bodyPr wrap="square" rtlCol="0">
            <a:spAutoFit/>
          </a:bodyPr>
          <a:lstStyle/>
          <a:p>
            <a:pPr algn="just"/>
            <a:r>
              <a:rPr lang="en-US" dirty="0">
                <a:latin typeface="Arial Rounded MT Bold" panose="020F0704030504030204" pitchFamily="34" charset="0"/>
                <a:ea typeface="Yu Gothic UI Semibold" panose="020B0700000000000000" pitchFamily="34" charset="-128"/>
              </a:rPr>
              <a:t>MENTOR : </a:t>
            </a:r>
            <a:r>
              <a:rPr lang="en-IN" b="0" i="0" dirty="0">
                <a:solidFill>
                  <a:srgbClr val="222222"/>
                </a:solidFill>
                <a:effectLst/>
                <a:latin typeface="Arial Rounded MT Bold" panose="020F0704030504030204" pitchFamily="34" charset="0"/>
                <a:ea typeface="Yu Gothic" panose="020B0400000000000000" pitchFamily="34" charset="-128"/>
              </a:rPr>
              <a:t>PRATIK GAJENDRA SONAR</a:t>
            </a:r>
            <a:endParaRPr lang="en-IN" dirty="0">
              <a:latin typeface="Arial Rounded MT Bold" panose="020F0704030504030204" pitchFamily="34" charset="0"/>
              <a:ea typeface="Yu Gothic" panose="020B0400000000000000" pitchFamily="34" charset="-128"/>
            </a:endParaRPr>
          </a:p>
        </p:txBody>
      </p:sp>
    </p:spTree>
    <p:extLst>
      <p:ext uri="{BB962C8B-B14F-4D97-AF65-F5344CB8AC3E}">
        <p14:creationId xmlns:p14="http://schemas.microsoft.com/office/powerpoint/2010/main" val="3564941859"/>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A33A1-935E-96DC-4376-1FECAFCB116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10</a:t>
            </a:fld>
            <a:endParaRPr lang="en-GB" dirty="0"/>
          </a:p>
        </p:txBody>
      </p:sp>
      <p:pic>
        <p:nvPicPr>
          <p:cNvPr id="6" name="Picture 5">
            <a:extLst>
              <a:ext uri="{FF2B5EF4-FFF2-40B4-BE49-F238E27FC236}">
                <a16:creationId xmlns:a16="http://schemas.microsoft.com/office/drawing/2014/main" id="{DC40FBB0-7762-20BE-A401-DA5A4D839B06}"/>
              </a:ext>
            </a:extLst>
          </p:cNvPr>
          <p:cNvPicPr>
            <a:picLocks noChangeAspect="1"/>
          </p:cNvPicPr>
          <p:nvPr/>
        </p:nvPicPr>
        <p:blipFill>
          <a:blip r:embed="rId2"/>
          <a:stretch>
            <a:fillRect/>
          </a:stretch>
        </p:blipFill>
        <p:spPr>
          <a:xfrm>
            <a:off x="676434" y="309876"/>
            <a:ext cx="3572488" cy="2093058"/>
          </a:xfrm>
          <a:prstGeom prst="rect">
            <a:avLst/>
          </a:prstGeom>
        </p:spPr>
      </p:pic>
      <p:pic>
        <p:nvPicPr>
          <p:cNvPr id="10" name="Picture 9">
            <a:extLst>
              <a:ext uri="{FF2B5EF4-FFF2-40B4-BE49-F238E27FC236}">
                <a16:creationId xmlns:a16="http://schemas.microsoft.com/office/drawing/2014/main" id="{F6667365-0113-3315-A39D-02F992BE29E9}"/>
              </a:ext>
            </a:extLst>
          </p:cNvPr>
          <p:cNvPicPr>
            <a:picLocks noChangeAspect="1"/>
          </p:cNvPicPr>
          <p:nvPr/>
        </p:nvPicPr>
        <p:blipFill>
          <a:blip r:embed="rId3"/>
          <a:stretch>
            <a:fillRect/>
          </a:stretch>
        </p:blipFill>
        <p:spPr>
          <a:xfrm>
            <a:off x="676433" y="2740567"/>
            <a:ext cx="3572487" cy="2045772"/>
          </a:xfrm>
          <a:prstGeom prst="rect">
            <a:avLst/>
          </a:prstGeom>
        </p:spPr>
      </p:pic>
      <p:sp>
        <p:nvSpPr>
          <p:cNvPr id="11" name="TextBox 10">
            <a:extLst>
              <a:ext uri="{FF2B5EF4-FFF2-40B4-BE49-F238E27FC236}">
                <a16:creationId xmlns:a16="http://schemas.microsoft.com/office/drawing/2014/main" id="{48C99D60-E603-2DB1-0699-AA9F957008D8}"/>
              </a:ext>
            </a:extLst>
          </p:cNvPr>
          <p:cNvSpPr txBox="1"/>
          <p:nvPr/>
        </p:nvSpPr>
        <p:spPr>
          <a:xfrm>
            <a:off x="4675861" y="767719"/>
            <a:ext cx="3832048" cy="954107"/>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Among those who are depressed, those with low incomes are more likely to be depressed, whereas those with moderate incomes are less likely to be depressed.</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12" name="TextBox 11">
            <a:extLst>
              <a:ext uri="{FF2B5EF4-FFF2-40B4-BE49-F238E27FC236}">
                <a16:creationId xmlns:a16="http://schemas.microsoft.com/office/drawing/2014/main" id="{9654BF41-D253-CAFC-2CAB-A1E9B298AF5E}"/>
              </a:ext>
            </a:extLst>
          </p:cNvPr>
          <p:cNvSpPr txBox="1"/>
          <p:nvPr/>
        </p:nvSpPr>
        <p:spPr>
          <a:xfrm>
            <a:off x="4719975" y="3121902"/>
            <a:ext cx="3832048" cy="954107"/>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People who work full-time are more likely to experience depression among those who don't. People who are not employed are less likely to suffer from depression.</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09915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5BB130-F8C8-56CD-79A9-CA492C17F1E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11</a:t>
            </a:fld>
            <a:endParaRPr lang="en-GB" dirty="0"/>
          </a:p>
        </p:txBody>
      </p:sp>
      <p:pic>
        <p:nvPicPr>
          <p:cNvPr id="8" name="Picture 7">
            <a:extLst>
              <a:ext uri="{FF2B5EF4-FFF2-40B4-BE49-F238E27FC236}">
                <a16:creationId xmlns:a16="http://schemas.microsoft.com/office/drawing/2014/main" id="{28B411AE-9A78-E732-E9DF-C2E85660E80E}"/>
              </a:ext>
            </a:extLst>
          </p:cNvPr>
          <p:cNvPicPr>
            <a:picLocks noChangeAspect="1"/>
          </p:cNvPicPr>
          <p:nvPr/>
        </p:nvPicPr>
        <p:blipFill>
          <a:blip r:embed="rId2"/>
          <a:stretch>
            <a:fillRect/>
          </a:stretch>
        </p:blipFill>
        <p:spPr>
          <a:xfrm>
            <a:off x="667918" y="460670"/>
            <a:ext cx="3368676" cy="2001334"/>
          </a:xfrm>
          <a:prstGeom prst="rect">
            <a:avLst/>
          </a:prstGeom>
        </p:spPr>
      </p:pic>
      <p:pic>
        <p:nvPicPr>
          <p:cNvPr id="10" name="Picture 9">
            <a:extLst>
              <a:ext uri="{FF2B5EF4-FFF2-40B4-BE49-F238E27FC236}">
                <a16:creationId xmlns:a16="http://schemas.microsoft.com/office/drawing/2014/main" id="{BC805C4C-7A71-E976-C154-C90B9F476912}"/>
              </a:ext>
            </a:extLst>
          </p:cNvPr>
          <p:cNvPicPr>
            <a:picLocks noChangeAspect="1"/>
          </p:cNvPicPr>
          <p:nvPr/>
        </p:nvPicPr>
        <p:blipFill>
          <a:blip r:embed="rId3"/>
          <a:stretch>
            <a:fillRect/>
          </a:stretch>
        </p:blipFill>
        <p:spPr>
          <a:xfrm>
            <a:off x="667918" y="2681497"/>
            <a:ext cx="3439045" cy="2001333"/>
          </a:xfrm>
          <a:prstGeom prst="rect">
            <a:avLst/>
          </a:prstGeom>
        </p:spPr>
      </p:pic>
      <p:sp>
        <p:nvSpPr>
          <p:cNvPr id="11" name="TextBox 10">
            <a:extLst>
              <a:ext uri="{FF2B5EF4-FFF2-40B4-BE49-F238E27FC236}">
                <a16:creationId xmlns:a16="http://schemas.microsoft.com/office/drawing/2014/main" id="{9776358C-3C9B-74C5-E895-7210B03ACC56}"/>
              </a:ext>
            </a:extLst>
          </p:cNvPr>
          <p:cNvSpPr txBox="1"/>
          <p:nvPr/>
        </p:nvSpPr>
        <p:spPr>
          <a:xfrm>
            <a:off x="4675861" y="767719"/>
            <a:ext cx="3832048" cy="954107"/>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We can observe from the count plot that never married individuals are more sad </a:t>
            </a:r>
            <a:r>
              <a:rPr lang="en-US" sz="1400">
                <a:solidFill>
                  <a:schemeClr val="accent2">
                    <a:lumMod val="50000"/>
                  </a:schemeClr>
                </a:solidFill>
                <a:latin typeface="Yu Gothic UI Semibold" panose="020B0700000000000000" pitchFamily="34" charset="-128"/>
                <a:ea typeface="Yu Gothic UI Semibold" panose="020B0700000000000000" pitchFamily="34" charset="-128"/>
              </a:rPr>
              <a:t>than married </a:t>
            </a:r>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persons when it comes to the target variable.</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13" name="TextBox 12">
            <a:extLst>
              <a:ext uri="{FF2B5EF4-FFF2-40B4-BE49-F238E27FC236}">
                <a16:creationId xmlns:a16="http://schemas.microsoft.com/office/drawing/2014/main" id="{0CF8BF47-7ADF-9601-9590-140432D433BF}"/>
              </a:ext>
            </a:extLst>
          </p:cNvPr>
          <p:cNvSpPr txBox="1"/>
          <p:nvPr/>
        </p:nvSpPr>
        <p:spPr>
          <a:xfrm>
            <a:off x="4659818" y="3188074"/>
            <a:ext cx="3832048"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In the metro categories, </a:t>
            </a:r>
            <a:r>
              <a:rPr lang="en-US" sz="1400" dirty="0" err="1">
                <a:solidFill>
                  <a:schemeClr val="accent2">
                    <a:lumMod val="50000"/>
                  </a:schemeClr>
                </a:solidFill>
                <a:latin typeface="Yu Gothic UI Semibold" panose="020B0700000000000000" pitchFamily="34" charset="-128"/>
                <a:ea typeface="Yu Gothic UI Semibold" panose="020B0700000000000000" pitchFamily="34" charset="-128"/>
              </a:rPr>
              <a:t>large,small</a:t>
            </a:r>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 and non metro non-metro, of the count plot, there was a little variance in the number of sad persons. Small metro areas have the highest rates of depression among these three.</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18283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F7DCA-558C-15C2-2961-5AD6C493DF8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12</a:t>
            </a:fld>
            <a:endParaRPr lang="en-GB" dirty="0"/>
          </a:p>
        </p:txBody>
      </p:sp>
      <p:pic>
        <p:nvPicPr>
          <p:cNvPr id="4" name="Picture 3">
            <a:extLst>
              <a:ext uri="{FF2B5EF4-FFF2-40B4-BE49-F238E27FC236}">
                <a16:creationId xmlns:a16="http://schemas.microsoft.com/office/drawing/2014/main" id="{C19394DC-99AC-54E0-C6C9-CA61E06F18C1}"/>
              </a:ext>
            </a:extLst>
          </p:cNvPr>
          <p:cNvPicPr>
            <a:picLocks noChangeAspect="1"/>
          </p:cNvPicPr>
          <p:nvPr/>
        </p:nvPicPr>
        <p:blipFill>
          <a:blip r:embed="rId2"/>
          <a:stretch>
            <a:fillRect/>
          </a:stretch>
        </p:blipFill>
        <p:spPr>
          <a:xfrm>
            <a:off x="434622" y="343356"/>
            <a:ext cx="3379207" cy="2228394"/>
          </a:xfrm>
          <a:prstGeom prst="rect">
            <a:avLst/>
          </a:prstGeom>
        </p:spPr>
      </p:pic>
      <p:pic>
        <p:nvPicPr>
          <p:cNvPr id="10" name="Picture 9">
            <a:extLst>
              <a:ext uri="{FF2B5EF4-FFF2-40B4-BE49-F238E27FC236}">
                <a16:creationId xmlns:a16="http://schemas.microsoft.com/office/drawing/2014/main" id="{CBEF4C36-6A3D-B931-1FF8-AF4F162C85FE}"/>
              </a:ext>
            </a:extLst>
          </p:cNvPr>
          <p:cNvPicPr>
            <a:picLocks noChangeAspect="1"/>
          </p:cNvPicPr>
          <p:nvPr/>
        </p:nvPicPr>
        <p:blipFill>
          <a:blip r:embed="rId3"/>
          <a:stretch>
            <a:fillRect/>
          </a:stretch>
        </p:blipFill>
        <p:spPr>
          <a:xfrm>
            <a:off x="4306999" y="2654228"/>
            <a:ext cx="2055291" cy="1865232"/>
          </a:xfrm>
          <a:prstGeom prst="rect">
            <a:avLst/>
          </a:prstGeom>
        </p:spPr>
      </p:pic>
      <p:pic>
        <p:nvPicPr>
          <p:cNvPr id="12" name="Picture 11">
            <a:extLst>
              <a:ext uri="{FF2B5EF4-FFF2-40B4-BE49-F238E27FC236}">
                <a16:creationId xmlns:a16="http://schemas.microsoft.com/office/drawing/2014/main" id="{CDCB6506-AE8E-B9A3-1503-BD0E9A51E8BF}"/>
              </a:ext>
            </a:extLst>
          </p:cNvPr>
          <p:cNvPicPr>
            <a:picLocks noChangeAspect="1"/>
          </p:cNvPicPr>
          <p:nvPr/>
        </p:nvPicPr>
        <p:blipFill>
          <a:blip r:embed="rId4"/>
          <a:stretch>
            <a:fillRect/>
          </a:stretch>
        </p:blipFill>
        <p:spPr>
          <a:xfrm>
            <a:off x="3986898" y="535309"/>
            <a:ext cx="2293582" cy="1953964"/>
          </a:xfrm>
          <a:prstGeom prst="rect">
            <a:avLst/>
          </a:prstGeom>
        </p:spPr>
      </p:pic>
      <p:sp>
        <p:nvSpPr>
          <p:cNvPr id="13" name="TextBox 12">
            <a:extLst>
              <a:ext uri="{FF2B5EF4-FFF2-40B4-BE49-F238E27FC236}">
                <a16:creationId xmlns:a16="http://schemas.microsoft.com/office/drawing/2014/main" id="{87006C55-50D5-D37A-814B-05AFF32DB53B}"/>
              </a:ext>
            </a:extLst>
          </p:cNvPr>
          <p:cNvSpPr txBox="1"/>
          <p:nvPr/>
        </p:nvSpPr>
        <p:spPr>
          <a:xfrm>
            <a:off x="290340" y="2849186"/>
            <a:ext cx="3932744"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According to the count plot above, those between the ages of 18 and 25 are more likely to be depressed than those between the ages of 26 and 34, while those between the ages of 50 and beyond are less likely to be depressed.</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14" name="TextBox 13">
            <a:extLst>
              <a:ext uri="{FF2B5EF4-FFF2-40B4-BE49-F238E27FC236}">
                <a16:creationId xmlns:a16="http://schemas.microsoft.com/office/drawing/2014/main" id="{DF3AE260-8F85-A5C9-2C57-FC49B17F094C}"/>
              </a:ext>
            </a:extLst>
          </p:cNvPr>
          <p:cNvSpPr txBox="1"/>
          <p:nvPr/>
        </p:nvSpPr>
        <p:spPr>
          <a:xfrm>
            <a:off x="6362290" y="998326"/>
            <a:ext cx="2438817"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According to the pie chart, there are more sad persons who are not arrested than there are depressed people who are arrested.</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15" name="TextBox 14">
            <a:extLst>
              <a:ext uri="{FF2B5EF4-FFF2-40B4-BE49-F238E27FC236}">
                <a16:creationId xmlns:a16="http://schemas.microsoft.com/office/drawing/2014/main" id="{9FA5A536-C6B6-BEF8-4258-4C66B03F2BC8}"/>
              </a:ext>
            </a:extLst>
          </p:cNvPr>
          <p:cNvSpPr txBox="1"/>
          <p:nvPr/>
        </p:nvSpPr>
        <p:spPr>
          <a:xfrm>
            <a:off x="6478594" y="3027654"/>
            <a:ext cx="2438817" cy="954107"/>
          </a:xfrm>
          <a:prstGeom prst="rect">
            <a:avLst/>
          </a:prstGeom>
          <a:noFill/>
          <a:ln>
            <a:solidFill>
              <a:srgbClr val="00B050"/>
            </a:solidFill>
          </a:ln>
        </p:spPr>
        <p:txBody>
          <a:bodyPr wrap="square">
            <a:spAutoFit/>
          </a:bodyPr>
          <a:lstStyle/>
          <a:p>
            <a:pPr marL="0" lvl="0" indent="0" algn="l" rtl="0">
              <a:spcBef>
                <a:spcPts val="0"/>
              </a:spcBef>
              <a:spcAft>
                <a:spcPts val="0"/>
              </a:spcAft>
              <a:buNone/>
            </a:pPr>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cs typeface="Century Gothic"/>
                <a:sym typeface="Century Gothic"/>
              </a:rPr>
              <a:t>According to the pie chart, Large percentage of depressed people do not take cocaine.</a:t>
            </a:r>
            <a:endParaRPr lang="en-US" sz="1400" dirty="0">
              <a:solidFill>
                <a:schemeClr val="accent2">
                  <a:lumMod val="50000"/>
                </a:schemeClr>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35830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907FDE-87C8-D17D-4B0D-E899A66C270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13</a:t>
            </a:fld>
            <a:endParaRPr lang="en-GB" dirty="0"/>
          </a:p>
        </p:txBody>
      </p:sp>
      <p:pic>
        <p:nvPicPr>
          <p:cNvPr id="6146" name="Picture 2" descr="Chart, box and whisker chart&#10;&#10;Description automatically generated">
            <a:extLst>
              <a:ext uri="{FF2B5EF4-FFF2-40B4-BE49-F238E27FC236}">
                <a16:creationId xmlns:a16="http://schemas.microsoft.com/office/drawing/2014/main" id="{5D308812-784B-F780-2633-A9A0C5A55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43" y="796504"/>
            <a:ext cx="2392279" cy="17458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art, box and whisker chart&#10;&#10;Description automatically generated">
            <a:extLst>
              <a:ext uri="{FF2B5EF4-FFF2-40B4-BE49-F238E27FC236}">
                <a16:creationId xmlns:a16="http://schemas.microsoft.com/office/drawing/2014/main" id="{B073EA0D-39C8-8152-207E-D521F13AB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705" y="790488"/>
            <a:ext cx="2398668" cy="174583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hart, histogram, box and whisker chart&#10;&#10;Description automatically generated">
            <a:extLst>
              <a:ext uri="{FF2B5EF4-FFF2-40B4-BE49-F238E27FC236}">
                <a16:creationId xmlns:a16="http://schemas.microsoft.com/office/drawing/2014/main" id="{D9A20902-0D32-2DBA-691E-05A36C3B3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042" y="2839626"/>
            <a:ext cx="2392279" cy="179671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hart, box and whisker chart&#10;&#10;Description automatically generated">
            <a:extLst>
              <a:ext uri="{FF2B5EF4-FFF2-40B4-BE49-F238E27FC236}">
                <a16:creationId xmlns:a16="http://schemas.microsoft.com/office/drawing/2014/main" id="{AD739F9D-3F13-DF24-0695-F745C87C3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1048" y="838613"/>
            <a:ext cx="2356131" cy="178097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2;p13">
            <a:extLst>
              <a:ext uri="{FF2B5EF4-FFF2-40B4-BE49-F238E27FC236}">
                <a16:creationId xmlns:a16="http://schemas.microsoft.com/office/drawing/2014/main" id="{43D62723-7D0C-A067-BC9A-CCEB04507C76}"/>
              </a:ext>
            </a:extLst>
          </p:cNvPr>
          <p:cNvSpPr txBox="1">
            <a:spLocks/>
          </p:cNvSpPr>
          <p:nvPr/>
        </p:nvSpPr>
        <p:spPr>
          <a:xfrm>
            <a:off x="553588" y="241592"/>
            <a:ext cx="3464220" cy="4320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400" b="1" dirty="0">
                <a:solidFill>
                  <a:srgbClr val="C00000"/>
                </a:solidFill>
                <a:latin typeface="Roboto" panose="02000000000000000000" pitchFamily="2" charset="0"/>
                <a:ea typeface="Roboto" panose="02000000000000000000" pitchFamily="2" charset="0"/>
              </a:rPr>
              <a:t>Outlier Treatment</a:t>
            </a:r>
          </a:p>
        </p:txBody>
      </p:sp>
      <p:sp>
        <p:nvSpPr>
          <p:cNvPr id="4" name="TextBox 3">
            <a:extLst>
              <a:ext uri="{FF2B5EF4-FFF2-40B4-BE49-F238E27FC236}">
                <a16:creationId xmlns:a16="http://schemas.microsoft.com/office/drawing/2014/main" id="{5579C54D-BD87-0A49-EDF5-1286F79943C8}"/>
              </a:ext>
            </a:extLst>
          </p:cNvPr>
          <p:cNvSpPr txBox="1"/>
          <p:nvPr/>
        </p:nvSpPr>
        <p:spPr>
          <a:xfrm>
            <a:off x="3632391" y="3158294"/>
            <a:ext cx="4440798"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The target variable cannot be differentiated in the outliers, as seen in the graph image, and this is true for all continuous variables. As a result, </a:t>
            </a:r>
            <a:r>
              <a:rPr lang="en-US" sz="1400" b="1" dirty="0">
                <a:latin typeface="Yu Gothic UI Semibold" panose="020B0700000000000000" pitchFamily="34" charset="-128"/>
                <a:ea typeface="Yu Gothic UI Semibold" panose="020B0700000000000000" pitchFamily="34" charset="-128"/>
              </a:rPr>
              <a:t>while developing the model for the analysis, the outliers must be taken into account.</a:t>
            </a:r>
            <a:endParaRPr lang="en-IN" sz="1400" b="1"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48521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5DE0B8-8D7D-93CA-783F-98A28D8E0CE1}"/>
              </a:ext>
            </a:extLst>
          </p:cNvPr>
          <p:cNvSpPr>
            <a:spLocks noGrp="1"/>
          </p:cNvSpPr>
          <p:nvPr>
            <p:ph type="sldNum" sz="quarter" idx="12"/>
          </p:nvPr>
        </p:nvSpPr>
        <p:spPr/>
        <p:txBody>
          <a:bodyPr/>
          <a:lstStyle/>
          <a:p>
            <a:pPr marL="0" lvl="0" indent="0" algn="just" rtl="0">
              <a:spcBef>
                <a:spcPts val="0"/>
              </a:spcBef>
              <a:spcAft>
                <a:spcPts val="0"/>
              </a:spcAft>
              <a:buNone/>
            </a:pPr>
            <a:fld id="{00000000-1234-1234-1234-123412341234}" type="slidenum">
              <a:rPr lang="en-GB" smtClean="0"/>
              <a:pPr marL="0" lvl="0" indent="0" algn="just" rtl="0">
                <a:spcBef>
                  <a:spcPts val="0"/>
                </a:spcBef>
                <a:spcAft>
                  <a:spcPts val="0"/>
                </a:spcAft>
                <a:buNone/>
              </a:pPr>
              <a:t>14</a:t>
            </a:fld>
            <a:endParaRPr lang="en-GB" dirty="0"/>
          </a:p>
        </p:txBody>
      </p:sp>
      <p:sp>
        <p:nvSpPr>
          <p:cNvPr id="5" name="Google Shape;82;p13">
            <a:extLst>
              <a:ext uri="{FF2B5EF4-FFF2-40B4-BE49-F238E27FC236}">
                <a16:creationId xmlns:a16="http://schemas.microsoft.com/office/drawing/2014/main" id="{8F591E34-CEA1-E613-A2F4-A8914D304D8B}"/>
              </a:ext>
            </a:extLst>
          </p:cNvPr>
          <p:cNvSpPr txBox="1">
            <a:spLocks/>
          </p:cNvSpPr>
          <p:nvPr/>
        </p:nvSpPr>
        <p:spPr>
          <a:xfrm>
            <a:off x="770157" y="337846"/>
            <a:ext cx="3464220" cy="4320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gn="just">
              <a:spcBef>
                <a:spcPts val="0"/>
              </a:spcBef>
            </a:pPr>
            <a:r>
              <a:rPr lang="en-IN" sz="2400" b="1" dirty="0">
                <a:solidFill>
                  <a:srgbClr val="C00000"/>
                </a:solidFill>
                <a:latin typeface="Roboto" panose="02000000000000000000" pitchFamily="2" charset="0"/>
                <a:ea typeface="Roboto" panose="02000000000000000000" pitchFamily="2" charset="0"/>
              </a:rPr>
              <a:t>Statistical Test</a:t>
            </a:r>
          </a:p>
        </p:txBody>
      </p:sp>
      <p:sp>
        <p:nvSpPr>
          <p:cNvPr id="6" name="TextBox 5">
            <a:extLst>
              <a:ext uri="{FF2B5EF4-FFF2-40B4-BE49-F238E27FC236}">
                <a16:creationId xmlns:a16="http://schemas.microsoft.com/office/drawing/2014/main" id="{61894A69-B2C6-8479-5B2E-F45F09645A70}"/>
              </a:ext>
            </a:extLst>
          </p:cNvPr>
          <p:cNvSpPr txBox="1"/>
          <p:nvPr/>
        </p:nvSpPr>
        <p:spPr>
          <a:xfrm>
            <a:off x="564149" y="1040415"/>
            <a:ext cx="5367418" cy="1231106"/>
          </a:xfrm>
          <a:prstGeom prst="rect">
            <a:avLst/>
          </a:prstGeom>
          <a:noFill/>
        </p:spPr>
        <p:txBody>
          <a:bodyPr wrap="square" rtlCol="0">
            <a:spAutoFit/>
          </a:bodyPr>
          <a:lstStyle/>
          <a:p>
            <a:pPr marL="292100" algn="just" rtl="0">
              <a:spcBef>
                <a:spcPts val="0"/>
              </a:spcBef>
              <a:spcAft>
                <a:spcPts val="0"/>
              </a:spcAft>
            </a:pPr>
            <a:r>
              <a:rPr lang="en-US" sz="1400" b="0" i="0" u="none" strike="noStrike" dirty="0">
                <a:solidFill>
                  <a:schemeClr val="accent2">
                    <a:lumMod val="50000"/>
                  </a:schemeClr>
                </a:solidFill>
                <a:effectLst/>
                <a:latin typeface="Yu Gothic UI Semibold" panose="020B0700000000000000" pitchFamily="34" charset="-128"/>
                <a:ea typeface="Yu Gothic UI Semibold" panose="020B0700000000000000" pitchFamily="34" charset="-128"/>
              </a:rPr>
              <a:t>Hypothesis testing for categorical features</a:t>
            </a:r>
            <a:r>
              <a:rPr lang="en-US" sz="1400" b="0" i="0" u="none" strike="noStrike" dirty="0">
                <a:solidFill>
                  <a:srgbClr val="000000"/>
                </a:solidFill>
                <a:effectLst/>
                <a:latin typeface="Yu Gothic UI Semibold" panose="020B0700000000000000" pitchFamily="34" charset="-128"/>
                <a:ea typeface="Yu Gothic UI Semibold" panose="020B0700000000000000" pitchFamily="34" charset="-128"/>
              </a:rPr>
              <a:t>:</a:t>
            </a:r>
          </a:p>
          <a:p>
            <a:pPr marL="292100" algn="just" rtl="0">
              <a:spcBef>
                <a:spcPts val="0"/>
              </a:spcBef>
              <a:spcAft>
                <a:spcPts val="0"/>
              </a:spcAft>
            </a:pPr>
            <a:endParaRPr lang="en-US" sz="1200" b="0" dirty="0">
              <a:effectLst/>
              <a:latin typeface="Yu Gothic UI Semibold" panose="020B0700000000000000" pitchFamily="34" charset="-128"/>
              <a:ea typeface="Yu Gothic UI Semibold" panose="020B0700000000000000" pitchFamily="34" charset="-128"/>
            </a:endParaRPr>
          </a:p>
          <a:p>
            <a:pPr algn="just" rtl="0">
              <a:spcBef>
                <a:spcPts val="0"/>
              </a:spcBef>
              <a:spcAft>
                <a:spcPts val="0"/>
              </a:spcAft>
            </a:pPr>
            <a:r>
              <a:rPr lang="en-US" sz="1200" b="0" i="0" u="none" strike="noStrike" dirty="0">
                <a:solidFill>
                  <a:srgbClr val="000000"/>
                </a:solidFill>
                <a:effectLst/>
                <a:latin typeface="Yu Gothic UI Semibold" panose="020B0700000000000000" pitchFamily="34" charset="-128"/>
                <a:ea typeface="Yu Gothic UI Semibold" panose="020B0700000000000000" pitchFamily="34" charset="-128"/>
              </a:rPr>
              <a:t>     Null hypothesis H</a:t>
            </a:r>
            <a:r>
              <a:rPr lang="en-US" sz="1200" b="0" i="0" u="none" strike="noStrike" baseline="-25000" dirty="0">
                <a:solidFill>
                  <a:srgbClr val="000000"/>
                </a:solidFill>
                <a:effectLst/>
                <a:latin typeface="Yu Gothic UI Semibold" panose="020B0700000000000000" pitchFamily="34" charset="-128"/>
                <a:ea typeface="Yu Gothic UI Semibold" panose="020B0700000000000000" pitchFamily="34" charset="-128"/>
              </a:rPr>
              <a:t>0</a:t>
            </a:r>
            <a:r>
              <a:rPr lang="en-US" sz="1200" b="0" i="0" u="none" strike="noStrike" dirty="0">
                <a:solidFill>
                  <a:srgbClr val="000000"/>
                </a:solidFill>
                <a:effectLst/>
                <a:latin typeface="Yu Gothic UI Semibold" panose="020B0700000000000000" pitchFamily="34" charset="-128"/>
                <a:ea typeface="Yu Gothic UI Semibold" panose="020B0700000000000000" pitchFamily="34" charset="-128"/>
              </a:rPr>
              <a:t> : This feature is not significant in predicting target</a:t>
            </a:r>
            <a:br>
              <a:rPr lang="en-US" sz="1200" b="0" i="0" u="none" strike="noStrike" dirty="0">
                <a:solidFill>
                  <a:srgbClr val="000000"/>
                </a:solidFill>
                <a:effectLst/>
                <a:latin typeface="Yu Gothic UI Semibold" panose="020B0700000000000000" pitchFamily="34" charset="-128"/>
                <a:ea typeface="Yu Gothic UI Semibold" panose="020B0700000000000000" pitchFamily="34" charset="-128"/>
              </a:rPr>
            </a:br>
            <a:r>
              <a:rPr lang="en-US" sz="1200" dirty="0">
                <a:solidFill>
                  <a:srgbClr val="000000"/>
                </a:solidFill>
                <a:latin typeface="Yu Gothic UI Semibold" panose="020B0700000000000000" pitchFamily="34" charset="-128"/>
                <a:ea typeface="Yu Gothic UI Semibold" panose="020B0700000000000000" pitchFamily="34" charset="-128"/>
              </a:rPr>
              <a:t>    </a:t>
            </a:r>
            <a:r>
              <a:rPr lang="en-US" sz="1200" b="0" i="0" u="none" strike="noStrike" dirty="0">
                <a:solidFill>
                  <a:srgbClr val="000000"/>
                </a:solidFill>
                <a:effectLst/>
                <a:latin typeface="Yu Gothic UI Semibold" panose="020B0700000000000000" pitchFamily="34" charset="-128"/>
                <a:ea typeface="Yu Gothic UI Semibold" panose="020B0700000000000000" pitchFamily="34" charset="-128"/>
              </a:rPr>
              <a:t>Alternate Hypothesis H</a:t>
            </a:r>
            <a:r>
              <a:rPr lang="en-US" sz="1200" b="0" i="0" u="none" strike="noStrike" baseline="-25000" dirty="0">
                <a:solidFill>
                  <a:srgbClr val="000000"/>
                </a:solidFill>
                <a:effectLst/>
                <a:latin typeface="Yu Gothic UI Semibold" panose="020B0700000000000000" pitchFamily="34" charset="-128"/>
                <a:ea typeface="Yu Gothic UI Semibold" panose="020B0700000000000000" pitchFamily="34" charset="-128"/>
              </a:rPr>
              <a:t>a </a:t>
            </a:r>
            <a:r>
              <a:rPr lang="en-US" sz="1200" b="0" i="0" u="none" strike="noStrike" dirty="0">
                <a:solidFill>
                  <a:srgbClr val="000000"/>
                </a:solidFill>
                <a:effectLst/>
                <a:latin typeface="Yu Gothic UI Semibold" panose="020B0700000000000000" pitchFamily="34" charset="-128"/>
                <a:ea typeface="Yu Gothic UI Semibold" panose="020B0700000000000000" pitchFamily="34" charset="-128"/>
              </a:rPr>
              <a:t> : The feature is significant in predicting target</a:t>
            </a:r>
            <a:endParaRPr lang="en-US" sz="1200" b="0" dirty="0">
              <a:effectLst/>
              <a:latin typeface="Yu Gothic UI Semibold" panose="020B0700000000000000" pitchFamily="34" charset="-128"/>
              <a:ea typeface="Yu Gothic UI Semibold" panose="020B0700000000000000" pitchFamily="34" charset="-128"/>
            </a:endParaRPr>
          </a:p>
          <a:p>
            <a:pPr algn="just"/>
            <a:br>
              <a:rPr lang="en-US" sz="1200" dirty="0"/>
            </a:br>
            <a:endParaRPr lang="en-US" sz="1200" dirty="0">
              <a:latin typeface="Yu Gothic UI Semibold" panose="020B0700000000000000" pitchFamily="34" charset="-128"/>
              <a:ea typeface="Yu Gothic UI Semibold" panose="020B0700000000000000" pitchFamily="34" charset="-128"/>
              <a:cs typeface="Helvetica" panose="020B0604020202020204" pitchFamily="34" charset="0"/>
            </a:endParaRPr>
          </a:p>
        </p:txBody>
      </p:sp>
      <p:sp>
        <p:nvSpPr>
          <p:cNvPr id="8" name="TextBox 7">
            <a:extLst>
              <a:ext uri="{FF2B5EF4-FFF2-40B4-BE49-F238E27FC236}">
                <a16:creationId xmlns:a16="http://schemas.microsoft.com/office/drawing/2014/main" id="{2B2979BA-2693-CA37-559F-96E15606D12E}"/>
              </a:ext>
            </a:extLst>
          </p:cNvPr>
          <p:cNvSpPr txBox="1"/>
          <p:nvPr/>
        </p:nvSpPr>
        <p:spPr>
          <a:xfrm>
            <a:off x="734596" y="2034704"/>
            <a:ext cx="4318667" cy="461665"/>
          </a:xfrm>
          <a:prstGeom prst="rect">
            <a:avLst/>
          </a:prstGeom>
          <a:noFill/>
        </p:spPr>
        <p:txBody>
          <a:bodyPr wrap="square" rtlCol="0">
            <a:spAutoFit/>
          </a:bodyPr>
          <a:lstStyle/>
          <a:p>
            <a:pPr marL="292100" algn="just" rtl="0">
              <a:spcBef>
                <a:spcPts val="0"/>
              </a:spcBef>
              <a:spcAft>
                <a:spcPts val="0"/>
              </a:spcAft>
            </a:pPr>
            <a:r>
              <a:rPr lang="en-US" sz="1200" dirty="0">
                <a:latin typeface="Yu Gothic UI Semibold" panose="020B0700000000000000" pitchFamily="34" charset="-128"/>
                <a:ea typeface="Yu Gothic UI Semibold" panose="020B0700000000000000" pitchFamily="34" charset="-128"/>
                <a:cs typeface="Helvetica" panose="020B0604020202020204" pitchFamily="34" charset="0"/>
              </a:rPr>
              <a:t>Chi-square test results for all categorical columns show p values less than 0.05, rejecting the null hypothesis.</a:t>
            </a:r>
          </a:p>
        </p:txBody>
      </p:sp>
      <p:pic>
        <p:nvPicPr>
          <p:cNvPr id="10" name="Picture 9">
            <a:extLst>
              <a:ext uri="{FF2B5EF4-FFF2-40B4-BE49-F238E27FC236}">
                <a16:creationId xmlns:a16="http://schemas.microsoft.com/office/drawing/2014/main" id="{86BF3ED4-1FA1-8083-7634-70587CF8BA2B}"/>
              </a:ext>
            </a:extLst>
          </p:cNvPr>
          <p:cNvPicPr>
            <a:picLocks noChangeAspect="1"/>
          </p:cNvPicPr>
          <p:nvPr/>
        </p:nvPicPr>
        <p:blipFill>
          <a:blip r:embed="rId2"/>
          <a:stretch>
            <a:fillRect/>
          </a:stretch>
        </p:blipFill>
        <p:spPr>
          <a:xfrm>
            <a:off x="5931567" y="424700"/>
            <a:ext cx="1855993" cy="1890637"/>
          </a:xfrm>
          <a:prstGeom prst="rect">
            <a:avLst/>
          </a:prstGeom>
        </p:spPr>
      </p:pic>
      <p:sp>
        <p:nvSpPr>
          <p:cNvPr id="11" name="TextBox 10">
            <a:extLst>
              <a:ext uri="{FF2B5EF4-FFF2-40B4-BE49-F238E27FC236}">
                <a16:creationId xmlns:a16="http://schemas.microsoft.com/office/drawing/2014/main" id="{67248E20-64A4-54EB-D4B7-F9AE5E5D7652}"/>
              </a:ext>
            </a:extLst>
          </p:cNvPr>
          <p:cNvSpPr txBox="1"/>
          <p:nvPr/>
        </p:nvSpPr>
        <p:spPr>
          <a:xfrm>
            <a:off x="506878" y="2689799"/>
            <a:ext cx="5367418" cy="1231106"/>
          </a:xfrm>
          <a:prstGeom prst="rect">
            <a:avLst/>
          </a:prstGeom>
          <a:noFill/>
        </p:spPr>
        <p:txBody>
          <a:bodyPr wrap="square" rtlCol="0">
            <a:spAutoFit/>
          </a:bodyPr>
          <a:lstStyle/>
          <a:p>
            <a:pPr marL="292100" algn="just" rtl="0">
              <a:spcBef>
                <a:spcPts val="0"/>
              </a:spcBef>
              <a:spcAft>
                <a:spcPts val="0"/>
              </a:spcAft>
            </a:pPr>
            <a:r>
              <a:rPr lang="en-US" sz="1400" b="0" i="0" u="none" strike="noStrike" dirty="0">
                <a:solidFill>
                  <a:schemeClr val="accent2">
                    <a:lumMod val="50000"/>
                  </a:schemeClr>
                </a:solidFill>
                <a:effectLst/>
                <a:latin typeface="Yu Gothic UI Semibold" panose="020B0700000000000000" pitchFamily="34" charset="-128"/>
                <a:ea typeface="Yu Gothic UI Semibold" panose="020B0700000000000000" pitchFamily="34" charset="-128"/>
              </a:rPr>
              <a:t>Hypothesis testing for continuous features:</a:t>
            </a:r>
          </a:p>
          <a:p>
            <a:pPr marL="292100" algn="just" rtl="0">
              <a:spcBef>
                <a:spcPts val="0"/>
              </a:spcBef>
              <a:spcAft>
                <a:spcPts val="0"/>
              </a:spcAft>
            </a:pPr>
            <a:endParaRPr lang="en-US" sz="1200" b="1" dirty="0">
              <a:effectLst/>
              <a:latin typeface="Yu Gothic UI Semibold" panose="020B0700000000000000" pitchFamily="34" charset="-128"/>
              <a:ea typeface="Yu Gothic UI Semibold" panose="020B0700000000000000" pitchFamily="34" charset="-128"/>
            </a:endParaRPr>
          </a:p>
          <a:p>
            <a:pPr algn="just" rtl="0">
              <a:spcBef>
                <a:spcPts val="0"/>
              </a:spcBef>
              <a:spcAft>
                <a:spcPts val="0"/>
              </a:spcAft>
            </a:pPr>
            <a:r>
              <a:rPr lang="en-US" sz="1200" b="1" i="0" u="none" strike="noStrike" dirty="0">
                <a:solidFill>
                  <a:srgbClr val="000000"/>
                </a:solidFill>
                <a:effectLst/>
                <a:latin typeface="Yu Gothic UI Semibold" panose="020B0700000000000000" pitchFamily="34" charset="-128"/>
                <a:ea typeface="Yu Gothic UI Semibold" panose="020B0700000000000000" pitchFamily="34" charset="-128"/>
              </a:rPr>
              <a:t>     Null hypothesis H</a:t>
            </a:r>
            <a:r>
              <a:rPr lang="en-US" sz="1200" b="1" i="0" u="none" strike="noStrike" baseline="-25000" dirty="0">
                <a:solidFill>
                  <a:srgbClr val="000000"/>
                </a:solidFill>
                <a:effectLst/>
                <a:latin typeface="Yu Gothic UI Semibold" panose="020B0700000000000000" pitchFamily="34" charset="-128"/>
                <a:ea typeface="Yu Gothic UI Semibold" panose="020B0700000000000000" pitchFamily="34" charset="-128"/>
              </a:rPr>
              <a:t>0</a:t>
            </a:r>
            <a:r>
              <a:rPr lang="en-US" sz="1200" b="1" i="0" u="none" strike="noStrike" dirty="0">
                <a:solidFill>
                  <a:srgbClr val="000000"/>
                </a:solidFill>
                <a:effectLst/>
                <a:latin typeface="Yu Gothic UI Semibold" panose="020B0700000000000000" pitchFamily="34" charset="-128"/>
                <a:ea typeface="Yu Gothic UI Semibold" panose="020B0700000000000000" pitchFamily="34" charset="-128"/>
              </a:rPr>
              <a:t> : This feature is not significant in predicting target</a:t>
            </a:r>
            <a:br>
              <a:rPr lang="en-US" sz="1200" b="1" i="0" u="none" strike="noStrike" dirty="0">
                <a:solidFill>
                  <a:srgbClr val="000000"/>
                </a:solidFill>
                <a:effectLst/>
                <a:latin typeface="Yu Gothic UI Semibold" panose="020B0700000000000000" pitchFamily="34" charset="-128"/>
                <a:ea typeface="Yu Gothic UI Semibold" panose="020B0700000000000000" pitchFamily="34" charset="-128"/>
              </a:rPr>
            </a:br>
            <a:r>
              <a:rPr lang="en-US" sz="1200" b="1" dirty="0">
                <a:solidFill>
                  <a:srgbClr val="000000"/>
                </a:solidFill>
                <a:latin typeface="Yu Gothic UI Semibold" panose="020B0700000000000000" pitchFamily="34" charset="-128"/>
                <a:ea typeface="Yu Gothic UI Semibold" panose="020B0700000000000000" pitchFamily="34" charset="-128"/>
              </a:rPr>
              <a:t>    </a:t>
            </a:r>
            <a:r>
              <a:rPr lang="en-US" sz="1200" b="1" i="0" u="none" strike="noStrike" dirty="0">
                <a:solidFill>
                  <a:srgbClr val="000000"/>
                </a:solidFill>
                <a:effectLst/>
                <a:latin typeface="Yu Gothic UI Semibold" panose="020B0700000000000000" pitchFamily="34" charset="-128"/>
                <a:ea typeface="Yu Gothic UI Semibold" panose="020B0700000000000000" pitchFamily="34" charset="-128"/>
              </a:rPr>
              <a:t>Alternate Hypothesis H</a:t>
            </a:r>
            <a:r>
              <a:rPr lang="en-US" sz="1200" b="1" i="0" u="none" strike="noStrike" baseline="-25000" dirty="0">
                <a:solidFill>
                  <a:srgbClr val="000000"/>
                </a:solidFill>
                <a:effectLst/>
                <a:latin typeface="Yu Gothic UI Semibold" panose="020B0700000000000000" pitchFamily="34" charset="-128"/>
                <a:ea typeface="Yu Gothic UI Semibold" panose="020B0700000000000000" pitchFamily="34" charset="-128"/>
              </a:rPr>
              <a:t>a </a:t>
            </a:r>
            <a:r>
              <a:rPr lang="en-US" sz="1200" b="1" i="0" u="none" strike="noStrike" dirty="0">
                <a:solidFill>
                  <a:srgbClr val="000000"/>
                </a:solidFill>
                <a:effectLst/>
                <a:latin typeface="Yu Gothic UI Semibold" panose="020B0700000000000000" pitchFamily="34" charset="-128"/>
                <a:ea typeface="Yu Gothic UI Semibold" panose="020B0700000000000000" pitchFamily="34" charset="-128"/>
              </a:rPr>
              <a:t> : The feature is significant in predicting target</a:t>
            </a:r>
            <a:endParaRPr lang="en-US" sz="1200" b="1" dirty="0">
              <a:effectLst/>
              <a:latin typeface="Yu Gothic UI Semibold" panose="020B0700000000000000" pitchFamily="34" charset="-128"/>
              <a:ea typeface="Yu Gothic UI Semibold" panose="020B0700000000000000" pitchFamily="34" charset="-128"/>
            </a:endParaRPr>
          </a:p>
          <a:p>
            <a:pPr algn="just"/>
            <a:br>
              <a:rPr lang="en-US" sz="1200" dirty="0"/>
            </a:br>
            <a:endParaRPr lang="en-US" sz="1200" dirty="0">
              <a:latin typeface="Yu Gothic UI Semibold" panose="020B0700000000000000" pitchFamily="34" charset="-128"/>
              <a:ea typeface="Yu Gothic UI Semibold" panose="020B0700000000000000" pitchFamily="34" charset="-128"/>
              <a:cs typeface="Helvetica" panose="020B0604020202020204" pitchFamily="34" charset="0"/>
            </a:endParaRPr>
          </a:p>
        </p:txBody>
      </p:sp>
      <p:sp>
        <p:nvSpPr>
          <p:cNvPr id="13" name="TextBox 12">
            <a:extLst>
              <a:ext uri="{FF2B5EF4-FFF2-40B4-BE49-F238E27FC236}">
                <a16:creationId xmlns:a16="http://schemas.microsoft.com/office/drawing/2014/main" id="{A4C7D74C-CFC5-F8B3-AD45-315D991FBAA5}"/>
              </a:ext>
            </a:extLst>
          </p:cNvPr>
          <p:cNvSpPr txBox="1"/>
          <p:nvPr/>
        </p:nvSpPr>
        <p:spPr>
          <a:xfrm>
            <a:off x="619289" y="3722366"/>
            <a:ext cx="5107739" cy="1015663"/>
          </a:xfrm>
          <a:prstGeom prst="rect">
            <a:avLst/>
          </a:prstGeom>
          <a:noFill/>
        </p:spPr>
        <p:txBody>
          <a:bodyPr wrap="square" rtlCol="0">
            <a:spAutoFit/>
          </a:bodyPr>
          <a:lstStyle/>
          <a:p>
            <a:pPr algn="just" rtl="0">
              <a:spcBef>
                <a:spcPts val="0"/>
              </a:spcBef>
              <a:spcAft>
                <a:spcPts val="0"/>
              </a:spcAft>
            </a:pPr>
            <a:r>
              <a:rPr lang="en-US" sz="1200" i="0" u="none" strike="noStrike" dirty="0">
                <a:solidFill>
                  <a:srgbClr val="000000"/>
                </a:solidFill>
                <a:effectLst/>
                <a:latin typeface="Yu Gothic UI Semibold" panose="020B0700000000000000" pitchFamily="34" charset="-128"/>
                <a:ea typeface="Yu Gothic UI Semibold" panose="020B0700000000000000" pitchFamily="34" charset="-128"/>
              </a:rPr>
              <a:t>As p values are less than 0.05 for all the continuous columns on performing two sample t-test of independence therefore rejecting null hypothesis i.e., all the features are significant in predicting target.</a:t>
            </a:r>
            <a:endParaRPr lang="en-US" sz="1200" dirty="0">
              <a:effectLst/>
              <a:latin typeface="Yu Gothic UI Semibold" panose="020B0700000000000000" pitchFamily="34" charset="-128"/>
              <a:ea typeface="Yu Gothic UI Semibold" panose="020B0700000000000000" pitchFamily="34" charset="-128"/>
            </a:endParaRPr>
          </a:p>
          <a:p>
            <a:pPr algn="just"/>
            <a:br>
              <a:rPr lang="en-US" sz="1200" b="0" dirty="0">
                <a:effectLst/>
              </a:rPr>
            </a:br>
            <a:endParaRPr lang="en-US" sz="1200" dirty="0">
              <a:latin typeface="Yu Gothic UI Semibold" panose="020B0700000000000000" pitchFamily="34" charset="-128"/>
              <a:ea typeface="Yu Gothic UI Semibold" panose="020B0700000000000000" pitchFamily="34" charset="-128"/>
              <a:cs typeface="Helvetica" panose="020B0604020202020204" pitchFamily="34" charset="0"/>
            </a:endParaRPr>
          </a:p>
        </p:txBody>
      </p:sp>
      <p:pic>
        <p:nvPicPr>
          <p:cNvPr id="15" name="Picture 14">
            <a:extLst>
              <a:ext uri="{FF2B5EF4-FFF2-40B4-BE49-F238E27FC236}">
                <a16:creationId xmlns:a16="http://schemas.microsoft.com/office/drawing/2014/main" id="{A98E6D32-FBB9-0919-660E-4BF597A6122E}"/>
              </a:ext>
            </a:extLst>
          </p:cNvPr>
          <p:cNvPicPr>
            <a:picLocks noChangeAspect="1"/>
          </p:cNvPicPr>
          <p:nvPr/>
        </p:nvPicPr>
        <p:blipFill>
          <a:blip r:embed="rId3"/>
          <a:stretch>
            <a:fillRect/>
          </a:stretch>
        </p:blipFill>
        <p:spPr>
          <a:xfrm>
            <a:off x="6152432" y="2449168"/>
            <a:ext cx="1569110" cy="1976593"/>
          </a:xfrm>
          <a:prstGeom prst="rect">
            <a:avLst/>
          </a:prstGeom>
        </p:spPr>
      </p:pic>
    </p:spTree>
    <p:extLst>
      <p:ext uri="{BB962C8B-B14F-4D97-AF65-F5344CB8AC3E}">
        <p14:creationId xmlns:p14="http://schemas.microsoft.com/office/powerpoint/2010/main" val="91159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6D3D9-377A-3124-9D38-C52FF5C86D9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15</a:t>
            </a:fld>
            <a:endParaRPr lang="en-GB" dirty="0"/>
          </a:p>
        </p:txBody>
      </p:sp>
      <p:sp>
        <p:nvSpPr>
          <p:cNvPr id="3" name="TextBox 2">
            <a:extLst>
              <a:ext uri="{FF2B5EF4-FFF2-40B4-BE49-F238E27FC236}">
                <a16:creationId xmlns:a16="http://schemas.microsoft.com/office/drawing/2014/main" id="{FAE762B0-21ED-209A-825A-7A9B4D8A3105}"/>
              </a:ext>
            </a:extLst>
          </p:cNvPr>
          <p:cNvSpPr txBox="1"/>
          <p:nvPr/>
        </p:nvSpPr>
        <p:spPr>
          <a:xfrm>
            <a:off x="409743" y="355232"/>
            <a:ext cx="3777245" cy="400110"/>
          </a:xfrm>
          <a:prstGeom prst="rect">
            <a:avLst/>
          </a:prstGeom>
          <a:noFill/>
        </p:spPr>
        <p:txBody>
          <a:bodyPr wrap="square" rtlCol="0">
            <a:spAutoFit/>
          </a:bodyPr>
          <a:lstStyle/>
          <a:p>
            <a:pPr marL="292100" rtl="0">
              <a:spcBef>
                <a:spcPts val="0"/>
              </a:spcBef>
              <a:spcAft>
                <a:spcPts val="0"/>
              </a:spcAft>
            </a:pPr>
            <a:r>
              <a:rPr lang="en-IN" sz="2000" b="1" i="0" u="none" strike="noStrike" dirty="0">
                <a:solidFill>
                  <a:srgbClr val="C00000"/>
                </a:solidFill>
                <a:effectLst/>
                <a:latin typeface="Calibri" panose="020F0502020204030204" pitchFamily="34" charset="0"/>
              </a:rPr>
              <a:t>Base Model</a:t>
            </a:r>
            <a:r>
              <a:rPr lang="en-IN" sz="2000" b="1" i="0" u="none" strike="noStrike" dirty="0">
                <a:solidFill>
                  <a:srgbClr val="000000"/>
                </a:solidFill>
                <a:effectLst/>
                <a:latin typeface="Calibri" panose="020F0502020204030204" pitchFamily="34" charset="0"/>
              </a:rPr>
              <a:t>: </a:t>
            </a:r>
            <a:endParaRPr lang="en-US" sz="2000" dirty="0">
              <a:latin typeface="Yu Gothic UI Semibold" panose="020B0700000000000000" pitchFamily="34" charset="-128"/>
              <a:ea typeface="Yu Gothic UI Semibold" panose="020B0700000000000000" pitchFamily="34" charset="-128"/>
              <a:cs typeface="Helvetica" panose="020B0604020202020204" pitchFamily="34" charset="0"/>
            </a:endParaRPr>
          </a:p>
        </p:txBody>
      </p:sp>
      <p:sp>
        <p:nvSpPr>
          <p:cNvPr id="5" name="TextBox 4">
            <a:extLst>
              <a:ext uri="{FF2B5EF4-FFF2-40B4-BE49-F238E27FC236}">
                <a16:creationId xmlns:a16="http://schemas.microsoft.com/office/drawing/2014/main" id="{3CECF7B8-4231-E95C-E41A-602FA8812F2D}"/>
              </a:ext>
            </a:extLst>
          </p:cNvPr>
          <p:cNvSpPr txBox="1"/>
          <p:nvPr/>
        </p:nvSpPr>
        <p:spPr>
          <a:xfrm>
            <a:off x="682458" y="755342"/>
            <a:ext cx="3777245" cy="307777"/>
          </a:xfrm>
          <a:prstGeom prst="rect">
            <a:avLst/>
          </a:prstGeom>
          <a:noFill/>
        </p:spPr>
        <p:txBody>
          <a:bodyPr wrap="square" rtlCol="0">
            <a:spAutoFit/>
          </a:bodyPr>
          <a:lstStyle/>
          <a:p>
            <a:pPr rtl="0">
              <a:spcBef>
                <a:spcPts val="0"/>
              </a:spcBef>
              <a:spcAft>
                <a:spcPts val="0"/>
              </a:spcAft>
            </a:pPr>
            <a:r>
              <a:rPr lang="en-IN" sz="1400" b="0" i="0" u="none" strike="noStrike" dirty="0">
                <a:solidFill>
                  <a:srgbClr val="000000"/>
                </a:solidFill>
                <a:effectLst/>
                <a:latin typeface="Yu Gothic UI Semibold" panose="020B0700000000000000" pitchFamily="34" charset="-128"/>
                <a:ea typeface="Yu Gothic UI Semibold" panose="020B0700000000000000" pitchFamily="34" charset="-128"/>
              </a:rPr>
              <a:t>Logistic Regression: </a:t>
            </a:r>
            <a:endParaRPr lang="en-IN" sz="1400" b="0" dirty="0">
              <a:effectLst/>
              <a:latin typeface="Yu Gothic UI Semibold" panose="020B0700000000000000" pitchFamily="34" charset="-128"/>
              <a:ea typeface="Yu Gothic UI Semibold" panose="020B0700000000000000" pitchFamily="34" charset="-128"/>
            </a:endParaRPr>
          </a:p>
        </p:txBody>
      </p:sp>
      <p:pic>
        <p:nvPicPr>
          <p:cNvPr id="7" name="Picture 6">
            <a:extLst>
              <a:ext uri="{FF2B5EF4-FFF2-40B4-BE49-F238E27FC236}">
                <a16:creationId xmlns:a16="http://schemas.microsoft.com/office/drawing/2014/main" id="{76BF28B9-8FA0-65B3-738C-10945388E7DF}"/>
              </a:ext>
            </a:extLst>
          </p:cNvPr>
          <p:cNvPicPr>
            <a:picLocks noChangeAspect="1"/>
          </p:cNvPicPr>
          <p:nvPr/>
        </p:nvPicPr>
        <p:blipFill>
          <a:blip r:embed="rId2"/>
          <a:stretch>
            <a:fillRect/>
          </a:stretch>
        </p:blipFill>
        <p:spPr>
          <a:xfrm>
            <a:off x="802312" y="1144480"/>
            <a:ext cx="3480104" cy="2230377"/>
          </a:xfrm>
          <a:prstGeom prst="rect">
            <a:avLst/>
          </a:prstGeom>
          <a:ln>
            <a:solidFill>
              <a:schemeClr val="tx1"/>
            </a:solidFill>
          </a:ln>
        </p:spPr>
      </p:pic>
      <p:pic>
        <p:nvPicPr>
          <p:cNvPr id="9" name="Picture 8">
            <a:extLst>
              <a:ext uri="{FF2B5EF4-FFF2-40B4-BE49-F238E27FC236}">
                <a16:creationId xmlns:a16="http://schemas.microsoft.com/office/drawing/2014/main" id="{391D56F5-D0A8-1B30-1215-3270C6780191}"/>
              </a:ext>
            </a:extLst>
          </p:cNvPr>
          <p:cNvPicPr>
            <a:picLocks noChangeAspect="1"/>
          </p:cNvPicPr>
          <p:nvPr/>
        </p:nvPicPr>
        <p:blipFill>
          <a:blip r:embed="rId3"/>
          <a:stretch>
            <a:fillRect/>
          </a:stretch>
        </p:blipFill>
        <p:spPr>
          <a:xfrm>
            <a:off x="4572000" y="1129441"/>
            <a:ext cx="3280410" cy="2212506"/>
          </a:xfrm>
          <a:prstGeom prst="rect">
            <a:avLst/>
          </a:prstGeom>
          <a:ln>
            <a:solidFill>
              <a:schemeClr val="tx1"/>
            </a:solidFill>
          </a:ln>
        </p:spPr>
      </p:pic>
      <p:sp>
        <p:nvSpPr>
          <p:cNvPr id="10" name="TextBox 9">
            <a:extLst>
              <a:ext uri="{FF2B5EF4-FFF2-40B4-BE49-F238E27FC236}">
                <a16:creationId xmlns:a16="http://schemas.microsoft.com/office/drawing/2014/main" id="{623C8D99-10CF-C69A-0260-98590D3277D1}"/>
              </a:ext>
            </a:extLst>
          </p:cNvPr>
          <p:cNvSpPr txBox="1"/>
          <p:nvPr/>
        </p:nvSpPr>
        <p:spPr>
          <a:xfrm>
            <a:off x="883168" y="3639560"/>
            <a:ext cx="6305697"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Since Logistic Regression is simpler to use, interpret, and train than that of other models, it was chosen as the base model.</a:t>
            </a:r>
          </a:p>
          <a:p>
            <a:pPr marL="285750" indent="-285750" algn="just">
              <a:buFont typeface="Arial" panose="020B0604020202020204" pitchFamily="34" charset="0"/>
              <a:buChar char="•"/>
            </a:pPr>
            <a:r>
              <a:rPr lang="en-US" sz="1400" dirty="0">
                <a:solidFill>
                  <a:srgbClr val="000000"/>
                </a:solidFill>
                <a:latin typeface="Yu Gothic UI Semibold" panose="020B0700000000000000" pitchFamily="34" charset="-128"/>
                <a:ea typeface="Yu Gothic UI Semibold" panose="020B0700000000000000" pitchFamily="34" charset="-128"/>
              </a:rPr>
              <a:t>P</a:t>
            </a:r>
            <a:r>
              <a:rPr lang="en-US" sz="1400" b="0" i="0" u="none" strike="noStrike" dirty="0">
                <a:solidFill>
                  <a:srgbClr val="000000"/>
                </a:solidFill>
                <a:effectLst/>
                <a:latin typeface="Yu Gothic UI Semibold" panose="020B0700000000000000" pitchFamily="34" charset="-128"/>
                <a:ea typeface="Yu Gothic UI Semibold" panose="020B0700000000000000" pitchFamily="34" charset="-128"/>
              </a:rPr>
              <a:t>erforming the Logistic Regression after conventional scaler transformation of the independent variables.</a:t>
            </a:r>
          </a:p>
        </p:txBody>
      </p:sp>
    </p:spTree>
    <p:extLst>
      <p:ext uri="{BB962C8B-B14F-4D97-AF65-F5344CB8AC3E}">
        <p14:creationId xmlns:p14="http://schemas.microsoft.com/office/powerpoint/2010/main" val="273641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63F097-B3B0-96EA-F28A-895AC5A02F0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16</a:t>
            </a:fld>
            <a:endParaRPr lang="en-GB" dirty="0"/>
          </a:p>
        </p:txBody>
      </p:sp>
      <p:sp>
        <p:nvSpPr>
          <p:cNvPr id="3" name="TextBox 2">
            <a:extLst>
              <a:ext uri="{FF2B5EF4-FFF2-40B4-BE49-F238E27FC236}">
                <a16:creationId xmlns:a16="http://schemas.microsoft.com/office/drawing/2014/main" id="{3F6B0894-DEDC-63D4-0CD0-9FB171A861F4}"/>
              </a:ext>
            </a:extLst>
          </p:cNvPr>
          <p:cNvSpPr txBox="1"/>
          <p:nvPr/>
        </p:nvSpPr>
        <p:spPr>
          <a:xfrm>
            <a:off x="696680" y="643693"/>
            <a:ext cx="765925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rPr>
              <a:t>The accuracy of the base model for the train split is 71.02%, whereas the accuracy of the test split is 71.09%.</a:t>
            </a:r>
          </a:p>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rPr>
              <a:t>For the not depressed class and the depressed class, the recall score for the base model is 0.93 and 0.25, respectively.</a:t>
            </a:r>
            <a:endPar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endParaRPr>
          </a:p>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rPr>
              <a:t>To achieve the best results, we created models using Decision Tree, Random Forest, Boost, KNN Classifier, and Gaussian NB on top of the original model.</a:t>
            </a:r>
          </a:p>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rPr>
              <a:t>We utilized Grid Search CV to identify the ideal parameters for each of these models.</a:t>
            </a:r>
          </a:p>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rPr>
              <a:t>Boost, Gradient, and Random Forest Hyper Parameter Tuning: </a:t>
            </a:r>
          </a:p>
          <a:p>
            <a:pPr algn="just"/>
            <a:r>
              <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rPr>
              <a:t>      n Estimators, Min Samples Leaf, Min Samples Split, Gamma, </a:t>
            </a:r>
          </a:p>
          <a:p>
            <a:pPr algn="just"/>
            <a:r>
              <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rPr>
              <a:t>      and Learning Rate.</a:t>
            </a:r>
          </a:p>
          <a:p>
            <a:pPr marL="285750" indent="-285750" algn="just">
              <a:buFont typeface="Arial" panose="020B0604020202020204" pitchFamily="34" charset="0"/>
              <a:buChar char="•"/>
            </a:pPr>
            <a:r>
              <a:rPr lang="en-US" sz="1400" b="0" i="0" u="none" strike="noStrike" dirty="0">
                <a:solidFill>
                  <a:srgbClr val="002060"/>
                </a:solidFill>
                <a:effectLst/>
                <a:latin typeface="Yu Gothic UI Semibold" panose="020B0700000000000000" pitchFamily="34" charset="-128"/>
                <a:ea typeface="Yu Gothic UI Semibold" panose="020B0700000000000000" pitchFamily="34" charset="-128"/>
                <a:cs typeface="Calibri" panose="020F0502020204030204" pitchFamily="34" charset="0"/>
              </a:rPr>
              <a:t>GridsearchCV best parameters obtained for XGBoost:</a:t>
            </a:r>
          </a:p>
          <a:p>
            <a:pPr marL="742950" lvl="1" indent="-285750" algn="just" rtl="0" fontAlgn="base">
              <a:spcBef>
                <a:spcPts val="0"/>
              </a:spcBef>
              <a:spcAft>
                <a:spcPts val="0"/>
              </a:spcAft>
              <a:buFont typeface="Arial" panose="020B0604020202020204" pitchFamily="34" charset="0"/>
              <a:buChar char="•"/>
            </a:pPr>
            <a:r>
              <a:rPr lang="en-US" sz="1400" b="0" i="0" u="none" strike="noStrike" dirty="0">
                <a:solidFill>
                  <a:srgbClr val="002060"/>
                </a:solidFill>
                <a:effectLst/>
                <a:latin typeface="Yu Gothic UI Semibold" panose="020B0700000000000000" pitchFamily="34" charset="-128"/>
                <a:ea typeface="Yu Gothic UI Semibold" panose="020B0700000000000000" pitchFamily="34" charset="-128"/>
                <a:cs typeface="Calibri" panose="020F0502020204030204" pitchFamily="34" charset="0"/>
              </a:rPr>
              <a:t>max_depth=9</a:t>
            </a:r>
          </a:p>
          <a:p>
            <a:pPr marL="742950" lvl="1" indent="-285750" algn="just" rtl="0" fontAlgn="base">
              <a:spcBef>
                <a:spcPts val="0"/>
              </a:spcBef>
              <a:spcAft>
                <a:spcPts val="0"/>
              </a:spcAft>
              <a:buFont typeface="Arial" panose="020B0604020202020204" pitchFamily="34" charset="0"/>
              <a:buChar char="•"/>
            </a:pPr>
            <a:r>
              <a:rPr lang="en-US" sz="1400" b="0" i="0" u="none" strike="noStrike" dirty="0">
                <a:solidFill>
                  <a:srgbClr val="002060"/>
                </a:solidFill>
                <a:effectLst/>
                <a:latin typeface="Yu Gothic UI Semibold" panose="020B0700000000000000" pitchFamily="34" charset="-128"/>
                <a:ea typeface="Yu Gothic UI Semibold" panose="020B0700000000000000" pitchFamily="34" charset="-128"/>
                <a:cs typeface="Calibri" panose="020F0502020204030204" pitchFamily="34" charset="0"/>
              </a:rPr>
              <a:t>gamma=0</a:t>
            </a:r>
          </a:p>
          <a:p>
            <a:pPr marL="742950" lvl="1" indent="-285750" algn="just" rtl="0" fontAlgn="base">
              <a:spcBef>
                <a:spcPts val="0"/>
              </a:spcBef>
              <a:spcAft>
                <a:spcPts val="0"/>
              </a:spcAft>
              <a:buFont typeface="Arial" panose="020B0604020202020204" pitchFamily="34" charset="0"/>
              <a:buChar char="•"/>
            </a:pPr>
            <a:r>
              <a:rPr lang="en-US" sz="1400" b="0" i="0" u="none" strike="noStrike" dirty="0">
                <a:solidFill>
                  <a:srgbClr val="002060"/>
                </a:solidFill>
                <a:effectLst/>
                <a:latin typeface="Yu Gothic UI Semibold" panose="020B0700000000000000" pitchFamily="34" charset="-128"/>
                <a:ea typeface="Yu Gothic UI Semibold" panose="020B0700000000000000" pitchFamily="34" charset="-128"/>
                <a:cs typeface="Calibri" panose="020F0502020204030204" pitchFamily="34" charset="0"/>
              </a:rPr>
              <a:t>n_estimators=100</a:t>
            </a:r>
          </a:p>
          <a:p>
            <a:pPr marL="742950" marR="922655" lvl="1" indent="-285750" algn="just" rtl="0" fontAlgn="base">
              <a:spcBef>
                <a:spcPts val="0"/>
              </a:spcBef>
              <a:spcAft>
                <a:spcPts val="0"/>
              </a:spcAft>
              <a:buFont typeface="Arial" panose="020B0604020202020204" pitchFamily="34" charset="0"/>
              <a:buChar char="•"/>
            </a:pPr>
            <a:r>
              <a:rPr lang="en-US" sz="1400" b="0" i="0" u="none" strike="noStrike" dirty="0">
                <a:solidFill>
                  <a:srgbClr val="002060"/>
                </a:solidFill>
                <a:effectLst/>
                <a:latin typeface="Yu Gothic UI Semibold" panose="020B0700000000000000" pitchFamily="34" charset="-128"/>
                <a:ea typeface="Yu Gothic UI Semibold" panose="020B0700000000000000" pitchFamily="34" charset="-128"/>
                <a:cs typeface="Calibri" panose="020F0502020204030204" pitchFamily="34" charset="0"/>
              </a:rPr>
              <a:t>learning_rate=0.1</a:t>
            </a:r>
            <a:endParaRPr lang="en-US" sz="1400" dirty="0">
              <a:solidFill>
                <a:srgbClr val="002060"/>
              </a:solidFill>
              <a:latin typeface="Yu Gothic UI Semibold" panose="020B0700000000000000" pitchFamily="34" charset="-128"/>
              <a:ea typeface="Yu Gothic UI Semibold" panose="020B0700000000000000" pitchFamily="34" charset="-128"/>
              <a:cs typeface="Calibri" panose="020F0502020204030204" pitchFamily="34" charset="0"/>
            </a:endParaRPr>
          </a:p>
          <a:p>
            <a:pPr marL="285750" indent="-285750" algn="just">
              <a:buFont typeface="Arial" panose="020B0604020202020204" pitchFamily="34" charset="0"/>
              <a:buChar char="•"/>
            </a:pPr>
            <a:r>
              <a:rPr lang="en-US" sz="1400" dirty="0">
                <a:solidFill>
                  <a:srgbClr val="002060"/>
                </a:solidFill>
                <a:latin typeface="Yu Gothic UI Semibold" panose="020B0700000000000000" pitchFamily="34" charset="-128"/>
                <a:ea typeface="Yu Gothic UI Semibold" panose="020B0700000000000000" pitchFamily="34" charset="-128"/>
              </a:rPr>
              <a:t>We used Smote (synthetic minority oversampling approach) to solve the imbalanced problem since our dataset is unbalanced, which prevents us from achieving the optimal performance for our model.</a:t>
            </a:r>
          </a:p>
          <a:p>
            <a:pPr algn="just"/>
            <a:endParaRPr lang="en-US" sz="1400" dirty="0">
              <a:latin typeface="Yu Gothic UI Semibold" panose="020B0700000000000000" pitchFamily="34" charset="-128"/>
              <a:ea typeface="Yu Gothic UI Semibold" panose="020B0700000000000000" pitchFamily="34" charset="-128"/>
              <a:cs typeface="Calibri" panose="020F0502020204030204" pitchFamily="34" charset="0"/>
            </a:endParaRPr>
          </a:p>
          <a:p>
            <a:pPr marL="285750" indent="-285750" algn="just">
              <a:buFont typeface="Arial" panose="020B0604020202020204" pitchFamily="34" charset="0"/>
              <a:buChar char="•"/>
            </a:pPr>
            <a:endParaRPr lang="en-IN"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55097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D8E6E3-B2F8-35BA-B874-9446300CDE7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17</a:t>
            </a:fld>
            <a:endParaRPr lang="en-GB" dirty="0"/>
          </a:p>
        </p:txBody>
      </p:sp>
      <p:sp>
        <p:nvSpPr>
          <p:cNvPr id="7" name="TextBox 6">
            <a:extLst>
              <a:ext uri="{FF2B5EF4-FFF2-40B4-BE49-F238E27FC236}">
                <a16:creationId xmlns:a16="http://schemas.microsoft.com/office/drawing/2014/main" id="{9559E1C2-1CBD-EB32-0AE9-DAABA8D5DC05}"/>
              </a:ext>
            </a:extLst>
          </p:cNvPr>
          <p:cNvSpPr txBox="1"/>
          <p:nvPr/>
        </p:nvSpPr>
        <p:spPr>
          <a:xfrm>
            <a:off x="618473" y="2809384"/>
            <a:ext cx="788183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We find that XG-Boost performs just slightly better than other models when comparing the Train Accuracy, Test Accuracy, Sensitivity, and Specificity.</a:t>
            </a: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The sensitivity of logistic regression is minimal.</a:t>
            </a: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The False Negative Rate is High for Decision Tree, Random Forest, K Nearest Neighbors, Stacking, Gradient Boosting, and Adaptive Boosting.</a:t>
            </a: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rPr>
              <a:t>The least sensitive models are Random Forest and K Nearest Neighbors. When compared to the other models, Random Forest and Gradient Boosting provide an extremely high True Negative Rate.</a:t>
            </a:r>
          </a:p>
          <a:p>
            <a:pPr marL="285750" indent="-285750" algn="just">
              <a:buFont typeface="Arial" panose="020B0604020202020204" pitchFamily="34" charset="0"/>
              <a:buChar char="•"/>
            </a:pPr>
            <a:endParaRPr lang="en-IN" sz="1400" dirty="0">
              <a:latin typeface="Yu Gothic UI Semibold" panose="020B0700000000000000" pitchFamily="34" charset="-128"/>
              <a:ea typeface="Yu Gothic UI Semibold" panose="020B0700000000000000" pitchFamily="34" charset="-128"/>
            </a:endParaRPr>
          </a:p>
        </p:txBody>
      </p:sp>
      <p:sp>
        <p:nvSpPr>
          <p:cNvPr id="8" name="TextBox 7">
            <a:extLst>
              <a:ext uri="{FF2B5EF4-FFF2-40B4-BE49-F238E27FC236}">
                <a16:creationId xmlns:a16="http://schemas.microsoft.com/office/drawing/2014/main" id="{EE99252A-8584-6BE5-E000-4AC2A85B9101}"/>
              </a:ext>
            </a:extLst>
          </p:cNvPr>
          <p:cNvSpPr txBox="1"/>
          <p:nvPr/>
        </p:nvSpPr>
        <p:spPr>
          <a:xfrm>
            <a:off x="524423" y="337002"/>
            <a:ext cx="3777245" cy="307777"/>
          </a:xfrm>
          <a:prstGeom prst="rect">
            <a:avLst/>
          </a:prstGeom>
          <a:noFill/>
        </p:spPr>
        <p:txBody>
          <a:bodyPr wrap="square" rtlCol="0">
            <a:spAutoFit/>
          </a:bodyPr>
          <a:lstStyle/>
          <a:p>
            <a:pPr rtl="0">
              <a:spcBef>
                <a:spcPts val="0"/>
              </a:spcBef>
              <a:spcAft>
                <a:spcPts val="0"/>
              </a:spcAft>
            </a:pPr>
            <a:r>
              <a:rPr lang="en-IN" sz="1400" dirty="0">
                <a:solidFill>
                  <a:srgbClr val="C00000"/>
                </a:solidFill>
                <a:latin typeface="Yu Gothic UI Semibold" panose="020B0700000000000000" pitchFamily="34" charset="-128"/>
                <a:ea typeface="Yu Gothic UI Semibold" panose="020B0700000000000000" pitchFamily="34" charset="-128"/>
              </a:rPr>
              <a:t>Metrics Before SMOTE</a:t>
            </a:r>
            <a:r>
              <a:rPr lang="en-IN" sz="1400" b="0" i="0" u="none" strike="noStrike" dirty="0">
                <a:solidFill>
                  <a:srgbClr val="C00000"/>
                </a:solidFill>
                <a:effectLst/>
                <a:latin typeface="Yu Gothic UI Semibold" panose="020B0700000000000000" pitchFamily="34" charset="-128"/>
                <a:ea typeface="Yu Gothic UI Semibold" panose="020B0700000000000000" pitchFamily="34" charset="-128"/>
              </a:rPr>
              <a:t>: </a:t>
            </a:r>
            <a:endParaRPr lang="en-IN" sz="1400" b="0" dirty="0">
              <a:solidFill>
                <a:srgbClr val="C00000"/>
              </a:solidFill>
              <a:effectLst/>
              <a:latin typeface="Yu Gothic UI Semibold" panose="020B0700000000000000" pitchFamily="34" charset="-128"/>
              <a:ea typeface="Yu Gothic UI Semibold" panose="020B0700000000000000" pitchFamily="34" charset="-128"/>
            </a:endParaRPr>
          </a:p>
        </p:txBody>
      </p:sp>
      <p:sp>
        <p:nvSpPr>
          <p:cNvPr id="9" name="TextBox 8">
            <a:extLst>
              <a:ext uri="{FF2B5EF4-FFF2-40B4-BE49-F238E27FC236}">
                <a16:creationId xmlns:a16="http://schemas.microsoft.com/office/drawing/2014/main" id="{BC66B5F8-D9D4-06C1-B6BE-478FDF43A800}"/>
              </a:ext>
            </a:extLst>
          </p:cNvPr>
          <p:cNvSpPr txBox="1"/>
          <p:nvPr/>
        </p:nvSpPr>
        <p:spPr>
          <a:xfrm>
            <a:off x="4763161" y="346024"/>
            <a:ext cx="3777245" cy="307777"/>
          </a:xfrm>
          <a:prstGeom prst="rect">
            <a:avLst/>
          </a:prstGeom>
          <a:noFill/>
        </p:spPr>
        <p:txBody>
          <a:bodyPr wrap="square" rtlCol="0">
            <a:spAutoFit/>
          </a:bodyPr>
          <a:lstStyle/>
          <a:p>
            <a:pPr rtl="0">
              <a:spcBef>
                <a:spcPts val="0"/>
              </a:spcBef>
              <a:spcAft>
                <a:spcPts val="0"/>
              </a:spcAft>
            </a:pPr>
            <a:r>
              <a:rPr lang="en-IN" sz="1400" dirty="0">
                <a:solidFill>
                  <a:srgbClr val="C00000"/>
                </a:solidFill>
                <a:latin typeface="Yu Gothic UI Semibold" panose="020B0700000000000000" pitchFamily="34" charset="-128"/>
                <a:ea typeface="Yu Gothic UI Semibold" panose="020B0700000000000000" pitchFamily="34" charset="-128"/>
              </a:rPr>
              <a:t>Metrics After SMOTE</a:t>
            </a:r>
            <a:r>
              <a:rPr lang="en-IN" sz="1400" b="0" i="0" u="none" strike="noStrike" dirty="0">
                <a:solidFill>
                  <a:srgbClr val="C00000"/>
                </a:solidFill>
                <a:effectLst/>
                <a:latin typeface="Yu Gothic UI Semibold" panose="020B0700000000000000" pitchFamily="34" charset="-128"/>
                <a:ea typeface="Yu Gothic UI Semibold" panose="020B0700000000000000" pitchFamily="34" charset="-128"/>
              </a:rPr>
              <a:t>: </a:t>
            </a:r>
            <a:endParaRPr lang="en-IN" sz="1400" b="0" dirty="0">
              <a:solidFill>
                <a:srgbClr val="C00000"/>
              </a:solidFill>
              <a:effectLst/>
              <a:latin typeface="Yu Gothic UI Semibold" panose="020B0700000000000000" pitchFamily="34" charset="-128"/>
              <a:ea typeface="Yu Gothic UI Semibold" panose="020B0700000000000000" pitchFamily="34" charset="-128"/>
            </a:endParaRPr>
          </a:p>
        </p:txBody>
      </p:sp>
      <p:pic>
        <p:nvPicPr>
          <p:cNvPr id="5" name="Picture 4">
            <a:extLst>
              <a:ext uri="{FF2B5EF4-FFF2-40B4-BE49-F238E27FC236}">
                <a16:creationId xmlns:a16="http://schemas.microsoft.com/office/drawing/2014/main" id="{3B951675-9E7C-4C33-D9F0-DA60E6A7FFE2}"/>
              </a:ext>
            </a:extLst>
          </p:cNvPr>
          <p:cNvPicPr>
            <a:picLocks noChangeAspect="1"/>
          </p:cNvPicPr>
          <p:nvPr/>
        </p:nvPicPr>
        <p:blipFill>
          <a:blip r:embed="rId2"/>
          <a:stretch>
            <a:fillRect/>
          </a:stretch>
        </p:blipFill>
        <p:spPr>
          <a:xfrm>
            <a:off x="721676" y="653801"/>
            <a:ext cx="3519456" cy="1999691"/>
          </a:xfrm>
          <a:prstGeom prst="rect">
            <a:avLst/>
          </a:prstGeom>
          <a:ln>
            <a:solidFill>
              <a:schemeClr val="tx2">
                <a:lumMod val="50000"/>
              </a:schemeClr>
            </a:solidFill>
          </a:ln>
        </p:spPr>
      </p:pic>
      <p:pic>
        <p:nvPicPr>
          <p:cNvPr id="11" name="Picture 10">
            <a:extLst>
              <a:ext uri="{FF2B5EF4-FFF2-40B4-BE49-F238E27FC236}">
                <a16:creationId xmlns:a16="http://schemas.microsoft.com/office/drawing/2014/main" id="{EB4BFFDA-6D7D-60F9-9869-323903CABD6A}"/>
              </a:ext>
            </a:extLst>
          </p:cNvPr>
          <p:cNvPicPr>
            <a:picLocks noChangeAspect="1"/>
          </p:cNvPicPr>
          <p:nvPr/>
        </p:nvPicPr>
        <p:blipFill>
          <a:blip r:embed="rId3"/>
          <a:stretch>
            <a:fillRect/>
          </a:stretch>
        </p:blipFill>
        <p:spPr>
          <a:xfrm>
            <a:off x="4808408" y="653800"/>
            <a:ext cx="3613916" cy="2029353"/>
          </a:xfrm>
          <a:prstGeom prst="rect">
            <a:avLst/>
          </a:prstGeom>
          <a:ln>
            <a:solidFill>
              <a:schemeClr val="tx1"/>
            </a:solidFill>
          </a:ln>
        </p:spPr>
      </p:pic>
    </p:spTree>
    <p:extLst>
      <p:ext uri="{BB962C8B-B14F-4D97-AF65-F5344CB8AC3E}">
        <p14:creationId xmlns:p14="http://schemas.microsoft.com/office/powerpoint/2010/main" val="411963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AACC6F-6E8C-38D8-2D42-E2607BE02F0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18</a:t>
            </a:fld>
            <a:endParaRPr lang="en-GB" dirty="0"/>
          </a:p>
        </p:txBody>
      </p:sp>
      <p:sp>
        <p:nvSpPr>
          <p:cNvPr id="7" name="TextBox 6">
            <a:extLst>
              <a:ext uri="{FF2B5EF4-FFF2-40B4-BE49-F238E27FC236}">
                <a16:creationId xmlns:a16="http://schemas.microsoft.com/office/drawing/2014/main" id="{DAC35BF4-2A5F-2688-C3C8-D0FF93D29F86}"/>
              </a:ext>
            </a:extLst>
          </p:cNvPr>
          <p:cNvSpPr txBox="1"/>
          <p:nvPr/>
        </p:nvSpPr>
        <p:spPr>
          <a:xfrm>
            <a:off x="578185" y="415392"/>
            <a:ext cx="3777245" cy="400110"/>
          </a:xfrm>
          <a:prstGeom prst="rect">
            <a:avLst/>
          </a:prstGeom>
          <a:noFill/>
        </p:spPr>
        <p:txBody>
          <a:bodyPr wrap="square" rtlCol="0">
            <a:spAutoFit/>
          </a:bodyPr>
          <a:lstStyle/>
          <a:p>
            <a:pPr marL="292100" rtl="0">
              <a:spcBef>
                <a:spcPts val="0"/>
              </a:spcBef>
              <a:spcAft>
                <a:spcPts val="0"/>
              </a:spcAft>
            </a:pPr>
            <a:r>
              <a:rPr lang="en-IN" sz="2000" b="1" dirty="0">
                <a:solidFill>
                  <a:srgbClr val="C00000"/>
                </a:solidFill>
                <a:latin typeface="Calibri" panose="020F0502020204030204" pitchFamily="34" charset="0"/>
              </a:rPr>
              <a:t>XG BOOST Tuned</a:t>
            </a:r>
            <a:r>
              <a:rPr lang="en-IN" sz="2000" b="1" i="0" u="none" strike="noStrike" dirty="0">
                <a:solidFill>
                  <a:srgbClr val="000000"/>
                </a:solidFill>
                <a:effectLst/>
                <a:latin typeface="Calibri" panose="020F0502020204030204" pitchFamily="34" charset="0"/>
              </a:rPr>
              <a:t>: </a:t>
            </a:r>
            <a:endParaRPr lang="en-US" sz="2000" dirty="0">
              <a:latin typeface="Yu Gothic UI Semibold" panose="020B0700000000000000" pitchFamily="34" charset="-128"/>
              <a:ea typeface="Yu Gothic UI Semibold" panose="020B0700000000000000" pitchFamily="34" charset="-128"/>
              <a:cs typeface="Helvetica" panose="020B0604020202020204" pitchFamily="34" charset="0"/>
            </a:endParaRPr>
          </a:p>
        </p:txBody>
      </p:sp>
      <p:pic>
        <p:nvPicPr>
          <p:cNvPr id="13" name="Picture 12">
            <a:extLst>
              <a:ext uri="{FF2B5EF4-FFF2-40B4-BE49-F238E27FC236}">
                <a16:creationId xmlns:a16="http://schemas.microsoft.com/office/drawing/2014/main" id="{5550F973-62F3-A1AE-890D-A4FDD3923911}"/>
              </a:ext>
            </a:extLst>
          </p:cNvPr>
          <p:cNvPicPr>
            <a:picLocks noChangeAspect="1"/>
          </p:cNvPicPr>
          <p:nvPr/>
        </p:nvPicPr>
        <p:blipFill>
          <a:blip r:embed="rId2"/>
          <a:stretch>
            <a:fillRect/>
          </a:stretch>
        </p:blipFill>
        <p:spPr>
          <a:xfrm>
            <a:off x="312622" y="1112983"/>
            <a:ext cx="3996633" cy="2770999"/>
          </a:xfrm>
          <a:prstGeom prst="rect">
            <a:avLst/>
          </a:prstGeom>
          <a:ln>
            <a:solidFill>
              <a:schemeClr val="accent2">
                <a:lumMod val="50000"/>
              </a:schemeClr>
            </a:solidFill>
          </a:ln>
        </p:spPr>
      </p:pic>
      <p:pic>
        <p:nvPicPr>
          <p:cNvPr id="15" name="Picture 14">
            <a:extLst>
              <a:ext uri="{FF2B5EF4-FFF2-40B4-BE49-F238E27FC236}">
                <a16:creationId xmlns:a16="http://schemas.microsoft.com/office/drawing/2014/main" id="{1086ADB1-A0E7-25D2-D9D4-639844612D3E}"/>
              </a:ext>
            </a:extLst>
          </p:cNvPr>
          <p:cNvPicPr>
            <a:picLocks noChangeAspect="1"/>
          </p:cNvPicPr>
          <p:nvPr/>
        </p:nvPicPr>
        <p:blipFill>
          <a:blip r:embed="rId3"/>
          <a:stretch>
            <a:fillRect/>
          </a:stretch>
        </p:blipFill>
        <p:spPr>
          <a:xfrm>
            <a:off x="4572000" y="1112983"/>
            <a:ext cx="3996632" cy="2761186"/>
          </a:xfrm>
          <a:prstGeom prst="rect">
            <a:avLst/>
          </a:prstGeom>
          <a:ln>
            <a:solidFill>
              <a:schemeClr val="accent2">
                <a:lumMod val="50000"/>
              </a:schemeClr>
            </a:solidFill>
          </a:ln>
        </p:spPr>
      </p:pic>
    </p:spTree>
    <p:extLst>
      <p:ext uri="{BB962C8B-B14F-4D97-AF65-F5344CB8AC3E}">
        <p14:creationId xmlns:p14="http://schemas.microsoft.com/office/powerpoint/2010/main" val="346081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43B65D-2A16-D16F-D967-E0D17323D62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19</a:t>
            </a:fld>
            <a:endParaRPr lang="en-GB" dirty="0"/>
          </a:p>
        </p:txBody>
      </p:sp>
      <p:sp>
        <p:nvSpPr>
          <p:cNvPr id="4" name="TextBox 3">
            <a:extLst>
              <a:ext uri="{FF2B5EF4-FFF2-40B4-BE49-F238E27FC236}">
                <a16:creationId xmlns:a16="http://schemas.microsoft.com/office/drawing/2014/main" id="{43A625A2-2084-B857-F1E4-8747EFD401D7}"/>
              </a:ext>
            </a:extLst>
          </p:cNvPr>
          <p:cNvSpPr txBox="1"/>
          <p:nvPr/>
        </p:nvSpPr>
        <p:spPr>
          <a:xfrm>
            <a:off x="600426" y="1016674"/>
            <a:ext cx="7454715"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Calibri" panose="020F0502020204030204" pitchFamily="34" charset="0"/>
              </a:rPr>
              <a:t>The models, from the base model to the optimized models, have performed rather well, with models of different accuracy. For example, some models matched test data well overall, while others had a low True Positive Rate, and still others did not.</a:t>
            </a:r>
          </a:p>
          <a:p>
            <a:pPr algn="just"/>
            <a:endParaRPr lang="en-US" sz="1400" dirty="0">
              <a:latin typeface="Yu Gothic UI Semibold" panose="020B0700000000000000" pitchFamily="34" charset="-128"/>
              <a:ea typeface="Yu Gothic UI Semibold" panose="020B0700000000000000" pitchFamily="34" charset="-128"/>
              <a:cs typeface="Calibri" panose="020F0502020204030204" pitchFamily="34" charset="0"/>
            </a:endParaRPr>
          </a:p>
          <a:p>
            <a:pPr marL="342900" indent="-34290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Calibri" panose="020F0502020204030204" pitchFamily="34" charset="0"/>
              </a:rPr>
              <a:t>With a True Positive Rate (Sensitivity) of 0.658, the XG-Boost model is able to connect with about 65% of those who are sad.</a:t>
            </a:r>
          </a:p>
          <a:p>
            <a:pPr algn="just"/>
            <a:endParaRPr lang="en-US" sz="1400" dirty="0">
              <a:latin typeface="Yu Gothic UI Semibold" panose="020B0700000000000000" pitchFamily="34" charset="-128"/>
              <a:ea typeface="Yu Gothic UI Semibold" panose="020B0700000000000000" pitchFamily="34" charset="-128"/>
              <a:cs typeface="Calibri" panose="020F0502020204030204" pitchFamily="34" charset="0"/>
            </a:endParaRPr>
          </a:p>
          <a:p>
            <a:pPr marL="342900" indent="-34290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Calibri" panose="020F0502020204030204" pitchFamily="34" charset="0"/>
              </a:rPr>
              <a:t>It would be really horrible not to approach someone who is truly depressed and unable to give support since our purpose is to either help individuals who are experiencing depression or prevent those who are prone to depression. </a:t>
            </a:r>
          </a:p>
          <a:p>
            <a:pPr algn="just"/>
            <a:endParaRPr lang="en-US" sz="1400" dirty="0">
              <a:latin typeface="Yu Gothic UI Semibold" panose="020B0700000000000000" pitchFamily="34" charset="-128"/>
              <a:ea typeface="Yu Gothic UI Semibold" panose="020B0700000000000000" pitchFamily="34" charset="-128"/>
              <a:cs typeface="Calibri" panose="020F0502020204030204" pitchFamily="34" charset="0"/>
            </a:endParaRPr>
          </a:p>
          <a:p>
            <a:pPr marL="342900" indent="-34290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Calibri" panose="020F0502020204030204" pitchFamily="34" charset="0"/>
              </a:rPr>
              <a:t>We will select our XG-Boost Classifier since it has the maximum sensitivity to prevent False negatives. Our XG-Boost Classifier, which has the maximum sensitivity, will be used to prevent False negatives.</a:t>
            </a:r>
          </a:p>
          <a:p>
            <a:pPr marL="285750" indent="-285750" algn="just">
              <a:buFont typeface="Arial" panose="020B0604020202020204" pitchFamily="34" charset="0"/>
              <a:buChar char="•"/>
            </a:pPr>
            <a:endParaRPr lang="en-IN" sz="1400" dirty="0">
              <a:latin typeface="Yu Gothic UI Semibold" panose="020B0700000000000000" pitchFamily="34" charset="-128"/>
              <a:ea typeface="Yu Gothic UI Semibold" panose="020B0700000000000000" pitchFamily="34" charset="-128"/>
            </a:endParaRPr>
          </a:p>
        </p:txBody>
      </p:sp>
      <p:sp>
        <p:nvSpPr>
          <p:cNvPr id="5" name="TextBox 4">
            <a:extLst>
              <a:ext uri="{FF2B5EF4-FFF2-40B4-BE49-F238E27FC236}">
                <a16:creationId xmlns:a16="http://schemas.microsoft.com/office/drawing/2014/main" id="{2B0106A1-6424-FF4C-480C-2B99D72921D1}"/>
              </a:ext>
            </a:extLst>
          </p:cNvPr>
          <p:cNvSpPr txBox="1"/>
          <p:nvPr/>
        </p:nvSpPr>
        <p:spPr>
          <a:xfrm>
            <a:off x="572171" y="565785"/>
            <a:ext cx="3777245" cy="400110"/>
          </a:xfrm>
          <a:prstGeom prst="rect">
            <a:avLst/>
          </a:prstGeom>
          <a:noFill/>
        </p:spPr>
        <p:txBody>
          <a:bodyPr wrap="square" rtlCol="0">
            <a:spAutoFit/>
          </a:bodyPr>
          <a:lstStyle/>
          <a:p>
            <a:pPr marL="292100" rtl="0">
              <a:spcBef>
                <a:spcPts val="0"/>
              </a:spcBef>
              <a:spcAft>
                <a:spcPts val="0"/>
              </a:spcAft>
            </a:pPr>
            <a:r>
              <a:rPr lang="en-IN" sz="2000" b="1" i="0" u="none" strike="noStrike" dirty="0">
                <a:solidFill>
                  <a:srgbClr val="C00000"/>
                </a:solidFill>
                <a:effectLst/>
                <a:latin typeface="Calibri" panose="020F0502020204030204" pitchFamily="34" charset="0"/>
              </a:rPr>
              <a:t>Inferences and Discussion </a:t>
            </a:r>
            <a:endParaRPr lang="en-US" sz="2000" dirty="0">
              <a:solidFill>
                <a:srgbClr val="C00000"/>
              </a:solidFill>
              <a:latin typeface="Yu Gothic UI Semibold" panose="020B0700000000000000" pitchFamily="34" charset="-128"/>
              <a:ea typeface="Yu Gothic UI Semibold" panose="020B0700000000000000" pitchFamily="34" charset="-128"/>
              <a:cs typeface="Helvetica" panose="020B0604020202020204" pitchFamily="34" charset="0"/>
            </a:endParaRPr>
          </a:p>
        </p:txBody>
      </p:sp>
    </p:spTree>
    <p:extLst>
      <p:ext uri="{BB962C8B-B14F-4D97-AF65-F5344CB8AC3E}">
        <p14:creationId xmlns:p14="http://schemas.microsoft.com/office/powerpoint/2010/main" val="63576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orld Health Day: Substance abuse worsens depression, experts say |  Lifestyle News,The Indian Express">
            <a:extLst>
              <a:ext uri="{FF2B5EF4-FFF2-40B4-BE49-F238E27FC236}">
                <a16:creationId xmlns:a16="http://schemas.microsoft.com/office/drawing/2014/main" id="{5B10F51F-E103-716D-1DC2-FFC07402D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59" y="-138364"/>
            <a:ext cx="9504947" cy="5284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444804-1A74-48DB-B3E3-6F74916E5FF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20</a:t>
            </a:fld>
            <a:endParaRPr lang="en-GB" dirty="0"/>
          </a:p>
        </p:txBody>
      </p:sp>
      <p:sp>
        <p:nvSpPr>
          <p:cNvPr id="6" name="TextBox 5">
            <a:extLst>
              <a:ext uri="{FF2B5EF4-FFF2-40B4-BE49-F238E27FC236}">
                <a16:creationId xmlns:a16="http://schemas.microsoft.com/office/drawing/2014/main" id="{F6C8019D-8F29-5711-6F29-B02C4929170E}"/>
              </a:ext>
            </a:extLst>
          </p:cNvPr>
          <p:cNvSpPr txBox="1"/>
          <p:nvPr/>
        </p:nvSpPr>
        <p:spPr>
          <a:xfrm>
            <a:off x="578185" y="836499"/>
            <a:ext cx="3777245" cy="400110"/>
          </a:xfrm>
          <a:prstGeom prst="rect">
            <a:avLst/>
          </a:prstGeom>
          <a:noFill/>
        </p:spPr>
        <p:txBody>
          <a:bodyPr wrap="square" rtlCol="0">
            <a:spAutoFit/>
          </a:bodyPr>
          <a:lstStyle/>
          <a:p>
            <a:pPr marL="292100" rtl="0">
              <a:spcBef>
                <a:spcPts val="0"/>
              </a:spcBef>
              <a:spcAft>
                <a:spcPts val="0"/>
              </a:spcAft>
            </a:pPr>
            <a:r>
              <a:rPr lang="en-US" sz="2000" dirty="0">
                <a:solidFill>
                  <a:srgbClr val="C00000"/>
                </a:solidFill>
                <a:latin typeface="Yu Gothic UI Semibold" panose="020B0700000000000000" pitchFamily="34" charset="-128"/>
                <a:ea typeface="Yu Gothic UI Semibold" panose="020B0700000000000000" pitchFamily="34" charset="-128"/>
                <a:cs typeface="Helvetica" panose="020B0604020202020204" pitchFamily="34" charset="0"/>
              </a:rPr>
              <a:t>Conclusions</a:t>
            </a:r>
          </a:p>
        </p:txBody>
      </p:sp>
      <p:sp>
        <p:nvSpPr>
          <p:cNvPr id="7" name="TextBox 6">
            <a:extLst>
              <a:ext uri="{FF2B5EF4-FFF2-40B4-BE49-F238E27FC236}">
                <a16:creationId xmlns:a16="http://schemas.microsoft.com/office/drawing/2014/main" id="{BEF95B63-1EA8-81C3-F6B5-09AE4F99BBFE}"/>
              </a:ext>
            </a:extLst>
          </p:cNvPr>
          <p:cNvSpPr txBox="1"/>
          <p:nvPr/>
        </p:nvSpPr>
        <p:spPr>
          <a:xfrm>
            <a:off x="600426" y="1365591"/>
            <a:ext cx="7057674" cy="1600438"/>
          </a:xfrm>
          <a:prstGeom prst="rect">
            <a:avLst/>
          </a:prstGeom>
          <a:noFill/>
        </p:spPr>
        <p:txBody>
          <a:bodyPr wrap="square" rtlCol="0">
            <a:spAutoFit/>
          </a:bodyPr>
          <a:lstStyle/>
          <a:p>
            <a:pPr marL="285750" marR="476250" algn="just" rtl="0" fontAlgn="base">
              <a:spcBef>
                <a:spcPts val="0"/>
              </a:spcBef>
              <a:spcAft>
                <a:spcPts val="0"/>
              </a:spcAft>
            </a:pPr>
            <a:r>
              <a:rPr lang="en-US" sz="1400" b="0" i="0" u="none" strike="noStrike" dirty="0">
                <a:solidFill>
                  <a:srgbClr val="000000"/>
                </a:solidFill>
                <a:effectLst/>
                <a:latin typeface="Yu Gothic UI Semibold" panose="020B0700000000000000" pitchFamily="34" charset="-128"/>
                <a:ea typeface="Yu Gothic UI Semibold" panose="020B0700000000000000" pitchFamily="34" charset="-128"/>
              </a:rPr>
              <a:t>This study aimed at applying the machine learning techniques to predict the people who are prone to depression. Based on the analysis of the results, XG-Boost has the higher sensitivity with accuracy of 65.1%. </a:t>
            </a:r>
          </a:p>
          <a:p>
            <a:pPr marL="285750" marR="476250" algn="just" rtl="0" fontAlgn="base">
              <a:spcBef>
                <a:spcPts val="0"/>
              </a:spcBef>
              <a:spcAft>
                <a:spcPts val="0"/>
              </a:spcAft>
            </a:pPr>
            <a:endParaRPr lang="en-US" sz="1400" b="0" i="0" u="none" strike="noStrike" dirty="0">
              <a:solidFill>
                <a:srgbClr val="000000"/>
              </a:solidFill>
              <a:effectLst/>
              <a:latin typeface="Yu Gothic UI Semibold" panose="020B0700000000000000" pitchFamily="34" charset="-128"/>
              <a:ea typeface="Yu Gothic UI Semibold" panose="020B0700000000000000" pitchFamily="34" charset="-128"/>
            </a:endParaRPr>
          </a:p>
          <a:p>
            <a:pPr marL="285750" marR="476250" algn="just" rtl="0" fontAlgn="base">
              <a:spcBef>
                <a:spcPts val="0"/>
              </a:spcBef>
              <a:spcAft>
                <a:spcPts val="0"/>
              </a:spcAft>
            </a:pPr>
            <a:r>
              <a:rPr lang="en-US" sz="1400" b="0" i="0" u="none" strike="noStrike" dirty="0">
                <a:solidFill>
                  <a:srgbClr val="000000"/>
                </a:solidFill>
                <a:effectLst/>
                <a:latin typeface="Yu Gothic UI Semibold" panose="020B0700000000000000" pitchFamily="34" charset="-128"/>
                <a:ea typeface="Yu Gothic UI Semibold" panose="020B0700000000000000" pitchFamily="34" charset="-128"/>
              </a:rPr>
              <a:t>Health institutions and hospitals can use machine learning to assess the people/patients who are prone to depression by helping them offering counselling and medication.</a:t>
            </a:r>
          </a:p>
        </p:txBody>
      </p:sp>
    </p:spTree>
    <p:extLst>
      <p:ext uri="{BB962C8B-B14F-4D97-AF65-F5344CB8AC3E}">
        <p14:creationId xmlns:p14="http://schemas.microsoft.com/office/powerpoint/2010/main" val="102644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DB1189-5386-4FEA-BB2D-4978FB03672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21</a:t>
            </a:fld>
            <a:endParaRPr lang="en-GB" dirty="0"/>
          </a:p>
        </p:txBody>
      </p:sp>
      <p:sp>
        <p:nvSpPr>
          <p:cNvPr id="3" name="TextBox 2">
            <a:extLst>
              <a:ext uri="{FF2B5EF4-FFF2-40B4-BE49-F238E27FC236}">
                <a16:creationId xmlns:a16="http://schemas.microsoft.com/office/drawing/2014/main" id="{F64AE226-B407-031F-6792-D327EB19E011}"/>
              </a:ext>
            </a:extLst>
          </p:cNvPr>
          <p:cNvSpPr txBox="1"/>
          <p:nvPr/>
        </p:nvSpPr>
        <p:spPr>
          <a:xfrm>
            <a:off x="2293970" y="1882617"/>
            <a:ext cx="4069760" cy="923330"/>
          </a:xfrm>
          <a:prstGeom prst="rect">
            <a:avLst/>
          </a:prstGeom>
          <a:noFill/>
        </p:spPr>
        <p:txBody>
          <a:bodyPr wrap="square" rtlCol="0">
            <a:spAutoFit/>
          </a:bodyPr>
          <a:lstStyle/>
          <a:p>
            <a:r>
              <a:rPr lang="en-IN" sz="5400" dirty="0">
                <a:solidFill>
                  <a:srgbClr val="C00000"/>
                </a:solidFill>
                <a:latin typeface="Yu Gothic UI Semibold" panose="020B0700000000000000" pitchFamily="34" charset="-128"/>
                <a:ea typeface="Yu Gothic UI Semibold" panose="020B0700000000000000" pitchFamily="34" charset="-128"/>
              </a:rPr>
              <a:t>THANK YOU</a:t>
            </a:r>
          </a:p>
        </p:txBody>
      </p:sp>
    </p:spTree>
    <p:extLst>
      <p:ext uri="{BB962C8B-B14F-4D97-AF65-F5344CB8AC3E}">
        <p14:creationId xmlns:p14="http://schemas.microsoft.com/office/powerpoint/2010/main" val="155299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8D1042-805B-DDE0-E49B-7C811B50DEAA}"/>
              </a:ext>
            </a:extLst>
          </p:cNvPr>
          <p:cNvSpPr>
            <a:spLocks noGrp="1"/>
          </p:cNvSpPr>
          <p:nvPr>
            <p:ph type="sldNum" sz="quarter" idx="12"/>
          </p:nvPr>
        </p:nvSpPr>
        <p:spPr/>
        <p:txBody>
          <a:bodyPr/>
          <a:lstStyle/>
          <a:p>
            <a:fld id="{FBC7F625-0068-4B86-8223-DB3872672C33}" type="slidenum">
              <a:rPr lang="en-IN" smtClean="0"/>
              <a:t>3</a:t>
            </a:fld>
            <a:endParaRPr lang="en-IN" dirty="0"/>
          </a:p>
        </p:txBody>
      </p:sp>
      <p:sp>
        <p:nvSpPr>
          <p:cNvPr id="4" name="Google Shape;82;p13">
            <a:extLst>
              <a:ext uri="{FF2B5EF4-FFF2-40B4-BE49-F238E27FC236}">
                <a16:creationId xmlns:a16="http://schemas.microsoft.com/office/drawing/2014/main" id="{F909B197-28F5-FBDC-BEFC-EB7B8C88B99D}"/>
              </a:ext>
            </a:extLst>
          </p:cNvPr>
          <p:cNvSpPr txBox="1">
            <a:spLocks noGrp="1"/>
          </p:cNvSpPr>
          <p:nvPr>
            <p:ph type="title"/>
          </p:nvPr>
        </p:nvSpPr>
        <p:spPr>
          <a:xfrm>
            <a:off x="776036" y="452521"/>
            <a:ext cx="3561347" cy="4618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000" b="1" dirty="0">
                <a:solidFill>
                  <a:srgbClr val="C00000"/>
                </a:solidFill>
                <a:latin typeface="Roboto" panose="02000000000000000000" pitchFamily="2" charset="0"/>
                <a:ea typeface="Roboto" panose="02000000000000000000" pitchFamily="2" charset="0"/>
              </a:rPr>
              <a:t>Problem Statement</a:t>
            </a:r>
          </a:p>
        </p:txBody>
      </p:sp>
      <p:sp>
        <p:nvSpPr>
          <p:cNvPr id="5" name="TextBox 4">
            <a:extLst>
              <a:ext uri="{FF2B5EF4-FFF2-40B4-BE49-F238E27FC236}">
                <a16:creationId xmlns:a16="http://schemas.microsoft.com/office/drawing/2014/main" id="{61530A37-C79F-FE16-C119-C9C12A06DA01}"/>
              </a:ext>
            </a:extLst>
          </p:cNvPr>
          <p:cNvSpPr txBox="1"/>
          <p:nvPr/>
        </p:nvSpPr>
        <p:spPr>
          <a:xfrm>
            <a:off x="678450" y="877988"/>
            <a:ext cx="5896808" cy="1384995"/>
          </a:xfrm>
          <a:prstGeom prst="rect">
            <a:avLst/>
          </a:prstGeom>
          <a:noFill/>
        </p:spPr>
        <p:txBody>
          <a:bodyPr wrap="square" rtlCol="0">
            <a:spAutoFit/>
          </a:bodyPr>
          <a:lstStyle/>
          <a:p>
            <a:pPr algn="just"/>
            <a:r>
              <a:rPr lang="en-US" sz="1400" dirty="0">
                <a:latin typeface="Yu Gothic UI Semibold" panose="020B0700000000000000" pitchFamily="34" charset="-128"/>
                <a:ea typeface="Yu Gothic UI Semibold" panose="020B0700000000000000" pitchFamily="34" charset="-128"/>
              </a:rPr>
              <a:t>To build a suitable model that will allow us to identify the depressed respondents and help them with their mental health by researching the effects of the factors that contribute to depression and predicting whether the respondent is likely to experience depression or not based on factors like cocaine, cigarettes, marijuana, crack, income range, education, and many other factors.</a:t>
            </a:r>
            <a:endParaRPr lang="en-IN" sz="1400" dirty="0">
              <a:latin typeface="Yu Gothic UI Semibold" panose="020B0700000000000000" pitchFamily="34" charset="-128"/>
              <a:ea typeface="Yu Gothic UI Semibold" panose="020B0700000000000000" pitchFamily="34" charset="-128"/>
            </a:endParaRPr>
          </a:p>
        </p:txBody>
      </p:sp>
      <p:sp>
        <p:nvSpPr>
          <p:cNvPr id="6" name="Google Shape;82;p13">
            <a:extLst>
              <a:ext uri="{FF2B5EF4-FFF2-40B4-BE49-F238E27FC236}">
                <a16:creationId xmlns:a16="http://schemas.microsoft.com/office/drawing/2014/main" id="{A8687D3E-8AF1-F6E2-CA3C-84846FE17FD4}"/>
              </a:ext>
            </a:extLst>
          </p:cNvPr>
          <p:cNvSpPr txBox="1">
            <a:spLocks/>
          </p:cNvSpPr>
          <p:nvPr/>
        </p:nvSpPr>
        <p:spPr>
          <a:xfrm>
            <a:off x="735930" y="2271298"/>
            <a:ext cx="6212306" cy="461879"/>
          </a:xfrm>
          <a:prstGeom prst="rect">
            <a:avLst/>
          </a:prstGeom>
        </p:spPr>
        <p:txBody>
          <a:bodyPr spcFirstLastPara="1" vert="horz" wrap="square" lIns="0" tIns="0" rIns="0" bIns="0" rtlCol="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US" sz="2000" b="1" dirty="0">
                <a:solidFill>
                  <a:srgbClr val="C00000"/>
                </a:solidFill>
                <a:latin typeface="Roboto" panose="02000000000000000000" pitchFamily="2" charset="0"/>
                <a:ea typeface="Roboto" panose="02000000000000000000" pitchFamily="2" charset="0"/>
              </a:rPr>
              <a:t>Why is the problem statement vital?</a:t>
            </a:r>
            <a:endParaRPr lang="en-IN" sz="2000" b="1" dirty="0">
              <a:solidFill>
                <a:srgbClr val="C00000"/>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259DE44E-F794-142F-7717-7D3DD072F604}"/>
              </a:ext>
            </a:extLst>
          </p:cNvPr>
          <p:cNvSpPr txBox="1"/>
          <p:nvPr/>
        </p:nvSpPr>
        <p:spPr>
          <a:xfrm>
            <a:off x="644360" y="2823096"/>
            <a:ext cx="5896808" cy="1169551"/>
          </a:xfrm>
          <a:prstGeom prst="rect">
            <a:avLst/>
          </a:prstGeom>
          <a:noFill/>
        </p:spPr>
        <p:txBody>
          <a:bodyPr wrap="square" rtlCol="0">
            <a:spAutoFit/>
          </a:bodyPr>
          <a:lstStyle/>
          <a:p>
            <a:pPr algn="just"/>
            <a:r>
              <a:rPr lang="en-US" sz="1400" dirty="0">
                <a:latin typeface="Yu Gothic UI Semibold" panose="020B0700000000000000" pitchFamily="34" charset="-128"/>
                <a:ea typeface="Yu Gothic UI Semibold" panose="020B0700000000000000" pitchFamily="34" charset="-128"/>
              </a:rPr>
              <a:t>An estimated 3.8% of the world's population suffers from depression, including 5.0% of adults and 5.7% of persons over the age of 60. Around 280 million individuals worldwide suffer from depression. Depression is distinct from common mood swings and transient emotional reactions to problems in day-to-day living.</a:t>
            </a:r>
            <a:endParaRPr lang="en-IN"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83907285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50C79A-8583-93E8-9842-B3384AF55356}"/>
              </a:ext>
            </a:extLst>
          </p:cNvPr>
          <p:cNvSpPr>
            <a:spLocks noGrp="1"/>
          </p:cNvSpPr>
          <p:nvPr>
            <p:ph type="sldNum" sz="quarter" idx="12"/>
          </p:nvPr>
        </p:nvSpPr>
        <p:spPr/>
        <p:txBody>
          <a:bodyPr/>
          <a:lstStyle/>
          <a:p>
            <a:fld id="{FBC7F625-0068-4B86-8223-DB3872672C33}" type="slidenum">
              <a:rPr lang="en-IN" smtClean="0"/>
              <a:t>4</a:t>
            </a:fld>
            <a:endParaRPr lang="en-IN" dirty="0"/>
          </a:p>
        </p:txBody>
      </p:sp>
      <p:sp>
        <p:nvSpPr>
          <p:cNvPr id="4" name="Google Shape;82;p13">
            <a:extLst>
              <a:ext uri="{FF2B5EF4-FFF2-40B4-BE49-F238E27FC236}">
                <a16:creationId xmlns:a16="http://schemas.microsoft.com/office/drawing/2014/main" id="{B1852117-70C1-E6F8-86A1-843449446168}"/>
              </a:ext>
            </a:extLst>
          </p:cNvPr>
          <p:cNvSpPr txBox="1">
            <a:spLocks noGrp="1"/>
          </p:cNvSpPr>
          <p:nvPr>
            <p:ph type="title"/>
          </p:nvPr>
        </p:nvSpPr>
        <p:spPr>
          <a:xfrm>
            <a:off x="776036" y="452521"/>
            <a:ext cx="3561347" cy="4618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000" b="1" dirty="0">
                <a:solidFill>
                  <a:srgbClr val="C00000"/>
                </a:solidFill>
                <a:latin typeface="Roboto" panose="02000000000000000000" pitchFamily="2" charset="0"/>
                <a:ea typeface="Roboto" panose="02000000000000000000" pitchFamily="2" charset="0"/>
              </a:rPr>
              <a:t>Aim</a:t>
            </a:r>
          </a:p>
        </p:txBody>
      </p:sp>
      <p:sp>
        <p:nvSpPr>
          <p:cNvPr id="5" name="TextBox 4">
            <a:extLst>
              <a:ext uri="{FF2B5EF4-FFF2-40B4-BE49-F238E27FC236}">
                <a16:creationId xmlns:a16="http://schemas.microsoft.com/office/drawing/2014/main" id="{2C2B4240-0AC1-215A-370D-658C10AD09B3}"/>
              </a:ext>
            </a:extLst>
          </p:cNvPr>
          <p:cNvSpPr txBox="1"/>
          <p:nvPr/>
        </p:nvSpPr>
        <p:spPr>
          <a:xfrm>
            <a:off x="678449" y="877988"/>
            <a:ext cx="6275803" cy="738664"/>
          </a:xfrm>
          <a:prstGeom prst="rect">
            <a:avLst/>
          </a:prstGeom>
          <a:noFill/>
        </p:spPr>
        <p:txBody>
          <a:bodyPr wrap="square" rtlCol="0">
            <a:spAutoFit/>
          </a:bodyPr>
          <a:lstStyle/>
          <a:p>
            <a:pPr algn="just"/>
            <a:r>
              <a:rPr lang="en-US" sz="1400" dirty="0">
                <a:latin typeface="Yu Gothic UI Semibold" panose="020B0700000000000000" pitchFamily="34" charset="-128"/>
                <a:ea typeface="Yu Gothic UI Semibold" panose="020B0700000000000000" pitchFamily="34" charset="-128"/>
              </a:rPr>
              <a:t>The objective of this project is to develop a prediction model using machine learning algorithms to analyze historical survey data. This model will help predict the respondents who will experience depression.</a:t>
            </a:r>
            <a:endParaRPr lang="en-IN" sz="1400" dirty="0">
              <a:latin typeface="Yu Gothic UI Semibold" panose="020B0700000000000000" pitchFamily="34" charset="-128"/>
              <a:ea typeface="Yu Gothic UI Semibold" panose="020B0700000000000000" pitchFamily="34" charset="-128"/>
            </a:endParaRPr>
          </a:p>
        </p:txBody>
      </p:sp>
      <p:sp>
        <p:nvSpPr>
          <p:cNvPr id="6" name="Google Shape;82;p13">
            <a:extLst>
              <a:ext uri="{FF2B5EF4-FFF2-40B4-BE49-F238E27FC236}">
                <a16:creationId xmlns:a16="http://schemas.microsoft.com/office/drawing/2014/main" id="{1BEC0ED9-1071-C820-13FE-D3C2C83E19E7}"/>
              </a:ext>
            </a:extLst>
          </p:cNvPr>
          <p:cNvSpPr txBox="1">
            <a:spLocks/>
          </p:cNvSpPr>
          <p:nvPr/>
        </p:nvSpPr>
        <p:spPr>
          <a:xfrm>
            <a:off x="784056" y="2060746"/>
            <a:ext cx="3561347" cy="461879"/>
          </a:xfrm>
          <a:prstGeom prst="rect">
            <a:avLst/>
          </a:prstGeom>
        </p:spPr>
        <p:txBody>
          <a:bodyPr spcFirstLastPara="1" vert="horz" wrap="square" lIns="0" tIns="0" rIns="0" bIns="0" rtlCol="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000" b="1" dirty="0">
                <a:solidFill>
                  <a:srgbClr val="C00000"/>
                </a:solidFill>
                <a:latin typeface="Roboto" panose="02000000000000000000" pitchFamily="2" charset="0"/>
                <a:ea typeface="Roboto" panose="02000000000000000000" pitchFamily="2" charset="0"/>
              </a:rPr>
              <a:t>Considered data set</a:t>
            </a:r>
          </a:p>
        </p:txBody>
      </p:sp>
      <p:sp>
        <p:nvSpPr>
          <p:cNvPr id="7" name="TextBox 6">
            <a:hlinkClick r:id="rId2"/>
            <a:extLst>
              <a:ext uri="{FF2B5EF4-FFF2-40B4-BE49-F238E27FC236}">
                <a16:creationId xmlns:a16="http://schemas.microsoft.com/office/drawing/2014/main" id="{76C4284E-46C5-D80F-F5C9-73F83CA82450}"/>
              </a:ext>
            </a:extLst>
          </p:cNvPr>
          <p:cNvSpPr txBox="1"/>
          <p:nvPr/>
        </p:nvSpPr>
        <p:spPr>
          <a:xfrm>
            <a:off x="678448" y="2571750"/>
            <a:ext cx="8020383" cy="1815882"/>
          </a:xfrm>
          <a:prstGeom prst="rect">
            <a:avLst/>
          </a:prstGeom>
          <a:noFill/>
        </p:spPr>
        <p:txBody>
          <a:bodyPr wrap="square" rtlCol="0">
            <a:spAutoFit/>
          </a:bodyPr>
          <a:lstStyle/>
          <a:p>
            <a:pPr algn="just"/>
            <a:r>
              <a:rPr lang="en-US" sz="1400" dirty="0">
                <a:latin typeface="Yu Gothic UI Semibold" panose="020B0700000000000000" pitchFamily="34" charset="-128"/>
                <a:ea typeface="Yu Gothic UI Semibold" panose="020B0700000000000000" pitchFamily="34" charset="-128"/>
              </a:rPr>
              <a:t>National Survey of Drug Use and Health (2015-2019) from Kaggle.</a:t>
            </a:r>
          </a:p>
          <a:p>
            <a:pPr algn="just"/>
            <a:endParaRPr lang="en-US" sz="1400" dirty="0">
              <a:latin typeface="Yu Gothic UI Semibold" panose="020B0700000000000000" pitchFamily="34" charset="-128"/>
              <a:ea typeface="Yu Gothic UI Semibold" panose="020B0700000000000000" pitchFamily="34" charset="-128"/>
            </a:endParaRPr>
          </a:p>
          <a:p>
            <a:pPr algn="just"/>
            <a:endParaRPr lang="en-US" sz="1400" dirty="0">
              <a:latin typeface="Yu Gothic UI Semibold" panose="020B0700000000000000" pitchFamily="34" charset="-128"/>
              <a:ea typeface="Yu Gothic UI Semibold" panose="020B0700000000000000" pitchFamily="34" charset="-128"/>
            </a:endParaRPr>
          </a:p>
          <a:p>
            <a:pPr algn="just"/>
            <a:endParaRPr lang="en-US" sz="1400" dirty="0">
              <a:latin typeface="Yu Gothic UI Semibold" panose="020B0700000000000000" pitchFamily="34" charset="-128"/>
              <a:ea typeface="Yu Gothic UI Semibold" panose="020B0700000000000000" pitchFamily="34" charset="-128"/>
            </a:endParaRPr>
          </a:p>
          <a:p>
            <a:pPr algn="just"/>
            <a:r>
              <a:rPr lang="en-US" sz="1400" dirty="0">
                <a:latin typeface="Yu Gothic UI Semibold" panose="020B0700000000000000" pitchFamily="34" charset="-128"/>
                <a:ea typeface="Yu Gothic UI Semibold" panose="020B0700000000000000" pitchFamily="34" charset="-128"/>
              </a:rPr>
              <a:t>Reference link : </a:t>
            </a:r>
          </a:p>
          <a:p>
            <a:pPr algn="just"/>
            <a:r>
              <a:rPr lang="en-US" sz="1400" u="sng" dirty="0">
                <a:solidFill>
                  <a:srgbClr val="0070C0"/>
                </a:solidFill>
                <a:latin typeface="Yu Gothic UI Semibold" panose="020B0700000000000000" pitchFamily="34" charset="-128"/>
                <a:ea typeface="Yu Gothic UI Semibold" panose="020B0700000000000000" pitchFamily="34" charset="-128"/>
              </a:rPr>
              <a:t>https://www.kaggle.com/bgallamoza/national-survey-of-drug-use-and-health20152019</a:t>
            </a:r>
          </a:p>
          <a:p>
            <a:pPr algn="just"/>
            <a:r>
              <a:rPr lang="en-US" sz="1400" dirty="0">
                <a:latin typeface="Yu Gothic UI Semibold" panose="020B0700000000000000" pitchFamily="34" charset="-128"/>
                <a:ea typeface="Yu Gothic UI Semibold" panose="020B0700000000000000" pitchFamily="34" charset="-128"/>
              </a:rPr>
              <a:t>       </a:t>
            </a:r>
          </a:p>
          <a:p>
            <a:pPr algn="just"/>
            <a:endParaRPr lang="en-IN"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36053719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D84A59-CB36-38CC-43FA-1C3829198C9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5</a:t>
            </a:fld>
            <a:endParaRPr lang="en-GB" dirty="0"/>
          </a:p>
        </p:txBody>
      </p:sp>
      <p:sp>
        <p:nvSpPr>
          <p:cNvPr id="3" name="Google Shape;82;p13">
            <a:extLst>
              <a:ext uri="{FF2B5EF4-FFF2-40B4-BE49-F238E27FC236}">
                <a16:creationId xmlns:a16="http://schemas.microsoft.com/office/drawing/2014/main" id="{144917EB-DAC1-EC62-91A4-E7D905AAFB9E}"/>
              </a:ext>
            </a:extLst>
          </p:cNvPr>
          <p:cNvSpPr txBox="1">
            <a:spLocks/>
          </p:cNvSpPr>
          <p:nvPr/>
        </p:nvSpPr>
        <p:spPr>
          <a:xfrm>
            <a:off x="770157" y="440117"/>
            <a:ext cx="3464220" cy="4320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400" b="1" dirty="0">
                <a:solidFill>
                  <a:srgbClr val="C00000"/>
                </a:solidFill>
                <a:latin typeface="Roboto" panose="02000000000000000000" pitchFamily="2" charset="0"/>
                <a:ea typeface="Roboto" panose="02000000000000000000" pitchFamily="2" charset="0"/>
              </a:rPr>
              <a:t>Pre-processing of Data</a:t>
            </a:r>
          </a:p>
        </p:txBody>
      </p:sp>
      <p:sp>
        <p:nvSpPr>
          <p:cNvPr id="6" name="TextBox 5">
            <a:extLst>
              <a:ext uri="{FF2B5EF4-FFF2-40B4-BE49-F238E27FC236}">
                <a16:creationId xmlns:a16="http://schemas.microsoft.com/office/drawing/2014/main" id="{04BCFF64-CAAD-05E7-C58F-B2067EA45D02}"/>
              </a:ext>
            </a:extLst>
          </p:cNvPr>
          <p:cNvSpPr txBox="1"/>
          <p:nvPr/>
        </p:nvSpPr>
        <p:spPr>
          <a:xfrm>
            <a:off x="678450" y="1040415"/>
            <a:ext cx="7009544"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There are specific data codes in the dataset, such as "poor data," "data not obtained," "skip," "blank," and "refused." by entering null values in their place.</a:t>
            </a:r>
          </a:p>
          <a:p>
            <a:pPr marL="285750" indent="-285750" algn="just">
              <a:buFont typeface="Arial" panose="020B0604020202020204" pitchFamily="34" charset="0"/>
              <a:buChar char="•"/>
            </a:pPr>
            <a:endParaRPr lang="en-US" sz="1400" dirty="0">
              <a:latin typeface="Yu Gothic UI Semibold" panose="020B0700000000000000" pitchFamily="34" charset="-128"/>
              <a:ea typeface="Yu Gothic UI Semibold" panose="020B0700000000000000" pitchFamily="34" charset="-128"/>
              <a:cs typeface="Helvetica" panose="020B0604020202020204" pitchFamily="34" charset="0"/>
            </a:endParaRP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All of the columns have null values.</a:t>
            </a:r>
          </a:p>
          <a:p>
            <a:pPr marL="285750" indent="-285750" algn="just">
              <a:buFont typeface="Arial" panose="020B0604020202020204" pitchFamily="34" charset="0"/>
              <a:buChar char="•"/>
            </a:pPr>
            <a:endParaRPr lang="en-US" sz="1400" dirty="0">
              <a:latin typeface="Yu Gothic UI Semibold" panose="020B0700000000000000" pitchFamily="34" charset="-128"/>
              <a:ea typeface="Yu Gothic UI Semibold" panose="020B0700000000000000" pitchFamily="34" charset="-128"/>
              <a:cs typeface="Helvetica" panose="020B0604020202020204" pitchFamily="34" charset="0"/>
            </a:endParaRP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 Eliminating the null values from the target since they are unpredictable.</a:t>
            </a:r>
          </a:p>
          <a:p>
            <a:pPr marL="285750" indent="-285750" algn="just">
              <a:buFont typeface="Arial" panose="020B0604020202020204" pitchFamily="34" charset="0"/>
              <a:buChar char="•"/>
            </a:pPr>
            <a:endParaRPr lang="en-US" sz="1400" dirty="0">
              <a:latin typeface="Yu Gothic UI Semibold" panose="020B0700000000000000" pitchFamily="34" charset="-128"/>
              <a:ea typeface="Yu Gothic UI Semibold" panose="020B0700000000000000" pitchFamily="34" charset="-128"/>
              <a:cs typeface="Helvetica" panose="020B0604020202020204" pitchFamily="34" charset="0"/>
            </a:endParaRP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Null values that are present in all the other columns are corrected once the null values in the target are dropped.</a:t>
            </a:r>
          </a:p>
          <a:p>
            <a:pPr marL="285750" indent="-285750" algn="just">
              <a:buFont typeface="Arial" panose="020B0604020202020204" pitchFamily="34" charset="0"/>
              <a:buChar char="•"/>
            </a:pPr>
            <a:endParaRPr lang="en-US" sz="1400" dirty="0">
              <a:latin typeface="Yu Gothic UI Semibold" panose="020B0700000000000000" pitchFamily="34" charset="-128"/>
              <a:ea typeface="Yu Gothic UI Semibold" panose="020B0700000000000000" pitchFamily="34" charset="-128"/>
              <a:cs typeface="Helvetica" panose="020B0604020202020204" pitchFamily="34" charset="0"/>
            </a:endParaRP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Columns with a proportion of null values greater than 25% are removed.</a:t>
            </a:r>
          </a:p>
          <a:p>
            <a:pPr marL="285750" indent="-285750" algn="just">
              <a:buFont typeface="Arial" panose="020B0604020202020204" pitchFamily="34" charset="0"/>
              <a:buChar char="•"/>
            </a:pPr>
            <a:endParaRPr lang="en-US" sz="1400" dirty="0">
              <a:latin typeface="Yu Gothic UI Semibold" panose="020B0700000000000000" pitchFamily="34" charset="-128"/>
              <a:ea typeface="Yu Gothic UI Semibold" panose="020B0700000000000000" pitchFamily="34" charset="-128"/>
              <a:cs typeface="Helvetica" panose="020B0604020202020204" pitchFamily="34" charset="0"/>
            </a:endParaRPr>
          </a:p>
          <a:p>
            <a:pPr marL="285750" indent="-285750" algn="just">
              <a:buFont typeface="Arial" panose="020B0604020202020204" pitchFamily="34" charset="0"/>
              <a:buChar char="•"/>
            </a:pPr>
            <a:r>
              <a:rPr lang="en-US" sz="1400" dirty="0">
                <a:latin typeface="Yu Gothic UI Semibold" panose="020B0700000000000000" pitchFamily="34" charset="-128"/>
                <a:ea typeface="Yu Gothic UI Semibold" panose="020B0700000000000000" pitchFamily="34" charset="-128"/>
                <a:cs typeface="Helvetica" panose="020B0604020202020204" pitchFamily="34" charset="0"/>
              </a:rPr>
              <a:t>KNN imputation is used to impute null values for the remaining columns.</a:t>
            </a:r>
            <a:endParaRPr lang="en-IN"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56500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08C4E-43A5-454E-9F61-E26B0AAA888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6</a:t>
            </a:fld>
            <a:endParaRPr lang="en-GB" dirty="0"/>
          </a:p>
        </p:txBody>
      </p:sp>
      <p:sp>
        <p:nvSpPr>
          <p:cNvPr id="3" name="Google Shape;82;p13">
            <a:extLst>
              <a:ext uri="{FF2B5EF4-FFF2-40B4-BE49-F238E27FC236}">
                <a16:creationId xmlns:a16="http://schemas.microsoft.com/office/drawing/2014/main" id="{AA66718E-C661-72B8-2EC9-6D1DD608630B}"/>
              </a:ext>
            </a:extLst>
          </p:cNvPr>
          <p:cNvSpPr txBox="1">
            <a:spLocks/>
          </p:cNvSpPr>
          <p:nvPr/>
        </p:nvSpPr>
        <p:spPr>
          <a:xfrm>
            <a:off x="756089" y="341641"/>
            <a:ext cx="5293018" cy="432079"/>
          </a:xfrm>
          <a:prstGeom prst="rect">
            <a:avLst/>
          </a:prstGeom>
        </p:spPr>
        <p:txBody>
          <a:bodyPr spcFirstLastPara="1" wrap="square" lIns="0" tIns="0" rIns="0" bIns="0" anchor="ctr" anchorCtr="0">
            <a:no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spcBef>
                <a:spcPts val="0"/>
              </a:spcBef>
            </a:pPr>
            <a:r>
              <a:rPr lang="en-IN" sz="2400" b="1" dirty="0">
                <a:solidFill>
                  <a:srgbClr val="C00000"/>
                </a:solidFill>
                <a:latin typeface="Roboto" panose="02000000000000000000" pitchFamily="2" charset="0"/>
                <a:ea typeface="Roboto" panose="02000000000000000000" pitchFamily="2" charset="0"/>
              </a:rPr>
              <a:t>Exploratory Data Analysis &amp; Insights:</a:t>
            </a:r>
          </a:p>
        </p:txBody>
      </p:sp>
      <p:pic>
        <p:nvPicPr>
          <p:cNvPr id="1028" name="Picture 4" descr="Chart, bar chart&#10;&#10;Description automatically generated">
            <a:extLst>
              <a:ext uri="{FF2B5EF4-FFF2-40B4-BE49-F238E27FC236}">
                <a16:creationId xmlns:a16="http://schemas.microsoft.com/office/drawing/2014/main" id="{B3E7AE4C-1251-CEF7-8BA3-4484D6EB8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49" y="996274"/>
            <a:ext cx="2931323" cy="220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t, box and whisker chart&#10;&#10;Description automatically generated">
            <a:extLst>
              <a:ext uri="{FF2B5EF4-FFF2-40B4-BE49-F238E27FC236}">
                <a16:creationId xmlns:a16="http://schemas.microsoft.com/office/drawing/2014/main" id="{5AC24816-DC2E-D9E7-CF90-0981FB8C8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91" y="996274"/>
            <a:ext cx="3074591" cy="22373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DA35AAB-E24E-1B5E-0DC3-F9C763AD292D}"/>
              </a:ext>
            </a:extLst>
          </p:cNvPr>
          <p:cNvSpPr txBox="1"/>
          <p:nvPr/>
        </p:nvSpPr>
        <p:spPr>
          <a:xfrm>
            <a:off x="4608106" y="3312704"/>
            <a:ext cx="3832048" cy="1384995"/>
          </a:xfrm>
          <a:prstGeom prst="rect">
            <a:avLst/>
          </a:prstGeom>
          <a:noFill/>
          <a:ln>
            <a:solidFill>
              <a:srgbClr val="00B050"/>
            </a:solidFill>
          </a:ln>
        </p:spPr>
        <p:txBody>
          <a:bodyPr wrap="square">
            <a:spAutoFit/>
          </a:bodyPr>
          <a:lstStyle/>
          <a:p>
            <a:pPr algn="just"/>
            <a:r>
              <a:rPr lang="en-IN" sz="1400" dirty="0">
                <a:solidFill>
                  <a:schemeClr val="accent2">
                    <a:lumMod val="50000"/>
                  </a:schemeClr>
                </a:solidFill>
                <a:latin typeface="Yu Gothic UI Semibold" panose="020B0700000000000000" pitchFamily="34" charset="-128"/>
                <a:ea typeface="Yu Gothic UI Semibold" panose="020B0700000000000000" pitchFamily="34" charset="-128"/>
              </a:rPr>
              <a:t>We compared those who regularly use meth over the course of a year with those who report being depressed. From the graph above, we can see that the number of depressed people is higher for those who have the habit than for those who do not.</a:t>
            </a:r>
          </a:p>
        </p:txBody>
      </p:sp>
      <p:sp>
        <p:nvSpPr>
          <p:cNvPr id="15" name="TextBox 14">
            <a:extLst>
              <a:ext uri="{FF2B5EF4-FFF2-40B4-BE49-F238E27FC236}">
                <a16:creationId xmlns:a16="http://schemas.microsoft.com/office/drawing/2014/main" id="{7DCB5E0D-0CE1-6C02-36CD-0D1859FE5A9C}"/>
              </a:ext>
            </a:extLst>
          </p:cNvPr>
          <p:cNvSpPr txBox="1"/>
          <p:nvPr/>
        </p:nvSpPr>
        <p:spPr>
          <a:xfrm>
            <a:off x="597570" y="3320720"/>
            <a:ext cx="3832048" cy="1384995"/>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We compared people with a history of drinking alcohol regularly over the course of a year to those who reported being depressed. The graph above shows that there are somewhat more depressed people than non-depressed people.</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72176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08C4E-43A5-454E-9F61-E26B0AAA888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7</a:t>
            </a:fld>
            <a:endParaRPr lang="en-GB" dirty="0"/>
          </a:p>
        </p:txBody>
      </p:sp>
      <p:pic>
        <p:nvPicPr>
          <p:cNvPr id="2050" name="Picture 2" descr="Chart, box and whisker chart&#10;&#10;Description automatically generated">
            <a:extLst>
              <a:ext uri="{FF2B5EF4-FFF2-40B4-BE49-F238E27FC236}">
                <a16:creationId xmlns:a16="http://schemas.microsoft.com/office/drawing/2014/main" id="{98234792-B308-140F-3B66-90EE4BA4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78" y="626396"/>
            <a:ext cx="3104464" cy="22611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rt, box and whisker chart&#10;&#10;Description automatically generated">
            <a:extLst>
              <a:ext uri="{FF2B5EF4-FFF2-40B4-BE49-F238E27FC236}">
                <a16:creationId xmlns:a16="http://schemas.microsoft.com/office/drawing/2014/main" id="{8F7D46AF-8E12-EE57-1896-682274BD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374" y="608349"/>
            <a:ext cx="2995863" cy="2261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F03A3A-5828-9136-F554-5A77177EFA50}"/>
              </a:ext>
            </a:extLst>
          </p:cNvPr>
          <p:cNvSpPr txBox="1"/>
          <p:nvPr/>
        </p:nvSpPr>
        <p:spPr>
          <a:xfrm>
            <a:off x="459206" y="3080083"/>
            <a:ext cx="3832048"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We have examined those who regularly use marijuana with those who are sad. From the graph above, it is clear that persons who regularly consume marijuana have a higher depressed count than those who don't.</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5" name="TextBox 4">
            <a:extLst>
              <a:ext uri="{FF2B5EF4-FFF2-40B4-BE49-F238E27FC236}">
                <a16:creationId xmlns:a16="http://schemas.microsoft.com/office/drawing/2014/main" id="{12FB8056-9E18-F807-8735-CD94DE7B7C24}"/>
              </a:ext>
            </a:extLst>
          </p:cNvPr>
          <p:cNvSpPr txBox="1"/>
          <p:nvPr/>
        </p:nvSpPr>
        <p:spPr>
          <a:xfrm>
            <a:off x="4461717" y="3070052"/>
            <a:ext cx="4487973"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We made a comparison between those who regularly use cocaine and people who are depressed. The graph above demonstrates that those who use cocaine have a higher depressive disorder incidence than those who don't use the drug.</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76451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26CBA8-BF8D-41AF-0CF3-73054E3C531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8</a:t>
            </a:fld>
            <a:endParaRPr lang="en-GB" dirty="0"/>
          </a:p>
        </p:txBody>
      </p:sp>
      <p:pic>
        <p:nvPicPr>
          <p:cNvPr id="4" name="Picture 3">
            <a:extLst>
              <a:ext uri="{FF2B5EF4-FFF2-40B4-BE49-F238E27FC236}">
                <a16:creationId xmlns:a16="http://schemas.microsoft.com/office/drawing/2014/main" id="{CC1140A5-3FE3-9290-55A8-30F1C1513313}"/>
              </a:ext>
            </a:extLst>
          </p:cNvPr>
          <p:cNvPicPr>
            <a:picLocks noChangeAspect="1"/>
          </p:cNvPicPr>
          <p:nvPr/>
        </p:nvPicPr>
        <p:blipFill>
          <a:blip r:embed="rId2"/>
          <a:stretch>
            <a:fillRect/>
          </a:stretch>
        </p:blipFill>
        <p:spPr>
          <a:xfrm>
            <a:off x="514775" y="296487"/>
            <a:ext cx="2005837" cy="1910864"/>
          </a:xfrm>
          <a:prstGeom prst="rect">
            <a:avLst/>
          </a:prstGeom>
        </p:spPr>
      </p:pic>
      <p:pic>
        <p:nvPicPr>
          <p:cNvPr id="8" name="Picture 7">
            <a:extLst>
              <a:ext uri="{FF2B5EF4-FFF2-40B4-BE49-F238E27FC236}">
                <a16:creationId xmlns:a16="http://schemas.microsoft.com/office/drawing/2014/main" id="{92B93722-D0E1-7AF6-53A5-3DFF09E34FBF}"/>
              </a:ext>
            </a:extLst>
          </p:cNvPr>
          <p:cNvPicPr>
            <a:picLocks noChangeAspect="1"/>
          </p:cNvPicPr>
          <p:nvPr/>
        </p:nvPicPr>
        <p:blipFill>
          <a:blip r:embed="rId3"/>
          <a:stretch>
            <a:fillRect/>
          </a:stretch>
        </p:blipFill>
        <p:spPr>
          <a:xfrm>
            <a:off x="4659651" y="374695"/>
            <a:ext cx="2053965" cy="1833746"/>
          </a:xfrm>
          <a:prstGeom prst="rect">
            <a:avLst/>
          </a:prstGeom>
        </p:spPr>
      </p:pic>
      <p:sp>
        <p:nvSpPr>
          <p:cNvPr id="9" name="TextBox 8">
            <a:extLst>
              <a:ext uri="{FF2B5EF4-FFF2-40B4-BE49-F238E27FC236}">
                <a16:creationId xmlns:a16="http://schemas.microsoft.com/office/drawing/2014/main" id="{D6D20C75-0A48-61D2-5B93-1726F8E18720}"/>
              </a:ext>
            </a:extLst>
          </p:cNvPr>
          <p:cNvSpPr txBox="1"/>
          <p:nvPr/>
        </p:nvSpPr>
        <p:spPr>
          <a:xfrm>
            <a:off x="2612439" y="725608"/>
            <a:ext cx="1959561" cy="1107996"/>
          </a:xfrm>
          <a:prstGeom prst="rect">
            <a:avLst/>
          </a:prstGeom>
          <a:noFill/>
          <a:ln>
            <a:solidFill>
              <a:srgbClr val="00B050"/>
            </a:solidFill>
          </a:ln>
        </p:spPr>
        <p:txBody>
          <a:bodyPr wrap="square">
            <a:spAutoFit/>
          </a:bodyPr>
          <a:lstStyle/>
          <a:p>
            <a:pPr algn="just"/>
            <a:r>
              <a:rPr lang="en-US" sz="1100" dirty="0">
                <a:solidFill>
                  <a:schemeClr val="accent2">
                    <a:lumMod val="50000"/>
                  </a:schemeClr>
                </a:solidFill>
                <a:latin typeface="Yu Gothic UI Semibold" panose="020B0700000000000000" pitchFamily="34" charset="-128"/>
                <a:ea typeface="Yu Gothic UI Semibold" panose="020B0700000000000000" pitchFamily="34" charset="-128"/>
              </a:rPr>
              <a:t>We have contrasted gender differences in depressive state. The pie chart shows that the percentage of sad people is higher among women than among men.</a:t>
            </a:r>
            <a:endParaRPr lang="en-IN" sz="11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11" name="TextBox 10">
            <a:extLst>
              <a:ext uri="{FF2B5EF4-FFF2-40B4-BE49-F238E27FC236}">
                <a16:creationId xmlns:a16="http://schemas.microsoft.com/office/drawing/2014/main" id="{01289500-2ED1-0255-3737-B25F59049895}"/>
              </a:ext>
            </a:extLst>
          </p:cNvPr>
          <p:cNvSpPr txBox="1"/>
          <p:nvPr/>
        </p:nvSpPr>
        <p:spPr>
          <a:xfrm>
            <a:off x="6831521" y="541122"/>
            <a:ext cx="2053965" cy="1446550"/>
          </a:xfrm>
          <a:prstGeom prst="rect">
            <a:avLst/>
          </a:prstGeom>
          <a:noFill/>
          <a:ln>
            <a:solidFill>
              <a:srgbClr val="00B050"/>
            </a:solidFill>
          </a:ln>
        </p:spPr>
        <p:txBody>
          <a:bodyPr wrap="square">
            <a:spAutoFit/>
          </a:bodyPr>
          <a:lstStyle/>
          <a:p>
            <a:pPr algn="just"/>
            <a:r>
              <a:rPr lang="en-US" sz="1100" dirty="0">
                <a:solidFill>
                  <a:schemeClr val="accent2">
                    <a:lumMod val="50000"/>
                  </a:schemeClr>
                </a:solidFill>
                <a:latin typeface="Yu Gothic UI Semibold" panose="020B0700000000000000" pitchFamily="34" charset="-128"/>
                <a:ea typeface="Yu Gothic UI Semibold" panose="020B0700000000000000" pitchFamily="34" charset="-128"/>
              </a:rPr>
              <a:t>We looked at the frequency of depression with the number of persons who smoke. The pie chart shows that, compared to those who don't smoke, persons who smoke have a higher percentage of depression.</a:t>
            </a:r>
            <a:endParaRPr lang="en-IN" sz="11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pic>
        <p:nvPicPr>
          <p:cNvPr id="12" name="Picture 11">
            <a:extLst>
              <a:ext uri="{FF2B5EF4-FFF2-40B4-BE49-F238E27FC236}">
                <a16:creationId xmlns:a16="http://schemas.microsoft.com/office/drawing/2014/main" id="{33B2E370-52C2-EB56-5D65-F7AD19C484F8}"/>
              </a:ext>
            </a:extLst>
          </p:cNvPr>
          <p:cNvPicPr>
            <a:picLocks noChangeAspect="1"/>
          </p:cNvPicPr>
          <p:nvPr/>
        </p:nvPicPr>
        <p:blipFill>
          <a:blip r:embed="rId4"/>
          <a:stretch>
            <a:fillRect/>
          </a:stretch>
        </p:blipFill>
        <p:spPr>
          <a:xfrm>
            <a:off x="351957" y="2674378"/>
            <a:ext cx="2168655" cy="1817214"/>
          </a:xfrm>
          <a:prstGeom prst="rect">
            <a:avLst/>
          </a:prstGeom>
        </p:spPr>
      </p:pic>
      <p:sp>
        <p:nvSpPr>
          <p:cNvPr id="13" name="TextBox 12">
            <a:extLst>
              <a:ext uri="{FF2B5EF4-FFF2-40B4-BE49-F238E27FC236}">
                <a16:creationId xmlns:a16="http://schemas.microsoft.com/office/drawing/2014/main" id="{9CF1BF77-C54D-3D39-4323-C4E468A3B280}"/>
              </a:ext>
            </a:extLst>
          </p:cNvPr>
          <p:cNvSpPr txBox="1"/>
          <p:nvPr/>
        </p:nvSpPr>
        <p:spPr>
          <a:xfrm>
            <a:off x="2656558" y="2863220"/>
            <a:ext cx="1831222" cy="1446550"/>
          </a:xfrm>
          <a:prstGeom prst="rect">
            <a:avLst/>
          </a:prstGeom>
          <a:noFill/>
          <a:ln>
            <a:solidFill>
              <a:srgbClr val="00B050"/>
            </a:solidFill>
          </a:ln>
        </p:spPr>
        <p:txBody>
          <a:bodyPr wrap="square">
            <a:spAutoFit/>
          </a:bodyPr>
          <a:lstStyle/>
          <a:p>
            <a:pPr algn="just"/>
            <a:r>
              <a:rPr lang="en-US" sz="1100" dirty="0">
                <a:solidFill>
                  <a:schemeClr val="accent2">
                    <a:lumMod val="50000"/>
                  </a:schemeClr>
                </a:solidFill>
                <a:latin typeface="Yu Gothic UI Semibold" panose="020B0700000000000000" pitchFamily="34" charset="-128"/>
                <a:ea typeface="Yu Gothic UI Semibold" panose="020B0700000000000000" pitchFamily="34" charset="-128"/>
              </a:rPr>
              <a:t>The pie chart is plotted for several categories of "Alcohol Consumption," and the bulk of them fall under the "Low" alcohol consumption group since they drink fewer than 60 days per year.</a:t>
            </a:r>
            <a:endParaRPr lang="en-IN" sz="11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pic>
        <p:nvPicPr>
          <p:cNvPr id="14" name="Picture 2" descr="Chart, pie chart&#10;&#10;Description automatically generated">
            <a:extLst>
              <a:ext uri="{FF2B5EF4-FFF2-40B4-BE49-F238E27FC236}">
                <a16:creationId xmlns:a16="http://schemas.microsoft.com/office/drawing/2014/main" id="{A65E8B00-18E9-E2E7-5B0F-06D164C64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944913"/>
            <a:ext cx="2136128" cy="18172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24AA46D-F10B-ACF2-D93F-DC9A637C45F7}"/>
              </a:ext>
            </a:extLst>
          </p:cNvPr>
          <p:cNvSpPr txBox="1"/>
          <p:nvPr/>
        </p:nvSpPr>
        <p:spPr>
          <a:xfrm>
            <a:off x="6870555" y="3244221"/>
            <a:ext cx="1849263" cy="1277273"/>
          </a:xfrm>
          <a:prstGeom prst="rect">
            <a:avLst/>
          </a:prstGeom>
          <a:noFill/>
          <a:ln>
            <a:solidFill>
              <a:srgbClr val="00B050"/>
            </a:solidFill>
          </a:ln>
        </p:spPr>
        <p:txBody>
          <a:bodyPr wrap="square">
            <a:spAutoFit/>
          </a:bodyPr>
          <a:lstStyle/>
          <a:p>
            <a:pPr algn="just"/>
            <a:r>
              <a:rPr lang="en-US" sz="1100" dirty="0">
                <a:solidFill>
                  <a:schemeClr val="accent2">
                    <a:lumMod val="50000"/>
                  </a:schemeClr>
                </a:solidFill>
                <a:latin typeface="Yu Gothic UI Semibold" panose="020B0700000000000000" pitchFamily="34" charset="-128"/>
                <a:ea typeface="Yu Gothic UI Semibold" panose="020B0700000000000000" pitchFamily="34" charset="-128"/>
              </a:rPr>
              <a:t>The marijuana usage pie chart shows many groups, and the majority of users fall into the "Low" category, using marijuana for fewer than 60 days year.</a:t>
            </a:r>
            <a:endParaRPr lang="en-IN" sz="11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83233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7DF56F-A716-351B-FA47-B7554071385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9</a:t>
            </a:fld>
            <a:endParaRPr lang="en-GB" dirty="0"/>
          </a:p>
        </p:txBody>
      </p:sp>
      <p:pic>
        <p:nvPicPr>
          <p:cNvPr id="3074" name="Picture 2" descr="Chart, bar chart&#10;&#10;Description automatically generated">
            <a:extLst>
              <a:ext uri="{FF2B5EF4-FFF2-40B4-BE49-F238E27FC236}">
                <a16:creationId xmlns:a16="http://schemas.microsoft.com/office/drawing/2014/main" id="{8B10E6BB-1AAA-BD0B-4871-6AA8067A5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75" y="509725"/>
            <a:ext cx="3200588" cy="25558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8939D6-8111-8F70-BADE-B18E8B1CB503}"/>
              </a:ext>
            </a:extLst>
          </p:cNvPr>
          <p:cNvPicPr>
            <a:picLocks noChangeAspect="1"/>
          </p:cNvPicPr>
          <p:nvPr/>
        </p:nvPicPr>
        <p:blipFill>
          <a:blip r:embed="rId3"/>
          <a:stretch>
            <a:fillRect/>
          </a:stretch>
        </p:blipFill>
        <p:spPr>
          <a:xfrm>
            <a:off x="4798969" y="500155"/>
            <a:ext cx="3602081" cy="2565436"/>
          </a:xfrm>
          <a:prstGeom prst="rect">
            <a:avLst/>
          </a:prstGeom>
        </p:spPr>
      </p:pic>
      <p:sp>
        <p:nvSpPr>
          <p:cNvPr id="5" name="TextBox 4">
            <a:extLst>
              <a:ext uri="{FF2B5EF4-FFF2-40B4-BE49-F238E27FC236}">
                <a16:creationId xmlns:a16="http://schemas.microsoft.com/office/drawing/2014/main" id="{0DE541C1-1F45-C87C-A7A9-7317926A0A58}"/>
              </a:ext>
            </a:extLst>
          </p:cNvPr>
          <p:cNvSpPr txBox="1"/>
          <p:nvPr/>
        </p:nvSpPr>
        <p:spPr>
          <a:xfrm>
            <a:off x="615194" y="3330451"/>
            <a:ext cx="3427417" cy="954107"/>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Multiracial people category get depressed more followed by Whites and proportion of all remaining races like </a:t>
            </a:r>
            <a:r>
              <a:rPr lang="en-US" sz="1400" dirty="0" err="1">
                <a:solidFill>
                  <a:schemeClr val="accent2">
                    <a:lumMod val="50000"/>
                  </a:schemeClr>
                </a:solidFill>
                <a:latin typeface="Yu Gothic UI Semibold" panose="020B0700000000000000" pitchFamily="34" charset="-128"/>
                <a:ea typeface="Yu Gothic UI Semibold" panose="020B0700000000000000" pitchFamily="34" charset="-128"/>
              </a:rPr>
              <a:t>Asians,blacks</a:t>
            </a:r>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 is more or less same</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
        <p:nvSpPr>
          <p:cNvPr id="6" name="TextBox 5">
            <a:extLst>
              <a:ext uri="{FF2B5EF4-FFF2-40B4-BE49-F238E27FC236}">
                <a16:creationId xmlns:a16="http://schemas.microsoft.com/office/drawing/2014/main" id="{0959BC37-D050-16A3-591C-E8D168B281D1}"/>
              </a:ext>
            </a:extLst>
          </p:cNvPr>
          <p:cNvSpPr txBox="1"/>
          <p:nvPr/>
        </p:nvSpPr>
        <p:spPr>
          <a:xfrm>
            <a:off x="4665835" y="3218151"/>
            <a:ext cx="3832048" cy="1169551"/>
          </a:xfrm>
          <a:prstGeom prst="rect">
            <a:avLst/>
          </a:prstGeom>
          <a:noFill/>
          <a:ln>
            <a:solidFill>
              <a:srgbClr val="00B050"/>
            </a:solidFill>
          </a:ln>
        </p:spPr>
        <p:txBody>
          <a:bodyPr wrap="square">
            <a:spAutoFit/>
          </a:bodyPr>
          <a:lstStyle/>
          <a:p>
            <a:pPr algn="just"/>
            <a:r>
              <a:rPr lang="en-US" sz="1400" dirty="0">
                <a:solidFill>
                  <a:schemeClr val="accent2">
                    <a:lumMod val="50000"/>
                  </a:schemeClr>
                </a:solidFill>
                <a:latin typeface="Yu Gothic UI Semibold" panose="020B0700000000000000" pitchFamily="34" charset="-128"/>
                <a:ea typeface="Yu Gothic UI Semibold" panose="020B0700000000000000" pitchFamily="34" charset="-128"/>
              </a:rPr>
              <a:t>Five types of health conditions for all persons. People who are among them in "very excellent" health are more likely to consume alcohol, while those who are in "bad" health are less likely to do this even.</a:t>
            </a:r>
            <a:endParaRPr lang="en-IN" sz="1400" dirty="0">
              <a:solidFill>
                <a:schemeClr val="accent2">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451678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925</TotalTime>
  <Words>1653</Words>
  <Application>Microsoft Office PowerPoint</Application>
  <PresentationFormat>On-screen Show (16:9)</PresentationFormat>
  <Paragraphs>122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Century Gothic</vt:lpstr>
      <vt:lpstr>Calibri</vt:lpstr>
      <vt:lpstr>Arial Rounded MT Bold</vt:lpstr>
      <vt:lpstr>Roboto</vt:lpstr>
      <vt:lpstr>Yu Gothic UI Semibold</vt:lpstr>
      <vt:lpstr>Imprint MT Shadow</vt:lpstr>
      <vt:lpstr>Garamond</vt:lpstr>
      <vt:lpstr>Arial</vt:lpstr>
      <vt:lpstr>Savon</vt:lpstr>
      <vt:lpstr>AN INDIVIDUAL'S RESPONSE TO DEPRESSION</vt:lpstr>
      <vt:lpstr>PowerPoint Presentation</vt:lpstr>
      <vt:lpstr>Problem Statement</vt:lpstr>
      <vt:lpstr>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TSS KRISHNA</dc:creator>
  <cp:lastModifiedBy>TSS KRISHNA</cp:lastModifiedBy>
  <cp:revision>33</cp:revision>
  <dcterms:created xsi:type="dcterms:W3CDTF">2022-10-22T08:19:49Z</dcterms:created>
  <dcterms:modified xsi:type="dcterms:W3CDTF">2022-11-19T07:27:31Z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983F3131F0EA4B6BA8BA877CD7FE2F48</vt:lpwstr>
  </property>
  <property fmtid="{D5CDD505-2E9C-101B-9397-08002B2CF9AE}" pid="3" name="KSOProductBuildVer">
    <vt:lpwstr>1033-11.2.0.11373</vt:lpwstr>
  </property>
</Properties>
</file>