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6" r:id="rId1"/>
  </p:sldMasterIdLst>
  <p:notesMasterIdLst>
    <p:notesMasterId r:id="rId14"/>
  </p:notesMasterIdLst>
  <p:handoutMasterIdLst>
    <p:handoutMasterId r:id="rId15"/>
  </p:handoutMasterIdLst>
  <p:sldIdLst>
    <p:sldId id="257" r:id="rId2"/>
    <p:sldId id="258" r:id="rId3"/>
    <p:sldId id="269" r:id="rId4"/>
    <p:sldId id="288" r:id="rId5"/>
    <p:sldId id="291" r:id="rId6"/>
    <p:sldId id="259" r:id="rId7"/>
    <p:sldId id="285" r:id="rId8"/>
    <p:sldId id="287" r:id="rId9"/>
    <p:sldId id="292" r:id="rId10"/>
    <p:sldId id="293" r:id="rId11"/>
    <p:sldId id="289"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704" autoAdjust="0"/>
  </p:normalViewPr>
  <p:slideViewPr>
    <p:cSldViewPr snapToGrid="0">
      <p:cViewPr varScale="1">
        <p:scale>
          <a:sx n="77" d="100"/>
          <a:sy n="77" d="100"/>
        </p:scale>
        <p:origin x="806" y="43"/>
      </p:cViewPr>
      <p:guideLst>
        <p:guide orient="horz" pos="2160"/>
        <p:guide pos="3840"/>
      </p:guideLst>
    </p:cSldViewPr>
  </p:slideViewPr>
  <p:outlineViewPr>
    <p:cViewPr>
      <p:scale>
        <a:sx n="33" d="100"/>
        <a:sy n="33" d="100"/>
      </p:scale>
      <p:origin x="0" y="-2333"/>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3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0B61B2F-57CC-4B0B-B322-6522510DDC1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1</a:t>
            </a:r>
          </a:p>
        </p:txBody>
      </p:sp>
      <p:sp>
        <p:nvSpPr>
          <p:cNvPr id="3" name="Date Placeholder 2">
            <a:extLst>
              <a:ext uri="{FF2B5EF4-FFF2-40B4-BE49-F238E27FC236}">
                <a16:creationId xmlns:a16="http://schemas.microsoft.com/office/drawing/2014/main" id="{3B7DED3F-7878-4A67-8489-53B75FA353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12/23/2024</a:t>
            </a:r>
            <a:endParaRPr lang="en-IN"/>
          </a:p>
        </p:txBody>
      </p:sp>
      <p:sp>
        <p:nvSpPr>
          <p:cNvPr id="4" name="Footer Placeholder 3">
            <a:extLst>
              <a:ext uri="{FF2B5EF4-FFF2-40B4-BE49-F238E27FC236}">
                <a16:creationId xmlns:a16="http://schemas.microsoft.com/office/drawing/2014/main" id="{95F5F915-035B-4E6F-A5C3-95D97225A9E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2EC78C47-D1A3-49BF-91CE-A9D76F0838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C930A0E-35C4-4E02-A484-9D7F78635C00}" type="slidenum">
              <a:rPr lang="en-IN" smtClean="0"/>
              <a:t>‹#›</a:t>
            </a:fld>
            <a:endParaRPr lang="en-IN"/>
          </a:p>
        </p:txBody>
      </p:sp>
    </p:spTree>
    <p:extLst>
      <p:ext uri="{BB962C8B-B14F-4D97-AF65-F5344CB8AC3E}">
        <p14:creationId xmlns:p14="http://schemas.microsoft.com/office/powerpoint/2010/main" val="535207708"/>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12/23/2024</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309B8-3DAE-4E64-AC95-9ED0167DE584}" type="slidenum">
              <a:t>‹#›</a:t>
            </a:fld>
            <a:endParaRPr lang="en-US"/>
          </a:p>
        </p:txBody>
      </p:sp>
    </p:spTree>
    <p:extLst>
      <p:ext uri="{BB962C8B-B14F-4D97-AF65-F5344CB8AC3E}">
        <p14:creationId xmlns:p14="http://schemas.microsoft.com/office/powerpoint/2010/main" val="387546413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2075" y="744538"/>
            <a:ext cx="6627813" cy="3729037"/>
          </a:xfrm>
        </p:spPr>
      </p:sp>
      <p:sp>
        <p:nvSpPr>
          <p:cNvPr id="3" name="Notes Placeholder 2"/>
          <p:cNvSpPr>
            <a:spLocks noGrp="1"/>
          </p:cNvSpPr>
          <p:nvPr>
            <p:ph type="body" idx="1"/>
          </p:nvPr>
        </p:nvSpPr>
        <p:spPr/>
        <p:txBody>
          <a:bodyPr>
            <a:normAutofit/>
          </a:bodyPr>
          <a:lstStyle/>
          <a:p>
            <a:endParaRPr lang="en-US"/>
          </a:p>
        </p:txBody>
      </p:sp>
      <p:sp>
        <p:nvSpPr>
          <p:cNvPr id="6" name="Slide Number Placeholder 5"/>
          <p:cNvSpPr>
            <a:spLocks noGrp="1"/>
          </p:cNvSpPr>
          <p:nvPr>
            <p:ph type="sldNum" sz="quarter" idx="12"/>
          </p:nvPr>
        </p:nvSpPr>
        <p:spPr/>
        <p:txBody>
          <a:bodyPr/>
          <a:lstStyle/>
          <a:p>
            <a:pPr>
              <a:defRPr/>
            </a:pPr>
            <a:fld id="{2587D5A1-37CC-4B13-9F17-5059BEF349E4}" type="slidenum">
              <a:rPr lang="en-US" smtClean="0"/>
              <a:pPr>
                <a:defRPr/>
              </a:pPr>
              <a:t>1</a:t>
            </a:fld>
            <a:endParaRPr lang="en-US"/>
          </a:p>
        </p:txBody>
      </p:sp>
      <p:sp>
        <p:nvSpPr>
          <p:cNvPr id="9" name="Date Placeholder 8">
            <a:extLst>
              <a:ext uri="{FF2B5EF4-FFF2-40B4-BE49-F238E27FC236}">
                <a16:creationId xmlns:a16="http://schemas.microsoft.com/office/drawing/2014/main" id="{40E23727-7F63-43D2-8838-4E893E004DF6}"/>
              </a:ext>
            </a:extLst>
          </p:cNvPr>
          <p:cNvSpPr>
            <a:spLocks noGrp="1"/>
          </p:cNvSpPr>
          <p:nvPr>
            <p:ph type="dt" idx="1"/>
          </p:nvPr>
        </p:nvSpPr>
        <p:spPr/>
        <p:txBody>
          <a:bodyPr/>
          <a:lstStyle/>
          <a:p>
            <a:r>
              <a:rPr lang="en-US"/>
              <a:t>12/23/2024</a:t>
            </a:r>
          </a:p>
        </p:txBody>
      </p:sp>
    </p:spTree>
    <p:extLst>
      <p:ext uri="{BB962C8B-B14F-4D97-AF65-F5344CB8AC3E}">
        <p14:creationId xmlns:p14="http://schemas.microsoft.com/office/powerpoint/2010/main" val="3201279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r>
              <a:rPr lang="en-US"/>
              <a:t>24-Dec-24</a:t>
            </a:r>
          </a:p>
        </p:txBody>
      </p:sp>
      <p:sp>
        <p:nvSpPr>
          <p:cNvPr id="4" name="Footer Placeholder 3"/>
          <p:cNvSpPr>
            <a:spLocks noGrp="1"/>
          </p:cNvSpPr>
          <p:nvPr>
            <p:ph type="ftr" sz="quarter" idx="11"/>
          </p:nvPr>
        </p:nvSpPr>
        <p:spPr>
          <a:xfrm>
            <a:off x="9652000" y="6477000"/>
            <a:ext cx="1930400" cy="381000"/>
          </a:xfrm>
          <a:prstGeom prst="rect">
            <a:avLst/>
          </a:prstGeom>
        </p:spPr>
        <p:txBody>
          <a:bodyPr/>
          <a:lstStyle/>
          <a:p>
            <a:pPr>
              <a:defRPr/>
            </a:pPr>
            <a:r>
              <a:rPr lang="en-US"/>
              <a:t>TEAM-37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r>
              <a:rPr lang="en-US"/>
              <a:t>24-Dec-24</a:t>
            </a:r>
            <a:endParaRPr lang="en-US" dirty="0"/>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4" name="Date Placeholder 9"/>
          <p:cNvSpPr>
            <a:spLocks noGrp="1"/>
          </p:cNvSpPr>
          <p:nvPr>
            <p:ph type="dt" sz="half" idx="10"/>
          </p:nvPr>
        </p:nvSpPr>
        <p:spPr/>
        <p:txBody>
          <a:bodyPr/>
          <a:lstStyle>
            <a:lvl1pPr>
              <a:defRPr/>
            </a:lvl1pPr>
          </a:lstStyle>
          <a:p>
            <a:pPr>
              <a:defRPr/>
            </a:pPr>
            <a:r>
              <a:rPr lang="en-US"/>
              <a:t>24-Dec-24</a:t>
            </a:r>
          </a:p>
        </p:txBody>
      </p:sp>
      <p:sp>
        <p:nvSpPr>
          <p:cNvPr id="5"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US"/>
              <a:t>24-Dec-24</a:t>
            </a:r>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9"/>
          <p:cNvSpPr>
            <a:spLocks noGrp="1"/>
          </p:cNvSpPr>
          <p:nvPr>
            <p:ph type="dt" sz="half" idx="10"/>
          </p:nvPr>
        </p:nvSpPr>
        <p:spPr/>
        <p:txBody>
          <a:bodyPr/>
          <a:lstStyle>
            <a:lvl1pPr>
              <a:defRPr/>
            </a:lvl1pPr>
          </a:lstStyle>
          <a:p>
            <a:pPr>
              <a:defRPr/>
            </a:pPr>
            <a:r>
              <a:rPr lang="en-US"/>
              <a:t>24-Dec-24</a:t>
            </a:r>
          </a:p>
        </p:txBody>
      </p:sp>
      <p:sp>
        <p:nvSpPr>
          <p:cNvPr id="8"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r>
              <a:rPr lang="en-US"/>
              <a:t>24-Dec-24</a:t>
            </a:r>
          </a:p>
        </p:txBody>
      </p:sp>
      <p:sp>
        <p:nvSpPr>
          <p:cNvPr id="4"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r>
              <a:rPr lang="en-US"/>
              <a:t>24-Dec-24</a:t>
            </a:r>
          </a:p>
        </p:txBody>
      </p:sp>
      <p:sp>
        <p:nvSpPr>
          <p:cNvPr id="3"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a:noAutofit/>
          </a:bodyPr>
          <a:lstStyle>
            <a:lvl1pPr algn="l" rtl="0">
              <a:spcBef>
                <a:spcPct val="0"/>
              </a:spcBef>
              <a:buNone/>
              <a:defRPr sz="2600" b="0">
                <a:ln>
                  <a:noFill/>
                </a:ln>
                <a:solidFill>
                  <a:schemeClr val="tx2"/>
                </a:solidFill>
                <a:effectLst/>
                <a:latin typeface="+mj-lt"/>
                <a:ea typeface="+mj-ea"/>
                <a:cs typeface="+mj-cs"/>
              </a:defRPr>
            </a:lvl1pPr>
          </a:lstStyle>
          <a:p>
            <a:r>
              <a:rPr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a:r>
              <a:rPr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9"/>
          <p:cNvSpPr>
            <a:spLocks noGrp="1"/>
          </p:cNvSpPr>
          <p:nvPr>
            <p:ph type="dt" sz="half" idx="10"/>
          </p:nvPr>
        </p:nvSpPr>
        <p:spPr/>
        <p:txBody>
          <a:bodyPr/>
          <a:lstStyle>
            <a:lvl1pPr>
              <a:defRPr/>
            </a:lvl1pPr>
          </a:lstStyle>
          <a:p>
            <a:pPr>
              <a:defRPr/>
            </a:pPr>
            <a:r>
              <a:rPr lang="en-US"/>
              <a:t>24-Dec-24</a:t>
            </a:r>
          </a:p>
        </p:txBody>
      </p:sp>
      <p:sp>
        <p:nvSpPr>
          <p:cNvPr id="6" name="Footer Placeholder 21"/>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Snip and Round Single Corner Rectangle 4"/>
          <p:cNvSpPr/>
          <p:nvPr/>
        </p:nvSpPr>
        <p:spPr>
          <a:xfrm rot="420000" flipV="1">
            <a:off x="422063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Right Triangle 5"/>
          <p:cNvSpPr/>
          <p:nvPr/>
        </p:nvSpPr>
        <p:spPr>
          <a:xfrm rot="420000" flipV="1">
            <a:off x="10672234" y="5359401"/>
            <a:ext cx="207433"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7" name="Freeform 6"/>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8" name="Freeform 7"/>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eaLnBrk="1" fontAlgn="auto" hangingPunct="1">
              <a:spcBef>
                <a:spcPts val="0"/>
              </a:spcBef>
              <a:spcAft>
                <a:spcPts val="0"/>
              </a:spcAft>
              <a:defRPr/>
            </a:pPr>
            <a:endParaRPr lang="en-US">
              <a:latin typeface="+mn-lt"/>
              <a:cs typeface="+mn-cs"/>
            </a:endParaRPr>
          </a:p>
        </p:txBody>
      </p:sp>
      <p:sp>
        <p:nvSpPr>
          <p:cNvPr id="2" name="Title 1"/>
          <p:cNvSpPr>
            <a:spLocks noGrp="1"/>
          </p:cNvSpPr>
          <p:nvPr>
            <p:ph type="title"/>
          </p:nvPr>
        </p:nvSpPr>
        <p:spPr>
          <a:xfrm>
            <a:off x="812800" y="1176997"/>
            <a:ext cx="2950464" cy="1582621"/>
          </a:xfrm>
        </p:spPr>
        <p:txBody>
          <a:bodyPr lIns="45720" rIns="45720" bIns="45720"/>
          <a:lstStyle>
            <a:lvl1pPr algn="l">
              <a:buNone/>
              <a:defRPr sz="2000" b="1">
                <a:solidFill>
                  <a:schemeClr val="tx2"/>
                </a:solidFill>
              </a:defRPr>
            </a:lvl1pPr>
          </a:lstStyle>
          <a:p>
            <a:r>
              <a:rPr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a:lstStyle>
            <a:lvl1pPr marL="0" indent="0" algn="l">
              <a:spcBef>
                <a:spcPts val="250"/>
              </a:spcBef>
              <a:buFontTx/>
              <a:buNone/>
              <a:defRPr sz="1300"/>
            </a:lvl1pPr>
            <a:lvl2pPr>
              <a:defRPr sz="1200"/>
            </a:lvl2pPr>
            <a:lvl3pPr>
              <a:defRPr sz="1000"/>
            </a:lvl3pPr>
            <a:lvl4pPr>
              <a:defRPr sz="900"/>
            </a:lvl4pPr>
            <a:lvl5pPr>
              <a:defRPr sz="900"/>
            </a:lvl5pPr>
          </a:lstStyle>
          <a:p>
            <a:pPr lvl="0"/>
            <a:r>
              <a:rPr lang="en-US"/>
              <a:t>Click to edit Master text styles</a:t>
            </a:r>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normAutofit/>
          </a:bodyPr>
          <a:lstStyle>
            <a:lvl1pPr marL="0" indent="0">
              <a:buNone/>
              <a:defRPr sz="3200"/>
            </a:lvl1pPr>
          </a:lstStyle>
          <a:p>
            <a:pPr lvl="0"/>
            <a:r>
              <a:rPr lang="en-US" noProof="0"/>
              <a:t>Click icon to add picture</a:t>
            </a:r>
          </a:p>
        </p:txBody>
      </p:sp>
      <p:sp>
        <p:nvSpPr>
          <p:cNvPr id="9" name="Date Placeholder 4"/>
          <p:cNvSpPr>
            <a:spLocks noGrp="1"/>
          </p:cNvSpPr>
          <p:nvPr>
            <p:ph type="dt" sz="half" idx="10"/>
          </p:nvPr>
        </p:nvSpPr>
        <p:spPr/>
        <p:txBody>
          <a:bodyPr/>
          <a:lstStyle>
            <a:lvl1pPr>
              <a:defRPr/>
            </a:lvl1pPr>
          </a:lstStyle>
          <a:p>
            <a:pPr>
              <a:defRPr/>
            </a:pPr>
            <a:r>
              <a:rPr lang="en-US"/>
              <a:t>24-Dec-24</a:t>
            </a:r>
          </a:p>
        </p:txBody>
      </p:sp>
      <p:sp>
        <p:nvSpPr>
          <p:cNvPr id="10" name="Footer Placeholder 5"/>
          <p:cNvSpPr>
            <a:spLocks noGrp="1"/>
          </p:cNvSpPr>
          <p:nvPr>
            <p:ph type="ftr" sz="quarter" idx="11"/>
          </p:nvPr>
        </p:nvSpPr>
        <p:spPr>
          <a:xfrm>
            <a:off x="9652000" y="6477000"/>
            <a:ext cx="1930400" cy="381000"/>
          </a:xfrm>
          <a:prstGeom prst="rect">
            <a:avLst/>
          </a:prstGeom>
        </p:spPr>
        <p:txBody>
          <a:bodyPr/>
          <a:lstStyle>
            <a:lvl1pPr>
              <a:defRPr/>
            </a:lvl1pPr>
          </a:lstStyle>
          <a:p>
            <a:pPr>
              <a:defRPr/>
            </a:pPr>
            <a:r>
              <a:rPr lang="en-US"/>
              <a:t>TEAM-37</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cstate="print"/>
          <a:srcRect/>
          <a:stretch>
            <a:fillRect/>
          </a:stretch>
        </a:blipFill>
        <a:effectLst/>
      </p:bgPr>
    </p:bg>
    <p:spTree>
      <p:nvGrpSpPr>
        <p:cNvPr id="1" name=""/>
        <p:cNvGrpSpPr/>
        <p:nvPr/>
      </p:nvGrpSpPr>
      <p:grpSpPr>
        <a:xfrm>
          <a:off x="0" y="0"/>
          <a:ext cx="0" cy="0"/>
          <a:chOff x="0" y="0"/>
          <a:chExt cx="0" cy="0"/>
        </a:xfrm>
      </p:grpSpPr>
      <p:sp>
        <p:nvSpPr>
          <p:cNvPr id="1026" name="Title Placeholder 8"/>
          <p:cNvSpPr>
            <a:spLocks noGrp="1"/>
          </p:cNvSpPr>
          <p:nvPr>
            <p:ph type="title"/>
          </p:nvPr>
        </p:nvSpPr>
        <p:spPr bwMode="auto">
          <a:xfrm>
            <a:off x="609600" y="704850"/>
            <a:ext cx="10972800" cy="1143000"/>
          </a:xfrm>
          <a:prstGeom prst="rect">
            <a:avLst/>
          </a:prstGeom>
          <a:noFill/>
          <a:ln w="9525">
            <a:noFill/>
            <a:miter lim="800000"/>
            <a:headEnd/>
            <a:tailEnd/>
          </a:ln>
        </p:spPr>
        <p:txBody>
          <a:bodyPr vert="horz" wrap="square" lIns="0" tIns="45720" rIns="0" bIns="0" numCol="1" anchor="b" anchorCtr="0" compatLnSpc="1">
            <a:prstTxWarp prst="textNoShape">
              <a:avLst/>
            </a:prstTxWarp>
          </a:bodyPr>
          <a:lstStyle/>
          <a:p>
            <a:pPr lvl="0"/>
            <a:r>
              <a:rPr lang="en-US"/>
              <a:t>Click to edit Master title style</a:t>
            </a:r>
          </a:p>
        </p:txBody>
      </p:sp>
      <p:sp>
        <p:nvSpPr>
          <p:cNvPr id="1027" name="Text Placeholder 29"/>
          <p:cNvSpPr>
            <a:spLocks noGrp="1"/>
          </p:cNvSpPr>
          <p:nvPr>
            <p:ph type="body" idx="1"/>
          </p:nvPr>
        </p:nvSpPr>
        <p:spPr bwMode="auto">
          <a:xfrm>
            <a:off x="609600" y="1935164"/>
            <a:ext cx="10972800" cy="43894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fontAlgn="auto" latinLnBrk="0" hangingPunct="1">
              <a:spcBef>
                <a:spcPts val="0"/>
              </a:spcBef>
              <a:spcAft>
                <a:spcPts val="0"/>
              </a:spcAft>
              <a:defRPr kumimoji="0" sz="1000">
                <a:solidFill>
                  <a:schemeClr val="tx1"/>
                </a:solidFill>
                <a:latin typeface="+mn-lt"/>
                <a:cs typeface="+mn-cs"/>
              </a:defRPr>
            </a:lvl1pPr>
          </a:lstStyle>
          <a:p>
            <a:pPr>
              <a:defRPr/>
            </a:pPr>
            <a:r>
              <a:rPr lang="en-US"/>
              <a:t>24-Dec-24</a:t>
            </a:r>
          </a:p>
        </p:txBody>
      </p:sp>
    </p:spTree>
  </p:cSld>
  <p:clrMap bg1="lt1" tx1="dk1" bg2="lt2" tx2="dk2" accent1="accent1" accent2="accent2" accent3="accent3" accent4="accent4" accent5="accent5" accent6="accent6" hlink="hlink" folHlink="folHlink"/>
  <p:sldLayoutIdLst>
    <p:sldLayoutId id="2147484565" r:id="rId1"/>
    <p:sldLayoutId id="2147484566" r:id="rId2"/>
    <p:sldLayoutId id="2147484567" r:id="rId3"/>
    <p:sldLayoutId id="2147484568" r:id="rId4"/>
    <p:sldLayoutId id="2147484569" r:id="rId5"/>
    <p:sldLayoutId id="2147484570" r:id="rId6"/>
    <p:sldLayoutId id="2147484571" r:id="rId7"/>
    <p:sldLayoutId id="2147484572" r:id="rId8"/>
    <p:sldLayoutId id="2147484575" r:id="rId9"/>
    <p:sldLayoutId id="2147484573" r:id="rId10"/>
    <p:sldLayoutId id="2147484574" r:id="rId11"/>
    <p:sldLayoutId id="2147484603" r:id="rId12"/>
  </p:sldLayoutIdLst>
  <p:hf sldNum="0" hdr="0" ftr="0" dt="0"/>
  <p:txStyles>
    <p:titleStyle>
      <a:lvl1pPr algn="l" rtl="0" eaLnBrk="0" fontAlgn="base" hangingPunct="0">
        <a:spcBef>
          <a:spcPct val="0"/>
        </a:spcBef>
        <a:spcAft>
          <a:spcPct val="0"/>
        </a:spcAft>
        <a:defRPr sz="3200" kern="1200">
          <a:solidFill>
            <a:schemeClr val="accent1"/>
          </a:solidFill>
          <a:latin typeface="+mj-lt"/>
          <a:ea typeface="+mj-ea"/>
          <a:cs typeface="+mj-cs"/>
        </a:defRPr>
      </a:lvl1pPr>
      <a:lvl2pPr algn="l" rtl="0" eaLnBrk="0" fontAlgn="base" hangingPunct="0">
        <a:spcBef>
          <a:spcPct val="0"/>
        </a:spcBef>
        <a:spcAft>
          <a:spcPct val="0"/>
        </a:spcAft>
        <a:defRPr sz="3200">
          <a:solidFill>
            <a:schemeClr val="accent1"/>
          </a:solidFill>
          <a:latin typeface="Arial" charset="0"/>
        </a:defRPr>
      </a:lvl2pPr>
      <a:lvl3pPr algn="l" rtl="0" eaLnBrk="0" fontAlgn="base" hangingPunct="0">
        <a:spcBef>
          <a:spcPct val="0"/>
        </a:spcBef>
        <a:spcAft>
          <a:spcPct val="0"/>
        </a:spcAft>
        <a:defRPr sz="3200">
          <a:solidFill>
            <a:schemeClr val="accent1"/>
          </a:solidFill>
          <a:latin typeface="Arial" charset="0"/>
        </a:defRPr>
      </a:lvl3pPr>
      <a:lvl4pPr algn="l" rtl="0" eaLnBrk="0" fontAlgn="base" hangingPunct="0">
        <a:spcBef>
          <a:spcPct val="0"/>
        </a:spcBef>
        <a:spcAft>
          <a:spcPct val="0"/>
        </a:spcAft>
        <a:defRPr sz="3200">
          <a:solidFill>
            <a:schemeClr val="accent1"/>
          </a:solidFill>
          <a:latin typeface="Arial" charset="0"/>
        </a:defRPr>
      </a:lvl4pPr>
      <a:lvl5pPr algn="l" rtl="0" eaLnBrk="0" fontAlgn="base" hangingPunct="0">
        <a:spcBef>
          <a:spcPct val="0"/>
        </a:spcBef>
        <a:spcAft>
          <a:spcPct val="0"/>
        </a:spcAft>
        <a:defRPr sz="3200">
          <a:solidFill>
            <a:schemeClr val="accent1"/>
          </a:solidFill>
          <a:latin typeface="Arial" charset="0"/>
        </a:defRPr>
      </a:lvl5pPr>
      <a:lvl6pPr marL="457200" algn="l" rtl="0" fontAlgn="base">
        <a:spcBef>
          <a:spcPct val="0"/>
        </a:spcBef>
        <a:spcAft>
          <a:spcPct val="0"/>
        </a:spcAft>
        <a:defRPr sz="5000">
          <a:solidFill>
            <a:schemeClr val="tx2"/>
          </a:solidFill>
          <a:latin typeface="Calibri" pitchFamily="34" charset="0"/>
        </a:defRPr>
      </a:lvl6pPr>
      <a:lvl7pPr marL="914400" algn="l" rtl="0" fontAlgn="base">
        <a:spcBef>
          <a:spcPct val="0"/>
        </a:spcBef>
        <a:spcAft>
          <a:spcPct val="0"/>
        </a:spcAft>
        <a:defRPr sz="5000">
          <a:solidFill>
            <a:schemeClr val="tx2"/>
          </a:solidFill>
          <a:latin typeface="Calibri" pitchFamily="34" charset="0"/>
        </a:defRPr>
      </a:lvl7pPr>
      <a:lvl8pPr marL="1371600" algn="l" rtl="0" fontAlgn="base">
        <a:spcBef>
          <a:spcPct val="0"/>
        </a:spcBef>
        <a:spcAft>
          <a:spcPct val="0"/>
        </a:spcAft>
        <a:defRPr sz="5000">
          <a:solidFill>
            <a:schemeClr val="tx2"/>
          </a:solidFill>
          <a:latin typeface="Calibri" pitchFamily="34" charset="0"/>
        </a:defRPr>
      </a:lvl8pPr>
      <a:lvl9pPr marL="1828800" algn="l" rtl="0" fontAlgn="base">
        <a:spcBef>
          <a:spcPct val="0"/>
        </a:spcBef>
        <a:spcAft>
          <a:spcPct val="0"/>
        </a:spcAft>
        <a:defRPr sz="5000">
          <a:solidFill>
            <a:schemeClr val="tx2"/>
          </a:solidFill>
          <a:latin typeface="Calibri" pitchFamily="34" charset="0"/>
        </a:defRPr>
      </a:lvl9pPr>
    </p:titleStyle>
    <p:bodyStyle>
      <a:lvl1pPr marL="273050" indent="-2730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1pPr>
      <a:lvl2pPr marL="639763"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2pPr>
      <a:lvl3pPr marL="914400" indent="-246063"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3pPr>
      <a:lvl4pPr marL="1187450"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4pPr>
      <a:lvl5pPr marL="1462088" indent="-209550" algn="l" rtl="0" eaLnBrk="0" fontAlgn="base" hangingPunct="0">
        <a:spcBef>
          <a:spcPct val="20000"/>
        </a:spcBef>
        <a:spcAft>
          <a:spcPct val="0"/>
        </a:spcAft>
        <a:buSzPct val="80000"/>
        <a:buFont typeface="Wingdings" pitchFamily="2" charset="2"/>
        <a:buChar char="Ø"/>
        <a:defRPr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sciencedirect.com/science/article/abs/pii/S0048969724025373" TargetMode="External"/><Relationship Id="rId13" Type="http://schemas.openxmlformats.org/officeDocument/2006/relationships/hyperlink" Target="https://www.sciencedirect.com/science/article/abs/pii/S0378427414001957" TargetMode="External"/><Relationship Id="rId3" Type="http://schemas.openxmlformats.org/officeDocument/2006/relationships/hyperlink" Target="https://www.sciencedirect.com/science/article/abs/pii/S0306456522001644" TargetMode="External"/><Relationship Id="rId7" Type="http://schemas.openxmlformats.org/officeDocument/2006/relationships/hyperlink" Target="https://www.sciencedirect.com/science/article/abs/pii/S0048969723081056" TargetMode="External"/><Relationship Id="rId12" Type="http://schemas.openxmlformats.org/officeDocument/2006/relationships/hyperlink" Target="https://www.sciencedirect.com/science/article/abs/pii/S1383571816303540" TargetMode="External"/><Relationship Id="rId2" Type="http://schemas.openxmlformats.org/officeDocument/2006/relationships/hyperlink" Target="https://www.sciencedirect.com/science/article/abs/pii/S0161813X22001747"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abs/pii/S2405456922002474" TargetMode="External"/><Relationship Id="rId11" Type="http://schemas.openxmlformats.org/officeDocument/2006/relationships/hyperlink" Target="https://www.sciencedirect.com/science/article/abs/pii/S1382668917301151" TargetMode="External"/><Relationship Id="rId5" Type="http://schemas.openxmlformats.org/officeDocument/2006/relationships/hyperlink" Target="https://www.sciencedirect.com/science/article/abs/pii/S0269749123014136" TargetMode="External"/><Relationship Id="rId15" Type="http://schemas.openxmlformats.org/officeDocument/2006/relationships/hyperlink" Target="https://www.sciencedirect.com/science/article/abs/pii/S0048969719338082" TargetMode="External"/><Relationship Id="rId10" Type="http://schemas.openxmlformats.org/officeDocument/2006/relationships/hyperlink" Target="https://www.sciencedirect.com/science/article/abs/pii/S0196070914002075" TargetMode="External"/><Relationship Id="rId4" Type="http://schemas.openxmlformats.org/officeDocument/2006/relationships/hyperlink" Target="https://www.sciencedirect.com/science/article/abs/pii/S089106182200117X" TargetMode="External"/><Relationship Id="rId9" Type="http://schemas.openxmlformats.org/officeDocument/2006/relationships/hyperlink" Target="https://www.sciencedirect.com/science/article/abs/pii/S0013935122011781" TargetMode="External"/><Relationship Id="rId14" Type="http://schemas.openxmlformats.org/officeDocument/2006/relationships/hyperlink" Target="https://www.sciencedirect.com/science/article/abs/pii/S0013935118300367"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cstate="print">
            <a:lum/>
          </a:blip>
          <a:srcRect/>
          <a:tile tx="0" ty="0" sx="100000" sy="80000" flip="none" algn="tl"/>
        </a:blipFill>
        <a:effectLst/>
      </p:bgPr>
    </p:bg>
    <p:spTree>
      <p:nvGrpSpPr>
        <p:cNvPr id="1" name=""/>
        <p:cNvGrpSpPr/>
        <p:nvPr/>
      </p:nvGrpSpPr>
      <p:grpSpPr>
        <a:xfrm>
          <a:off x="0" y="0"/>
          <a:ext cx="0" cy="0"/>
          <a:chOff x="0" y="0"/>
          <a:chExt cx="0" cy="0"/>
        </a:xfrm>
      </p:grpSpPr>
      <p:sp>
        <p:nvSpPr>
          <p:cNvPr id="6" name="TextBox 5"/>
          <p:cNvSpPr txBox="1"/>
          <p:nvPr/>
        </p:nvSpPr>
        <p:spPr>
          <a:xfrm>
            <a:off x="4346093" y="139455"/>
            <a:ext cx="6108091" cy="2139047"/>
          </a:xfrm>
          <a:prstGeom prst="rect">
            <a:avLst/>
          </a:prstGeom>
          <a:noFill/>
        </p:spPr>
        <p:txBody>
          <a:bodyPr wrap="square" lIns="91440" tIns="45720" rIns="91440" bIns="45720" rtlCol="0" anchor="t">
            <a:spAutoFit/>
          </a:bodyPr>
          <a:lstStyle/>
          <a:p>
            <a:pPr algn="ct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KONGU ENGINEERING COLLEGE</a:t>
            </a:r>
            <a:r>
              <a:rPr lang="en-US" sz="2400" b="1" dirty="0">
                <a:ln w="0"/>
                <a:solidFill>
                  <a:schemeClr val="accent1"/>
                </a:solidFill>
                <a:effectLst>
                  <a:outerShdw blurRad="38100" dist="25400" dir="5400000" algn="ctr" rotWithShape="0">
                    <a:srgbClr val="6E747A">
                      <a:alpha val="43000"/>
                    </a:srgbClr>
                  </a:outerShdw>
                </a:effectLst>
                <a:latin typeface="Times New Roman"/>
                <a:cs typeface="Times New Roman"/>
              </a:rPr>
              <a:t> </a:t>
            </a:r>
            <a:endParaRPr lang="en-US" sz="2400" dirty="0">
              <a:solidFill>
                <a:schemeClr val="accent1"/>
              </a:solidFill>
            </a:endParaRPr>
          </a:p>
          <a:p>
            <a:pPr algn="ctr">
              <a:spcAft>
                <a:spcPts val="600"/>
              </a:spcAft>
            </a:pPr>
            <a:r>
              <a:rPr lang="en-US" sz="2000" b="1" dirty="0">
                <a:ln w="0"/>
                <a:solidFill>
                  <a:schemeClr val="accent6">
                    <a:lumMod val="50000"/>
                  </a:schemeClr>
                </a:solidFill>
                <a:effectLst>
                  <a:outerShdw blurRad="38100" dist="25400" dir="5400000" algn="ctr" rotWithShape="0">
                    <a:srgbClr val="6E747A">
                      <a:alpha val="43000"/>
                    </a:srgbClr>
                  </a:outerShdw>
                </a:effectLst>
                <a:latin typeface="Times New Roman"/>
                <a:cs typeface="Times New Roman"/>
              </a:rPr>
              <a:t>PERUNDURAI ERODE-638060</a:t>
            </a:r>
          </a:p>
          <a:p>
            <a:pPr algn="ctr"/>
            <a:endParaRPr lang="en-US" sz="2400" b="1" dirty="0">
              <a:ln w="0"/>
              <a:solidFill>
                <a:schemeClr val="accent1"/>
              </a:solidFill>
              <a:effectLst>
                <a:outerShdw blurRad="38100" dist="25400" dir="5400000" algn="ctr" rotWithShape="0">
                  <a:srgbClr val="6E747A">
                    <a:alpha val="43000"/>
                  </a:srgbClr>
                </a:outerShdw>
              </a:effectLst>
              <a:latin typeface="Times New Roman" pitchFamily="18" charset="0"/>
              <a:cs typeface="Times New Roman" pitchFamily="18" charset="0"/>
            </a:endParaRPr>
          </a:p>
          <a:p>
            <a:pPr algn="ctr">
              <a:spcAft>
                <a:spcPts val="600"/>
              </a:spcAft>
            </a:pPr>
            <a:r>
              <a:rPr lang="en-US" sz="2800" b="1" dirty="0">
                <a:ln w="0"/>
                <a:solidFill>
                  <a:srgbClr val="0000FF"/>
                </a:solidFill>
                <a:effectLst>
                  <a:outerShdw blurRad="38100" dist="25400" dir="5400000" algn="ctr" rotWithShape="0">
                    <a:srgbClr val="6E747A">
                      <a:alpha val="43000"/>
                    </a:srgbClr>
                  </a:outerShdw>
                </a:effectLst>
                <a:latin typeface="Times New Roman"/>
                <a:cs typeface="Times New Roman"/>
              </a:rPr>
              <a:t>DEPARTMENT OF COMPUTER APPLICATION</a:t>
            </a:r>
            <a:endParaRPr lang="en-US" sz="2800" b="1" dirty="0">
              <a:ln w="0"/>
              <a:solidFill>
                <a:srgbClr val="0000FF"/>
              </a:solidFill>
              <a:effectLst>
                <a:outerShdw blurRad="38100" dist="25400" dir="5400000" algn="ctr" rotWithShape="0">
                  <a:srgbClr val="6E747A">
                    <a:alpha val="43000"/>
                  </a:srgbClr>
                </a:outerShdw>
              </a:effectLst>
              <a:latin typeface="Times New Roman" pitchFamily="18" charset="0"/>
              <a:cs typeface="Times New Roman" pitchFamily="18" charset="0"/>
            </a:endParaRPr>
          </a:p>
        </p:txBody>
      </p:sp>
      <p:sp>
        <p:nvSpPr>
          <p:cNvPr id="2" name="TextBox 1">
            <a:extLst>
              <a:ext uri="{FF2B5EF4-FFF2-40B4-BE49-F238E27FC236}">
                <a16:creationId xmlns:a16="http://schemas.microsoft.com/office/drawing/2014/main" id="{AF02AFFD-8CB1-4416-B227-37B6A21D8984}"/>
              </a:ext>
            </a:extLst>
          </p:cNvPr>
          <p:cNvSpPr txBox="1"/>
          <p:nvPr/>
        </p:nvSpPr>
        <p:spPr>
          <a:xfrm>
            <a:off x="3786298" y="4557846"/>
            <a:ext cx="7554145" cy="2345322"/>
          </a:xfrm>
          <a:prstGeom prst="rect">
            <a:avLst/>
          </a:prstGeom>
          <a:noFill/>
        </p:spPr>
        <p:txBody>
          <a:bodyPr wrap="square" lIns="91440" tIns="45720" rIns="91440" bIns="45720" rtlCol="0" anchor="t">
            <a:spAutoFit/>
          </a:bodyPr>
          <a:lstStyle/>
          <a:p>
            <a:pPr>
              <a:lnSpc>
                <a:spcPct val="150000"/>
              </a:lnSpc>
            </a:pPr>
            <a:r>
              <a:rPr lang="en-US" sz="2000" b="1" dirty="0">
                <a:solidFill>
                  <a:srgbClr val="FF0000"/>
                </a:solidFill>
                <a:latin typeface="Times New Roman"/>
                <a:ea typeface="Cambria"/>
                <a:cs typeface="Times New Roman"/>
              </a:rPr>
              <a:t>TEAM MEMBERS :  </a:t>
            </a:r>
            <a:r>
              <a:rPr lang="en-US" sz="2000" b="1" dirty="0">
                <a:latin typeface="Times New Roman"/>
                <a:ea typeface="Cambria"/>
                <a:cs typeface="Times New Roman"/>
              </a:rPr>
              <a:t>RUBITHA D(24MCR083)</a:t>
            </a:r>
          </a:p>
          <a:p>
            <a:pPr>
              <a:lnSpc>
                <a:spcPct val="150000"/>
              </a:lnSpc>
            </a:pPr>
            <a:r>
              <a:rPr lang="en-US" sz="2000" b="1" dirty="0">
                <a:latin typeface="Times New Roman"/>
                <a:ea typeface="Cambria"/>
                <a:cs typeface="Times New Roman"/>
              </a:rPr>
              <a:t>                                      SIVA K(24MCR101)</a:t>
            </a:r>
          </a:p>
          <a:p>
            <a:pPr>
              <a:lnSpc>
                <a:spcPct val="150000"/>
              </a:lnSpc>
            </a:pPr>
            <a:r>
              <a:rPr lang="en-US" sz="2000" b="1" dirty="0">
                <a:solidFill>
                  <a:srgbClr val="000000"/>
                </a:solidFill>
                <a:latin typeface="Times New Roman"/>
                <a:ea typeface="Cambria"/>
                <a:cs typeface="Times New Roman"/>
              </a:rPr>
              <a:t>                                      THIRISURYA B(24MCR117)</a:t>
            </a:r>
          </a:p>
          <a:p>
            <a:pPr>
              <a:lnSpc>
                <a:spcPct val="150000"/>
              </a:lnSpc>
            </a:pPr>
            <a:r>
              <a:rPr lang="en-US" sz="2000" b="1" dirty="0">
                <a:solidFill>
                  <a:srgbClr val="000000"/>
                </a:solidFill>
                <a:latin typeface="Times New Roman"/>
                <a:ea typeface="Cambria"/>
                <a:cs typeface="Times New Roman"/>
              </a:rPr>
              <a:t>                                      NISANTH G</a:t>
            </a:r>
          </a:p>
          <a:p>
            <a:pPr>
              <a:lnSpc>
                <a:spcPct val="150000"/>
              </a:lnSpc>
            </a:pPr>
            <a:r>
              <a:rPr lang="en-US" sz="2000" b="1" dirty="0">
                <a:solidFill>
                  <a:schemeClr val="tx1">
                    <a:lumMod val="95000"/>
                    <a:lumOff val="5000"/>
                  </a:schemeClr>
                </a:solidFill>
                <a:latin typeface="Times New Roman"/>
                <a:ea typeface="Cambria"/>
                <a:cs typeface="Times New Roman"/>
              </a:rPr>
              <a:t>                             </a:t>
            </a:r>
            <a:r>
              <a:rPr lang="en-IN" sz="2000" b="1" dirty="0">
                <a:solidFill>
                  <a:schemeClr val="tx1">
                    <a:lumMod val="95000"/>
                    <a:lumOff val="5000"/>
                  </a:schemeClr>
                </a:solidFill>
                <a:latin typeface="Times New Roman"/>
                <a:ea typeface="Cambria"/>
                <a:cs typeface="Times New Roman"/>
              </a:rPr>
              <a:t>                            </a:t>
            </a:r>
            <a:endParaRPr lang="en-US"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391" y="52744"/>
            <a:ext cx="1259632" cy="1517856"/>
          </a:xfrm>
          <a:prstGeom prst="rect">
            <a:avLst/>
          </a:prstGeom>
        </p:spPr>
      </p:pic>
      <p:pic>
        <p:nvPicPr>
          <p:cNvPr id="18" name="Picture 17" descr="G:\TBI\TBI@KEC Logos\K Transform\6-5x4 product centre.jpg"/>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551258" y="1247244"/>
            <a:ext cx="1713898" cy="1490467"/>
          </a:xfrm>
          <a:prstGeom prst="rect">
            <a:avLst/>
          </a:prstGeom>
          <a:noFill/>
          <a:ln>
            <a:noFill/>
          </a:ln>
        </p:spPr>
      </p:pic>
      <p:sp>
        <p:nvSpPr>
          <p:cNvPr id="3" name="TextBox 2">
            <a:extLst>
              <a:ext uri="{FF2B5EF4-FFF2-40B4-BE49-F238E27FC236}">
                <a16:creationId xmlns:a16="http://schemas.microsoft.com/office/drawing/2014/main" id="{7F0139EF-2A66-D072-EE94-3876695C0D0B}"/>
              </a:ext>
            </a:extLst>
          </p:cNvPr>
          <p:cNvSpPr txBox="1"/>
          <p:nvPr/>
        </p:nvSpPr>
        <p:spPr>
          <a:xfrm>
            <a:off x="3786299" y="2501049"/>
            <a:ext cx="8298864" cy="960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000" b="1" dirty="0">
                <a:solidFill>
                  <a:srgbClr val="FF0000"/>
                </a:solidFill>
                <a:latin typeface="Times New Roman" panose="02020603050405020304" pitchFamily="18" charset="0"/>
                <a:cs typeface="Times New Roman" panose="02020603050405020304" pitchFamily="18" charset="0"/>
              </a:rPr>
              <a:t>TITLE : </a:t>
            </a:r>
            <a:r>
              <a:rPr lang="en-US" sz="2000" b="1" dirty="0">
                <a:latin typeface="Times New Roman" panose="02020603050405020304" pitchFamily="18" charset="0"/>
                <a:cs typeface="Times New Roman" panose="02020603050405020304" pitchFamily="18" charset="0"/>
              </a:rPr>
              <a:t>ASSESSING THE IMPACT OF 5G TECHNOLOGY  ON 		 ANIMAL AND BIRD BEHAVIOUR, HEALTH, AND HABITAT</a:t>
            </a:r>
          </a:p>
        </p:txBody>
      </p:sp>
      <p:sp>
        <p:nvSpPr>
          <p:cNvPr id="5" name="TextBox 4">
            <a:extLst>
              <a:ext uri="{FF2B5EF4-FFF2-40B4-BE49-F238E27FC236}">
                <a16:creationId xmlns:a16="http://schemas.microsoft.com/office/drawing/2014/main" id="{47CAA2EE-B6A1-416D-9EB0-326642B6E264}"/>
              </a:ext>
            </a:extLst>
          </p:cNvPr>
          <p:cNvSpPr txBox="1"/>
          <p:nvPr/>
        </p:nvSpPr>
        <p:spPr>
          <a:xfrm>
            <a:off x="3786299" y="3816939"/>
            <a:ext cx="7554144" cy="498663"/>
          </a:xfrm>
          <a:prstGeom prst="rect">
            <a:avLst/>
          </a:prstGeom>
          <a:noFill/>
        </p:spPr>
        <p:txBody>
          <a:bodyPr wrap="square" rtlCol="0">
            <a:spAutoFit/>
          </a:bodyPr>
          <a:lstStyle/>
          <a:p>
            <a:pPr>
              <a:lnSpc>
                <a:spcPct val="150000"/>
              </a:lnSpc>
            </a:pPr>
            <a:r>
              <a:rPr lang="en-US" sz="2000" b="1" dirty="0">
                <a:solidFill>
                  <a:srgbClr val="FF0000"/>
                </a:solidFill>
                <a:latin typeface="Times New Roman" panose="02020603050405020304" pitchFamily="18" charset="0"/>
                <a:cs typeface="Times New Roman" panose="02020603050405020304" pitchFamily="18" charset="0"/>
              </a:rPr>
              <a:t>TEAM MENTOR : </a:t>
            </a:r>
            <a:r>
              <a:rPr lang="en-US" sz="2000" b="1" dirty="0">
                <a:latin typeface="Times New Roman" panose="02020603050405020304" pitchFamily="18" charset="0"/>
                <a:cs typeface="Times New Roman" panose="02020603050405020304" pitchFamily="18" charset="0"/>
              </a:rPr>
              <a:t>Mr. KARTIKEYAN S B (Assistant Professor)</a:t>
            </a:r>
          </a:p>
        </p:txBody>
      </p:sp>
    </p:spTree>
    <p:extLst>
      <p:ext uri="{BB962C8B-B14F-4D97-AF65-F5344CB8AC3E}">
        <p14:creationId xmlns:p14="http://schemas.microsoft.com/office/powerpoint/2010/main" val="4145053930"/>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A1A2-8E5D-4F8B-85A7-46D19DF21F06}"/>
              </a:ext>
            </a:extLst>
          </p:cNvPr>
          <p:cNvSpPr>
            <a:spLocks noGrp="1"/>
          </p:cNvSpPr>
          <p:nvPr>
            <p:ph type="title"/>
          </p:nvPr>
        </p:nvSpPr>
        <p:spPr>
          <a:xfrm>
            <a:off x="1451112" y="704850"/>
            <a:ext cx="10131287" cy="557420"/>
          </a:xfrm>
        </p:spPr>
        <p:txBody>
          <a:bodyPr/>
          <a:lstStyle/>
          <a:p>
            <a:r>
              <a:rPr lang="en-IN" b="1" dirty="0">
                <a:solidFill>
                  <a:srgbClr val="FF0000"/>
                </a:solidFill>
                <a:latin typeface="Times New Roman" panose="02020603050405020304" pitchFamily="18" charset="0"/>
                <a:cs typeface="Times New Roman" panose="02020603050405020304" pitchFamily="18" charset="0"/>
              </a:rPr>
              <a:t>CLASSIFICATION OF ALGORITHMS</a:t>
            </a:r>
            <a:endParaRPr lang="en-IN" dirty="0"/>
          </a:p>
        </p:txBody>
      </p:sp>
      <p:sp>
        <p:nvSpPr>
          <p:cNvPr id="3" name="Content Placeholder 2">
            <a:extLst>
              <a:ext uri="{FF2B5EF4-FFF2-40B4-BE49-F238E27FC236}">
                <a16:creationId xmlns:a16="http://schemas.microsoft.com/office/drawing/2014/main" id="{3E7881EC-6080-4E3E-8CB7-9CCD27488453}"/>
              </a:ext>
            </a:extLst>
          </p:cNvPr>
          <p:cNvSpPr>
            <a:spLocks noGrp="1"/>
          </p:cNvSpPr>
          <p:nvPr>
            <p:ph idx="1"/>
          </p:nvPr>
        </p:nvSpPr>
        <p:spPr>
          <a:xfrm>
            <a:off x="1451112" y="1935164"/>
            <a:ext cx="10131288" cy="4389437"/>
          </a:xfrm>
        </p:spPr>
        <p:txBody>
          <a:bodyPr/>
          <a:lstStyle/>
          <a:p>
            <a:pPr marL="0" indent="0">
              <a:lnSpc>
                <a:spcPct val="150000"/>
              </a:lnSpc>
              <a:buNone/>
            </a:pPr>
            <a:r>
              <a:rPr lang="en-US" dirty="0">
                <a:solidFill>
                  <a:srgbClr val="FF0000"/>
                </a:solidFill>
                <a:latin typeface="Times New Roman" panose="02020603050405020304" pitchFamily="18" charset="0"/>
                <a:cs typeface="Times New Roman" panose="02020603050405020304" pitchFamily="18" charset="0"/>
              </a:rPr>
              <a:t>SVM (Support Vector Machine)</a:t>
            </a:r>
          </a:p>
          <a:p>
            <a:pPr marL="0" indent="0">
              <a:lnSpc>
                <a:spcPct val="150000"/>
              </a:lnSpc>
              <a:buNone/>
            </a:pPr>
            <a:r>
              <a:rPr lang="en-US" dirty="0">
                <a:latin typeface="Times New Roman" panose="02020603050405020304" pitchFamily="18" charset="0"/>
                <a:cs typeface="Times New Roman" panose="02020603050405020304" pitchFamily="18" charset="0"/>
              </a:rPr>
              <a:t>Purpose: Classification and regression.</a:t>
            </a:r>
          </a:p>
          <a:p>
            <a:pPr>
              <a:lnSpc>
                <a:spcPct val="150000"/>
              </a:lnSpc>
            </a:pPr>
            <a:r>
              <a:rPr lang="en-US" dirty="0">
                <a:latin typeface="Times New Roman" panose="02020603050405020304" pitchFamily="18" charset="0"/>
                <a:cs typeface="Times New Roman" panose="02020603050405020304" pitchFamily="18" charset="0"/>
              </a:rPr>
              <a:t>How it works: Finds the best hyperplane that separates data into classes with the maximum margin.</a:t>
            </a:r>
          </a:p>
          <a:p>
            <a:pPr>
              <a:lnSpc>
                <a:spcPct val="150000"/>
              </a:lnSpc>
            </a:pPr>
            <a:r>
              <a:rPr lang="en-US" dirty="0">
                <a:latin typeface="Times New Roman" panose="02020603050405020304" pitchFamily="18" charset="0"/>
                <a:cs typeface="Times New Roman" panose="02020603050405020304" pitchFamily="18" charset="0"/>
              </a:rPr>
              <a:t>Key idea: It tries to create a boundary (in high-dimensional space) that best divides the classes.</a:t>
            </a:r>
          </a:p>
          <a:p>
            <a:pPr>
              <a:lnSpc>
                <a:spcPct val="150000"/>
              </a:lnSpc>
            </a:pPr>
            <a:r>
              <a:rPr lang="en-US" dirty="0">
                <a:latin typeface="Times New Roman" panose="02020603050405020304" pitchFamily="18" charset="0"/>
                <a:cs typeface="Times New Roman" panose="02020603050405020304" pitchFamily="18" charset="0"/>
              </a:rPr>
              <a:t>Strength: Works well for clear margin separation and high-dimensional data.</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2455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AA0FD-F54D-4159-B233-EAA9163DE1C8}"/>
              </a:ext>
            </a:extLst>
          </p:cNvPr>
          <p:cNvSpPr>
            <a:spLocks noGrp="1"/>
          </p:cNvSpPr>
          <p:nvPr>
            <p:ph idx="1"/>
          </p:nvPr>
        </p:nvSpPr>
        <p:spPr>
          <a:xfrm>
            <a:off x="1540565" y="944217"/>
            <a:ext cx="10070115" cy="5711107"/>
          </a:xfrm>
        </p:spPr>
        <p:txBody>
          <a:bodyPr/>
          <a:lstStyle/>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https://www.sciencedirect.com/science/article/abs/pii/S0928468009000030</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https://www.sciencedirect.com/science/article/abs/pii/S0161813X22001747</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https://www.sciencedirect.com/science/article/abs/pii/S0306456522001644</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https://www.sciencedirect.com/science/article/abs/pii/S089106182200117X</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https://www.sciencedirect.com/science/article/abs/pii/S0269749123014136</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6">
                  <a:extLst>
                    <a:ext uri="{A12FA001-AC4F-418D-AE19-62706E023703}">
                      <ahyp:hlinkClr xmlns:ahyp="http://schemas.microsoft.com/office/drawing/2018/hyperlinkcolor" val="tx"/>
                    </a:ext>
                  </a:extLst>
                </a:hlinkClick>
              </a:rPr>
              <a:t>https://www.sciencedirect.com/science/article/abs/pii/S2405456922002474</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https://www.sciencedirect.com/science/article/abs/pii/S0048969723081056</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https://www.sciencedirect.com/science/article/abs/pii/S0048969724025373</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9">
                  <a:extLst>
                    <a:ext uri="{A12FA001-AC4F-418D-AE19-62706E023703}">
                      <ahyp:hlinkClr xmlns:ahyp="http://schemas.microsoft.com/office/drawing/2018/hyperlinkcolor" val="tx"/>
                    </a:ext>
                  </a:extLst>
                </a:hlinkClick>
              </a:rPr>
              <a:t>https://www.sciencedirect.com/science/article/abs/pii/S0013935122011781</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10">
                  <a:extLst>
                    <a:ext uri="{A12FA001-AC4F-418D-AE19-62706E023703}">
                      <ahyp:hlinkClr xmlns:ahyp="http://schemas.microsoft.com/office/drawing/2018/hyperlinkcolor" val="tx"/>
                    </a:ext>
                  </a:extLst>
                </a:hlinkClick>
              </a:rPr>
              <a:t>https://www.sciencedirect.com/science/article/abs/pii/S0196070914002075</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11">
                  <a:extLst>
                    <a:ext uri="{A12FA001-AC4F-418D-AE19-62706E023703}">
                      <ahyp:hlinkClr xmlns:ahyp="http://schemas.microsoft.com/office/drawing/2018/hyperlinkcolor" val="tx"/>
                    </a:ext>
                  </a:extLst>
                </a:hlinkClick>
              </a:rPr>
              <a:t>https://www.sciencedirect.com/science/article/abs/pii/S1382668917301151</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12">
                  <a:extLst>
                    <a:ext uri="{A12FA001-AC4F-418D-AE19-62706E023703}">
                      <ahyp:hlinkClr xmlns:ahyp="http://schemas.microsoft.com/office/drawing/2018/hyperlinkcolor" val="tx"/>
                    </a:ext>
                  </a:extLst>
                </a:hlinkClick>
              </a:rPr>
              <a:t>https://www.sciencedirect.com/science/article/abs/pii/S1383571816303540</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13">
                  <a:extLst>
                    <a:ext uri="{A12FA001-AC4F-418D-AE19-62706E023703}">
                      <ahyp:hlinkClr xmlns:ahyp="http://schemas.microsoft.com/office/drawing/2018/hyperlinkcolor" val="tx"/>
                    </a:ext>
                  </a:extLst>
                </a:hlinkClick>
              </a:rPr>
              <a:t>https://www.sciencedirect.com/science/article/abs/pii/S0378427414001957</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14">
                  <a:extLst>
                    <a:ext uri="{A12FA001-AC4F-418D-AE19-62706E023703}">
                      <ahyp:hlinkClr xmlns:ahyp="http://schemas.microsoft.com/office/drawing/2018/hyperlinkcolor" val="tx"/>
                    </a:ext>
                  </a:extLst>
                </a:hlinkClick>
              </a:rPr>
              <a:t>https://www.sciencedirect.com/science/article/abs/pii/S0013935118300367</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hlinkClick r:id="rId15">
                  <a:extLst>
                    <a:ext uri="{A12FA001-AC4F-418D-AE19-62706E023703}">
                      <ahyp:hlinkClr xmlns:ahyp="http://schemas.microsoft.com/office/drawing/2018/hyperlinkcolor" val="tx"/>
                    </a:ext>
                  </a:extLst>
                </a:hlinkClick>
              </a:rPr>
              <a:t>https://www.sciencedirect.com/science/article/abs/pii/S0048969719338082</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https://www.sciencedirect.com/science/article/abs/pii/S0278434323002224</a:t>
            </a:r>
          </a:p>
        </p:txBody>
      </p:sp>
      <p:sp>
        <p:nvSpPr>
          <p:cNvPr id="2" name="TextBox 1">
            <a:extLst>
              <a:ext uri="{FF2B5EF4-FFF2-40B4-BE49-F238E27FC236}">
                <a16:creationId xmlns:a16="http://schemas.microsoft.com/office/drawing/2014/main" id="{91E87E6D-2DFF-4D8D-A5BE-45A9875D43F7}"/>
              </a:ext>
            </a:extLst>
          </p:cNvPr>
          <p:cNvSpPr txBox="1"/>
          <p:nvPr/>
        </p:nvSpPr>
        <p:spPr>
          <a:xfrm>
            <a:off x="2315818" y="359442"/>
            <a:ext cx="4452730" cy="584775"/>
          </a:xfrm>
          <a:prstGeom prst="rect">
            <a:avLst/>
          </a:prstGeom>
          <a:noFill/>
        </p:spPr>
        <p:txBody>
          <a:bodyPr wrap="square" rtlCol="0">
            <a:spAutoFit/>
          </a:bodyPr>
          <a:lstStyle/>
          <a:p>
            <a:r>
              <a:rPr lang="en-US" sz="3200" b="1" dirty="0">
                <a:solidFill>
                  <a:srgbClr val="FF0000"/>
                </a:solidFill>
                <a:latin typeface="Times New Roman" panose="02020603050405020304" pitchFamily="18" charset="0"/>
                <a:cs typeface="Times New Roman" panose="02020603050405020304" pitchFamily="18" charset="0"/>
              </a:rPr>
              <a:t>Reference Paper</a:t>
            </a:r>
            <a:endParaRPr lang="en-IN" sz="32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7355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849DBA-BF9D-420B-A577-152DEC41766A}"/>
              </a:ext>
            </a:extLst>
          </p:cNvPr>
          <p:cNvSpPr txBox="1"/>
          <p:nvPr/>
        </p:nvSpPr>
        <p:spPr>
          <a:xfrm>
            <a:off x="3148553" y="2394408"/>
            <a:ext cx="6110223" cy="830997"/>
          </a:xfrm>
          <a:prstGeom prst="rect">
            <a:avLst/>
          </a:prstGeom>
          <a:noFill/>
        </p:spPr>
        <p:txBody>
          <a:bodyPr wrap="square" rtlCol="0">
            <a:spAutoFit/>
          </a:bodyPr>
          <a:lstStyle/>
          <a:p>
            <a:pPr algn="ctr"/>
            <a:r>
              <a:rPr lang="en-US" sz="4800" b="1" dirty="0">
                <a:latin typeface="Times New Roman" panose="02020603050405020304" pitchFamily="18" charset="0"/>
                <a:cs typeface="Times New Roman" panose="02020603050405020304" pitchFamily="18" charset="0"/>
              </a:rPr>
              <a:t>THANK YOU</a:t>
            </a:r>
            <a:endParaRPr lang="en-IN" sz="4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7090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4D1180F-66AA-83A9-31D8-AABAC5624BF7}"/>
              </a:ext>
            </a:extLst>
          </p:cNvPr>
          <p:cNvSpPr txBox="1"/>
          <p:nvPr/>
        </p:nvSpPr>
        <p:spPr>
          <a:xfrm>
            <a:off x="1951348" y="358219"/>
            <a:ext cx="897431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solidFill>
                  <a:srgbClr val="FF0000"/>
                </a:solidFill>
                <a:latin typeface="Times New Roman"/>
                <a:cs typeface="Times New Roman"/>
              </a:rPr>
              <a:t>PROJECT OVERVIEW</a:t>
            </a:r>
          </a:p>
        </p:txBody>
      </p:sp>
      <p:sp>
        <p:nvSpPr>
          <p:cNvPr id="3" name="TextBox 2">
            <a:extLst>
              <a:ext uri="{FF2B5EF4-FFF2-40B4-BE49-F238E27FC236}">
                <a16:creationId xmlns:a16="http://schemas.microsoft.com/office/drawing/2014/main" id="{C890BB17-49F0-4A19-F93F-2DDBF995DBEE}"/>
              </a:ext>
            </a:extLst>
          </p:cNvPr>
          <p:cNvSpPr txBox="1"/>
          <p:nvPr/>
        </p:nvSpPr>
        <p:spPr>
          <a:xfrm>
            <a:off x="1140642" y="1150070"/>
            <a:ext cx="10312925" cy="49229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The rapid deployment of 5G technology, with its high-frequency electromagnetic radiation, has raised concerns about its potential effects on wildlife. </a:t>
            </a:r>
          </a:p>
          <a:p>
            <a:pPr marL="342900" indent="-342900" algn="just">
              <a:lnSpc>
                <a:spcPct val="200000"/>
              </a:lnSpc>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This research aims to investigate the physiological, behavioural, and ecological impacts of 5G radiation on a diverse range of animal species, including mammals, birds, insects, and aquatic life.</a:t>
            </a:r>
          </a:p>
          <a:p>
            <a:pPr marL="342900" indent="-342900" algn="just">
              <a:lnSpc>
                <a:spcPct val="200000"/>
              </a:lnSpc>
              <a:buFont typeface="Arial" panose="020B0604020202020204" pitchFamily="34" charset="0"/>
              <a:buChar char="•"/>
            </a:pPr>
            <a:r>
              <a:rPr lang="en-US" sz="2000" dirty="0">
                <a:solidFill>
                  <a:srgbClr val="000000"/>
                </a:solidFill>
                <a:latin typeface="Times New Roman" panose="02020603050405020304" pitchFamily="18" charset="0"/>
                <a:ea typeface="Times New Roman" panose="02020603050405020304" pitchFamily="18" charset="0"/>
              </a:rPr>
              <a:t>To determine the main causes, this study combines real-time data with machine learning algorithms like Random Forest, Gradient Boosting, </a:t>
            </a:r>
            <a:r>
              <a:rPr lang="en-US" sz="2000" dirty="0" err="1">
                <a:solidFill>
                  <a:srgbClr val="000000"/>
                </a:solidFill>
                <a:latin typeface="Times New Roman" panose="02020603050405020304" pitchFamily="18" charset="0"/>
                <a:ea typeface="Times New Roman" panose="02020603050405020304" pitchFamily="18" charset="0"/>
              </a:rPr>
              <a:t>CatBoost</a:t>
            </a:r>
            <a:r>
              <a:rPr lang="en-US" sz="2000" dirty="0">
                <a:solidFill>
                  <a:srgbClr val="000000"/>
                </a:solidFill>
                <a:latin typeface="Times New Roman" panose="02020603050405020304" pitchFamily="18" charset="0"/>
                <a:ea typeface="Times New Roman" panose="02020603050405020304" pitchFamily="18" charset="0"/>
              </a:rPr>
              <a:t>, SVM   </a:t>
            </a:r>
          </a:p>
          <a:p>
            <a:pPr marL="342900" indent="-342900" algn="just">
              <a:lnSpc>
                <a:spcPct val="200000"/>
              </a:lnSpc>
              <a:buFont typeface="Arial" panose="020B0604020202020204" pitchFamily="34" charset="0"/>
              <a:buChar char="•"/>
            </a:pPr>
            <a:endParaRPr lang="en-IN" sz="20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78549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9650" y="136524"/>
            <a:ext cx="10972800" cy="606426"/>
          </a:xfrm>
        </p:spPr>
        <p:txBody>
          <a:bodyPr/>
          <a:lstStyle/>
          <a:p>
            <a:pPr algn="ctr"/>
            <a:r>
              <a:rPr lang="en-US" b="1" dirty="0">
                <a:solidFill>
                  <a:srgbClr val="FF0000"/>
                </a:solidFill>
                <a:latin typeface="Times New Roman" panose="02020603050405020304" pitchFamily="18" charset="0"/>
                <a:cs typeface="Times New Roman" panose="02020603050405020304" pitchFamily="18" charset="0"/>
              </a:rPr>
              <a:t>EXISTING SYSTEM</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923827" y="1140642"/>
            <a:ext cx="10658573" cy="5580833"/>
          </a:xfrm>
        </p:spPr>
        <p:txBody>
          <a:bodyPr/>
          <a:lstStyle/>
          <a:p>
            <a:pPr marR="196215" algn="just">
              <a:lnSpc>
                <a:spcPct val="200000"/>
              </a:lnSpc>
              <a:spcBef>
                <a:spcPts val="204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existing system for analyzing the effects of 5G electromagnetic radiation (EMR) on animal behavior, health, and ecosystems primarily relies on fragmented studies and limited empirical data</a:t>
            </a:r>
          </a:p>
          <a:p>
            <a:pPr marR="196215" algn="just">
              <a:lnSpc>
                <a:spcPct val="200000"/>
              </a:lnSpc>
              <a:spcBef>
                <a:spcPts val="2040"/>
              </a:spcBef>
              <a:spcAft>
                <a:spcPts val="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Various studies have examined the effects of radiofrequency (RF) electromagnetic fields (EMFs) on biological processes, including oxidative stress, DNA damage, and changes in animal behavior, but the lack of standardized testing protocols and long-term observational data creates major gaps in understanding. </a:t>
            </a:r>
          </a:p>
          <a:p>
            <a:pPr marR="196215" algn="just">
              <a:lnSpc>
                <a:spcPct val="200000"/>
              </a:lnSpc>
              <a:spcBef>
                <a:spcPts val="2040"/>
              </a:spcBef>
              <a:spcAft>
                <a:spcPts val="0"/>
              </a:spcAft>
              <a:buFont typeface="Arial" panose="020B0604020202020204" pitchFamily="34" charset="0"/>
              <a:buChar char="•"/>
            </a:pPr>
            <a:endParaRPr lang="en-IN" dirty="0"/>
          </a:p>
        </p:txBody>
      </p:sp>
    </p:spTree>
    <p:extLst>
      <p:ext uri="{BB962C8B-B14F-4D97-AF65-F5344CB8AC3E}">
        <p14:creationId xmlns:p14="http://schemas.microsoft.com/office/powerpoint/2010/main" val="143883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639F9-EE36-42AA-8CE3-47A59B51E7A1}"/>
              </a:ext>
            </a:extLst>
          </p:cNvPr>
          <p:cNvSpPr>
            <a:spLocks noGrp="1"/>
          </p:cNvSpPr>
          <p:nvPr>
            <p:ph type="title"/>
          </p:nvPr>
        </p:nvSpPr>
        <p:spPr>
          <a:xfrm>
            <a:off x="609600" y="136524"/>
            <a:ext cx="10972800" cy="530061"/>
          </a:xfrm>
        </p:spPr>
        <p:txBody>
          <a:bodyPr/>
          <a:lstStyle/>
          <a:p>
            <a:pPr algn="ctr"/>
            <a:r>
              <a:rPr lang="en-IN" sz="2800" b="1" dirty="0">
                <a:solidFill>
                  <a:srgbClr val="FF0000"/>
                </a:solidFill>
                <a:latin typeface="Times New Roman" pitchFamily="18" charset="0"/>
                <a:cs typeface="Times New Roman" pitchFamily="18" charset="0"/>
              </a:rPr>
              <a:t>LITERATURE REVIEW</a:t>
            </a:r>
            <a:endParaRPr lang="en-IN" sz="2800" dirty="0"/>
          </a:p>
        </p:txBody>
      </p:sp>
      <p:graphicFrame>
        <p:nvGraphicFramePr>
          <p:cNvPr id="7" name="Table 6">
            <a:extLst>
              <a:ext uri="{FF2B5EF4-FFF2-40B4-BE49-F238E27FC236}">
                <a16:creationId xmlns:a16="http://schemas.microsoft.com/office/drawing/2014/main" id="{8BFE5D6A-4DFA-472D-8935-28CE344DC17D}"/>
              </a:ext>
            </a:extLst>
          </p:cNvPr>
          <p:cNvGraphicFramePr>
            <a:graphicFrameLocks noGrp="1"/>
          </p:cNvGraphicFramePr>
          <p:nvPr>
            <p:extLst>
              <p:ext uri="{D42A27DB-BD31-4B8C-83A1-F6EECF244321}">
                <p14:modId xmlns:p14="http://schemas.microsoft.com/office/powerpoint/2010/main" val="869980329"/>
              </p:ext>
            </p:extLst>
          </p:nvPr>
        </p:nvGraphicFramePr>
        <p:xfrm>
          <a:off x="1590261" y="1514797"/>
          <a:ext cx="9752495" cy="4759960"/>
        </p:xfrm>
        <a:graphic>
          <a:graphicData uri="http://schemas.openxmlformats.org/drawingml/2006/table">
            <a:tbl>
              <a:tblPr firstRow="1" bandRow="1">
                <a:tableStyleId>{5C22544A-7EE6-4342-B048-85BDC9FD1C3A}</a:tableStyleId>
              </a:tblPr>
              <a:tblGrid>
                <a:gridCol w="1083343">
                  <a:extLst>
                    <a:ext uri="{9D8B030D-6E8A-4147-A177-3AD203B41FA5}">
                      <a16:colId xmlns:a16="http://schemas.microsoft.com/office/drawing/2014/main" val="2691423242"/>
                    </a:ext>
                  </a:extLst>
                </a:gridCol>
                <a:gridCol w="2437522">
                  <a:extLst>
                    <a:ext uri="{9D8B030D-6E8A-4147-A177-3AD203B41FA5}">
                      <a16:colId xmlns:a16="http://schemas.microsoft.com/office/drawing/2014/main" val="1496603617"/>
                    </a:ext>
                  </a:extLst>
                </a:gridCol>
                <a:gridCol w="2330632">
                  <a:extLst>
                    <a:ext uri="{9D8B030D-6E8A-4147-A177-3AD203B41FA5}">
                      <a16:colId xmlns:a16="http://schemas.microsoft.com/office/drawing/2014/main" val="3397192261"/>
                    </a:ext>
                  </a:extLst>
                </a:gridCol>
                <a:gridCol w="1950499">
                  <a:extLst>
                    <a:ext uri="{9D8B030D-6E8A-4147-A177-3AD203B41FA5}">
                      <a16:colId xmlns:a16="http://schemas.microsoft.com/office/drawing/2014/main" val="4035173070"/>
                    </a:ext>
                  </a:extLst>
                </a:gridCol>
                <a:gridCol w="1950499">
                  <a:extLst>
                    <a:ext uri="{9D8B030D-6E8A-4147-A177-3AD203B41FA5}">
                      <a16:colId xmlns:a16="http://schemas.microsoft.com/office/drawing/2014/main" val="2511588994"/>
                    </a:ext>
                  </a:extLst>
                </a:gridCol>
              </a:tblGrid>
              <a:tr h="370840">
                <a:tc>
                  <a:txBody>
                    <a:bodyPr/>
                    <a:lstStyle/>
                    <a:p>
                      <a:r>
                        <a:rPr lang="en-US" dirty="0">
                          <a:solidFill>
                            <a:schemeClr val="bg1"/>
                          </a:solidFill>
                          <a:latin typeface="Times New Roman" panose="02020603050405020304" pitchFamily="18" charset="0"/>
                          <a:cs typeface="Times New Roman" panose="02020603050405020304" pitchFamily="18" charset="0"/>
                        </a:rPr>
                        <a:t>S.NO</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Animal Species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kern="1200" dirty="0">
                          <a:solidFill>
                            <a:schemeClr val="lt1"/>
                          </a:solidFill>
                          <a:effectLst/>
                          <a:latin typeface="Times New Roman" panose="02020603050405020304" pitchFamily="18" charset="0"/>
                          <a:ea typeface="+mn-ea"/>
                          <a:cs typeface="Times New Roman" panose="02020603050405020304" pitchFamily="18" charset="0"/>
                        </a:rPr>
                        <a:t>EMF Parameters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538964876"/>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1</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effectLst/>
                        </a:rPr>
                        <a:t>Interaction of 5G mid-band and </a:t>
                      </a:r>
                      <a:r>
                        <a:rPr lang="en-US" dirty="0" err="1">
                          <a:effectLst/>
                        </a:rPr>
                        <a:t>mmWave</a:t>
                      </a:r>
                      <a:r>
                        <a:rPr lang="en-US" dirty="0">
                          <a:effectLst/>
                        </a:rPr>
                        <a:t> electromagnetic fields with the murine fetus</a:t>
                      </a:r>
                    </a:p>
                  </a:txBody>
                  <a:tcPr anchor="ctr"/>
                </a:tc>
                <a:tc>
                  <a:txBody>
                    <a:bodyPr/>
                    <a:lstStyle/>
                    <a:p>
                      <a:r>
                        <a:rPr lang="en-IN" dirty="0" err="1">
                          <a:effectLst/>
                        </a:rPr>
                        <a:t>Foroughimehr</a:t>
                      </a:r>
                      <a:r>
                        <a:rPr lang="en-IN" dirty="0">
                          <a:effectLst/>
                        </a:rPr>
                        <a:t> et al.</a:t>
                      </a:r>
                    </a:p>
                  </a:txBody>
                  <a:tcPr anchor="ctr"/>
                </a:tc>
                <a:tc>
                  <a:txBody>
                    <a:bodyPr/>
                    <a:lstStyle/>
                    <a:p>
                      <a:r>
                        <a:rPr lang="en-IN">
                          <a:effectLst/>
                        </a:rPr>
                        <a:t>Mice</a:t>
                      </a:r>
                    </a:p>
                  </a:txBody>
                  <a:tcPr anchor="ctr"/>
                </a:tc>
                <a:tc>
                  <a:txBody>
                    <a:bodyPr/>
                    <a:lstStyle/>
                    <a:p>
                      <a:r>
                        <a:rPr lang="en-US" dirty="0">
                          <a:effectLst/>
                        </a:rPr>
                        <a:t>3.5 GHz and 26 GHz</a:t>
                      </a:r>
                    </a:p>
                  </a:txBody>
                  <a:tcPr anchor="ctr"/>
                </a:tc>
                <a:extLst>
                  <a:ext uri="{0D108BD9-81ED-4DB2-BD59-A6C34878D82A}">
                    <a16:rowId xmlns:a16="http://schemas.microsoft.com/office/drawing/2014/main" val="769567760"/>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2</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effectLst/>
                        </a:rPr>
                        <a:t>Significant changes in the cytoarchitecture of the hippocampus and cerebellum, reduction in Purkinje cells.</a:t>
                      </a:r>
                    </a:p>
                  </a:txBody>
                  <a:tcPr anchor="ctr"/>
                </a:tc>
                <a:tc>
                  <a:txBody>
                    <a:bodyPr/>
                    <a:lstStyle/>
                    <a:p>
                      <a:r>
                        <a:rPr lang="en-IN" dirty="0">
                          <a:effectLst/>
                        </a:rPr>
                        <a:t>Sharma et al. (2017)</a:t>
                      </a:r>
                    </a:p>
                  </a:txBody>
                  <a:tcPr anchor="ctr"/>
                </a:tc>
                <a:tc>
                  <a:txBody>
                    <a:bodyPr/>
                    <a:lstStyle/>
                    <a:p>
                      <a:r>
                        <a:rPr lang="en-IN">
                          <a:effectLst/>
                        </a:rPr>
                        <a:t>Mice</a:t>
                      </a:r>
                    </a:p>
                  </a:txBody>
                  <a:tcPr anchor="ctr"/>
                </a:tc>
                <a:tc>
                  <a:txBody>
                    <a:bodyPr/>
                    <a:lstStyle/>
                    <a:p>
                      <a:r>
                        <a:rPr lang="en-IN" dirty="0">
                          <a:effectLst/>
                        </a:rPr>
                        <a:t>10 GHz, 0.25 </a:t>
                      </a:r>
                      <a:r>
                        <a:rPr lang="en-IN" dirty="0" err="1">
                          <a:effectLst/>
                        </a:rPr>
                        <a:t>mW</a:t>
                      </a:r>
                      <a:r>
                        <a:rPr lang="en-IN" dirty="0">
                          <a:effectLst/>
                        </a:rPr>
                        <a:t> cm−2</a:t>
                      </a:r>
                    </a:p>
                  </a:txBody>
                  <a:tcPr anchor="ctr"/>
                </a:tc>
                <a:extLst>
                  <a:ext uri="{0D108BD9-81ED-4DB2-BD59-A6C34878D82A}">
                    <a16:rowId xmlns:a16="http://schemas.microsoft.com/office/drawing/2014/main" val="2951080736"/>
                  </a:ext>
                </a:extLst>
              </a:tr>
              <a:tr h="370840">
                <a:tc>
                  <a:txBody>
                    <a:bodyPr/>
                    <a:lstStyle/>
                    <a:p>
                      <a:r>
                        <a:rPr lang="en-US" dirty="0">
                          <a:solidFill>
                            <a:schemeClr val="tx1"/>
                          </a:solidFill>
                          <a:latin typeface="Times New Roman" panose="02020603050405020304" pitchFamily="18" charset="0"/>
                          <a:cs typeface="Times New Roman" panose="02020603050405020304" pitchFamily="18" charset="0"/>
                        </a:rPr>
                        <a:t>3</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effectLst/>
                        </a:rPr>
                        <a:t>Significant alterations in body weights, blood parameters, and spleen health in neonates and young mice.</a:t>
                      </a:r>
                    </a:p>
                  </a:txBody>
                  <a:tcPr anchor="ctr"/>
                </a:tc>
                <a:tc>
                  <a:txBody>
                    <a:bodyPr/>
                    <a:lstStyle/>
                    <a:p>
                      <a:r>
                        <a:rPr lang="en-IN" dirty="0">
                          <a:effectLst/>
                        </a:rPr>
                        <a:t>Rifat et al. (2016)</a:t>
                      </a:r>
                    </a:p>
                  </a:txBody>
                  <a:tcPr anchor="ctr"/>
                </a:tc>
                <a:tc>
                  <a:txBody>
                    <a:bodyPr/>
                    <a:lstStyle/>
                    <a:p>
                      <a:r>
                        <a:rPr lang="en-IN">
                          <a:effectLst/>
                        </a:rPr>
                        <a:t>Mice</a:t>
                      </a:r>
                    </a:p>
                  </a:txBody>
                  <a:tcPr anchor="ctr"/>
                </a:tc>
                <a:tc>
                  <a:txBody>
                    <a:bodyPr/>
                    <a:lstStyle/>
                    <a:p>
                      <a:r>
                        <a:rPr lang="en-IN" dirty="0">
                          <a:effectLst/>
                        </a:rPr>
                        <a:t>10 GHz, 0.25 </a:t>
                      </a:r>
                      <a:r>
                        <a:rPr lang="en-IN" dirty="0" err="1">
                          <a:effectLst/>
                        </a:rPr>
                        <a:t>mW</a:t>
                      </a:r>
                      <a:r>
                        <a:rPr lang="en-IN" dirty="0">
                          <a:effectLst/>
                        </a:rPr>
                        <a:t> cm−2</a:t>
                      </a:r>
                    </a:p>
                  </a:txBody>
                  <a:tcPr anchor="ctr"/>
                </a:tc>
                <a:extLst>
                  <a:ext uri="{0D108BD9-81ED-4DB2-BD59-A6C34878D82A}">
                    <a16:rowId xmlns:a16="http://schemas.microsoft.com/office/drawing/2014/main" val="1348270456"/>
                  </a:ext>
                </a:extLst>
              </a:tr>
            </a:tbl>
          </a:graphicData>
        </a:graphic>
      </p:graphicFrame>
    </p:spTree>
    <p:extLst>
      <p:ext uri="{BB962C8B-B14F-4D97-AF65-F5344CB8AC3E}">
        <p14:creationId xmlns:p14="http://schemas.microsoft.com/office/powerpoint/2010/main" val="113462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9090254-9308-4857-9C81-FE919E4D7A19}"/>
              </a:ext>
            </a:extLst>
          </p:cNvPr>
          <p:cNvGraphicFramePr>
            <a:graphicFrameLocks noGrp="1"/>
          </p:cNvGraphicFramePr>
          <p:nvPr>
            <p:extLst>
              <p:ext uri="{D42A27DB-BD31-4B8C-83A1-F6EECF244321}">
                <p14:modId xmlns:p14="http://schemas.microsoft.com/office/powerpoint/2010/main" val="188460159"/>
              </p:ext>
            </p:extLst>
          </p:nvPr>
        </p:nvGraphicFramePr>
        <p:xfrm>
          <a:off x="1669774" y="431800"/>
          <a:ext cx="10008704" cy="6265205"/>
        </p:xfrm>
        <a:graphic>
          <a:graphicData uri="http://schemas.openxmlformats.org/drawingml/2006/table">
            <a:tbl>
              <a:tblPr firstRow="1" bandRow="1">
                <a:tableStyleId>{5C22544A-7EE6-4342-B048-85BDC9FD1C3A}</a:tableStyleId>
              </a:tblPr>
              <a:tblGrid>
                <a:gridCol w="869853">
                  <a:extLst>
                    <a:ext uri="{9D8B030D-6E8A-4147-A177-3AD203B41FA5}">
                      <a16:colId xmlns:a16="http://schemas.microsoft.com/office/drawing/2014/main" val="3560369875"/>
                    </a:ext>
                  </a:extLst>
                </a:gridCol>
                <a:gridCol w="2743508">
                  <a:extLst>
                    <a:ext uri="{9D8B030D-6E8A-4147-A177-3AD203B41FA5}">
                      <a16:colId xmlns:a16="http://schemas.microsoft.com/office/drawing/2014/main" val="2839403591"/>
                    </a:ext>
                  </a:extLst>
                </a:gridCol>
                <a:gridCol w="2397414">
                  <a:extLst>
                    <a:ext uri="{9D8B030D-6E8A-4147-A177-3AD203B41FA5}">
                      <a16:colId xmlns:a16="http://schemas.microsoft.com/office/drawing/2014/main" val="4084718679"/>
                    </a:ext>
                  </a:extLst>
                </a:gridCol>
                <a:gridCol w="1996187">
                  <a:extLst>
                    <a:ext uri="{9D8B030D-6E8A-4147-A177-3AD203B41FA5}">
                      <a16:colId xmlns:a16="http://schemas.microsoft.com/office/drawing/2014/main" val="1120529620"/>
                    </a:ext>
                  </a:extLst>
                </a:gridCol>
                <a:gridCol w="2001742">
                  <a:extLst>
                    <a:ext uri="{9D8B030D-6E8A-4147-A177-3AD203B41FA5}">
                      <a16:colId xmlns:a16="http://schemas.microsoft.com/office/drawing/2014/main" val="169833475"/>
                    </a:ext>
                  </a:extLst>
                </a:gridCol>
              </a:tblGrid>
              <a:tr h="466427">
                <a:tc>
                  <a:txBody>
                    <a:bodyPr/>
                    <a:lstStyle/>
                    <a:p>
                      <a:r>
                        <a:rPr lang="en-US" dirty="0">
                          <a:solidFill>
                            <a:schemeClr val="bg1"/>
                          </a:solidFill>
                          <a:latin typeface="Times New Roman" panose="02020603050405020304" pitchFamily="18" charset="0"/>
                          <a:cs typeface="Times New Roman" panose="02020603050405020304" pitchFamily="18" charset="0"/>
                        </a:rPr>
                        <a:t>S.NO</a:t>
                      </a:r>
                      <a:endParaRPr lang="en-IN" dirty="0">
                        <a:solidFill>
                          <a:schemeClr val="bg1"/>
                        </a:solidFill>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Paper Name</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Author Name</a:t>
                      </a:r>
                      <a:endParaRPr lang="en-IN" dirty="0">
                        <a:latin typeface="Times New Roman" panose="02020603050405020304" pitchFamily="18" charset="0"/>
                        <a:cs typeface="Times New Roman" panose="02020603050405020304" pitchFamily="18"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effectLst/>
                        </a:rPr>
                        <a:t>Animal Species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1" i="0" kern="1200" dirty="0">
                          <a:solidFill>
                            <a:schemeClr val="lt1"/>
                          </a:solidFill>
                          <a:effectLst/>
                          <a:latin typeface="Times New Roman" panose="02020603050405020304" pitchFamily="18" charset="0"/>
                          <a:ea typeface="+mn-ea"/>
                          <a:cs typeface="Times New Roman" panose="02020603050405020304" pitchFamily="18" charset="0"/>
                        </a:rPr>
                        <a:t>EMF Parameters</a:t>
                      </a:r>
                      <a:endParaRPr lang="en-IN"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09270801"/>
                  </a:ext>
                </a:extLst>
              </a:tr>
              <a:tr h="1501098">
                <a:tc>
                  <a:txBody>
                    <a:bodyPr/>
                    <a:lstStyle/>
                    <a:p>
                      <a:r>
                        <a:rPr lang="en-US" dirty="0">
                          <a:solidFill>
                            <a:schemeClr val="tx1"/>
                          </a:solidFill>
                          <a:latin typeface="Times New Roman" panose="02020603050405020304" pitchFamily="18" charset="0"/>
                          <a:cs typeface="Times New Roman" panose="02020603050405020304" pitchFamily="18" charset="0"/>
                        </a:rPr>
                        <a:t>4</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effectLst/>
                        </a:rPr>
                        <a:t>Threshold for fetal injury, decreased learning and memory functions in offspring, potential non-thermal effects.</a:t>
                      </a:r>
                    </a:p>
                  </a:txBody>
                  <a:tcPr anchor="ctr"/>
                </a:tc>
                <a:tc>
                  <a:txBody>
                    <a:bodyPr/>
                    <a:lstStyle/>
                    <a:p>
                      <a:r>
                        <a:rPr lang="en-IN" dirty="0">
                          <a:effectLst/>
                        </a:rPr>
                        <a:t>Zhao et al. (2005)</a:t>
                      </a:r>
                    </a:p>
                  </a:txBody>
                  <a:tcPr anchor="ctr"/>
                </a:tc>
                <a:tc>
                  <a:txBody>
                    <a:bodyPr/>
                    <a:lstStyle/>
                    <a:p>
                      <a:r>
                        <a:rPr lang="en-IN">
                          <a:effectLst/>
                        </a:rPr>
                        <a:t>Mice</a:t>
                      </a:r>
                    </a:p>
                  </a:txBody>
                  <a:tcPr anchor="ctr"/>
                </a:tc>
                <a:tc>
                  <a:txBody>
                    <a:bodyPr/>
                    <a:lstStyle/>
                    <a:p>
                      <a:r>
                        <a:rPr lang="pl-PL">
                          <a:effectLst/>
                        </a:rPr>
                        <a:t>37.4 GHz to 60.0 GHz, 50 W cm−2 to 30 W cm−2</a:t>
                      </a:r>
                    </a:p>
                  </a:txBody>
                  <a:tcPr anchor="ctr"/>
                </a:tc>
                <a:extLst>
                  <a:ext uri="{0D108BD9-81ED-4DB2-BD59-A6C34878D82A}">
                    <a16:rowId xmlns:a16="http://schemas.microsoft.com/office/drawing/2014/main" val="3363059885"/>
                  </a:ext>
                </a:extLst>
              </a:tr>
              <a:tr h="1738113">
                <a:tc>
                  <a:txBody>
                    <a:bodyPr/>
                    <a:lstStyle/>
                    <a:p>
                      <a:r>
                        <a:rPr lang="en-US" dirty="0">
                          <a:solidFill>
                            <a:schemeClr val="tx1"/>
                          </a:solidFill>
                          <a:latin typeface="Times New Roman" panose="02020603050405020304" pitchFamily="18" charset="0"/>
                          <a:cs typeface="Times New Roman" panose="02020603050405020304" pitchFamily="18" charset="0"/>
                        </a:rPr>
                        <a:t>5</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effectLst/>
                        </a:rPr>
                        <a:t>Earlier developmental milestones in rat offspring, with male juveniles exposed at the occupational limit showing reduced body weight.</a:t>
                      </a:r>
                    </a:p>
                  </a:txBody>
                  <a:tcPr anchor="ctr"/>
                </a:tc>
                <a:tc>
                  <a:txBody>
                    <a:bodyPr/>
                    <a:lstStyle/>
                    <a:p>
                      <a:r>
                        <a:rPr lang="en-IN" dirty="0" err="1">
                          <a:effectLst/>
                        </a:rPr>
                        <a:t>Bodin</a:t>
                      </a:r>
                      <a:r>
                        <a:rPr lang="en-IN" dirty="0">
                          <a:effectLst/>
                        </a:rPr>
                        <a:t> et al. (2024)</a:t>
                      </a:r>
                    </a:p>
                  </a:txBody>
                  <a:tcPr anchor="ctr"/>
                </a:tc>
                <a:tc>
                  <a:txBody>
                    <a:bodyPr/>
                    <a:lstStyle/>
                    <a:p>
                      <a:r>
                        <a:rPr lang="en-IN">
                          <a:effectLst/>
                        </a:rPr>
                        <a:t>Rat</a:t>
                      </a:r>
                    </a:p>
                  </a:txBody>
                  <a:tcPr anchor="ctr"/>
                </a:tc>
                <a:tc>
                  <a:txBody>
                    <a:bodyPr/>
                    <a:lstStyle/>
                    <a:p>
                      <a:r>
                        <a:rPr lang="en-US">
                          <a:effectLst/>
                        </a:rPr>
                        <a:t>0.9 GHz, 0.4 W kg−1 (working mothers), 0.08 W kg−1 (non-working mothers)</a:t>
                      </a:r>
                    </a:p>
                  </a:txBody>
                  <a:tcPr anchor="ctr"/>
                </a:tc>
                <a:extLst>
                  <a:ext uri="{0D108BD9-81ED-4DB2-BD59-A6C34878D82A}">
                    <a16:rowId xmlns:a16="http://schemas.microsoft.com/office/drawing/2014/main" val="538867121"/>
                  </a:ext>
                </a:extLst>
              </a:tr>
              <a:tr h="1975129">
                <a:tc>
                  <a:txBody>
                    <a:bodyPr/>
                    <a:lstStyle/>
                    <a:p>
                      <a:r>
                        <a:rPr lang="en-US" dirty="0">
                          <a:solidFill>
                            <a:schemeClr val="tx1"/>
                          </a:solidFill>
                          <a:latin typeface="Times New Roman" panose="02020603050405020304" pitchFamily="18" charset="0"/>
                          <a:cs typeface="Times New Roman" panose="02020603050405020304" pitchFamily="18" charset="0"/>
                        </a:rPr>
                        <a:t>6</a:t>
                      </a:r>
                      <a:endParaRPr lang="en-IN"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dirty="0">
                          <a:effectLst/>
                        </a:rPr>
                        <a:t>SAR varies significantly based on animal position, reducing the reliability of single-target models and singular power density measurements for biological research.</a:t>
                      </a:r>
                    </a:p>
                  </a:txBody>
                  <a:tcPr anchor="ctr"/>
                </a:tc>
                <a:tc>
                  <a:txBody>
                    <a:bodyPr/>
                    <a:lstStyle/>
                    <a:p>
                      <a:r>
                        <a:rPr lang="en-IN" dirty="0" err="1">
                          <a:effectLst/>
                        </a:rPr>
                        <a:t>Kinn</a:t>
                      </a:r>
                      <a:r>
                        <a:rPr lang="en-IN" dirty="0">
                          <a:effectLst/>
                        </a:rPr>
                        <a:t> (1977)</a:t>
                      </a:r>
                    </a:p>
                  </a:txBody>
                  <a:tcPr anchor="ctr"/>
                </a:tc>
                <a:tc>
                  <a:txBody>
                    <a:bodyPr/>
                    <a:lstStyle/>
                    <a:p>
                      <a:r>
                        <a:rPr lang="en-IN">
                          <a:effectLst/>
                        </a:rPr>
                        <a:t>Mice, Rats</a:t>
                      </a:r>
                    </a:p>
                  </a:txBody>
                  <a:tcPr anchor="ctr"/>
                </a:tc>
                <a:tc>
                  <a:txBody>
                    <a:bodyPr/>
                    <a:lstStyle/>
                    <a:p>
                      <a:r>
                        <a:rPr lang="pl-PL" dirty="0">
                          <a:effectLst/>
                        </a:rPr>
                        <a:t>2.45 GHz, 10 W cm−2</a:t>
                      </a:r>
                    </a:p>
                  </a:txBody>
                  <a:tcPr anchor="ctr"/>
                </a:tc>
                <a:extLst>
                  <a:ext uri="{0D108BD9-81ED-4DB2-BD59-A6C34878D82A}">
                    <a16:rowId xmlns:a16="http://schemas.microsoft.com/office/drawing/2014/main" val="3554528510"/>
                  </a:ext>
                </a:extLst>
              </a:tr>
            </a:tbl>
          </a:graphicData>
        </a:graphic>
      </p:graphicFrame>
    </p:spTree>
    <p:extLst>
      <p:ext uri="{BB962C8B-B14F-4D97-AF65-F5344CB8AC3E}">
        <p14:creationId xmlns:p14="http://schemas.microsoft.com/office/powerpoint/2010/main" val="107846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15834"/>
            <a:ext cx="10972800" cy="603316"/>
          </a:xfrm>
        </p:spPr>
        <p:txBody>
          <a:bodyPr/>
          <a:lstStyle/>
          <a:p>
            <a:pPr algn="ctr"/>
            <a:r>
              <a:rPr lang="en-IN" sz="3600" b="1" dirty="0">
                <a:solidFill>
                  <a:srgbClr val="FF0000"/>
                </a:solidFill>
                <a:latin typeface="Times New Roman" panose="02020603050405020304" pitchFamily="18" charset="0"/>
                <a:cs typeface="Times New Roman" panose="02020603050405020304" pitchFamily="18" charset="0"/>
              </a:rPr>
              <a:t>PROPOSED SYSTEM</a:t>
            </a:r>
            <a:endParaRPr lang="en-IN" dirty="0"/>
          </a:p>
        </p:txBody>
      </p:sp>
      <p:sp>
        <p:nvSpPr>
          <p:cNvPr id="5" name="Content Placeholder 4"/>
          <p:cNvSpPr>
            <a:spLocks noGrp="1"/>
          </p:cNvSpPr>
          <p:nvPr>
            <p:ph idx="1"/>
          </p:nvPr>
        </p:nvSpPr>
        <p:spPr>
          <a:xfrm>
            <a:off x="1234910" y="1197204"/>
            <a:ext cx="10804689" cy="4553147"/>
          </a:xfrm>
        </p:spPr>
        <p:txBody>
          <a:bodyPr/>
          <a:lstStyle/>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project aims to develop a comprehensive, data-driven approach that integrates advanced monitoring techniques, real-time data collection, machine learning models, and interdisciplinary collaboration</a:t>
            </a:r>
          </a:p>
          <a:p>
            <a:pPr algn="just">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research proposes an examine the machine learning approach for predicting impact of 5G technology on animals, combining multiple algorithms to improve prediction accuracy, precision, and recall</a:t>
            </a:r>
          </a:p>
          <a:p>
            <a:pPr algn="just">
              <a:lnSpc>
                <a:spcPct val="200000"/>
              </a:lnSpc>
              <a:buFont typeface="Arial" panose="020B0604020202020204" pitchFamily="34" charset="0"/>
              <a:buChar char="•"/>
            </a:pP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60328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0DE9E7-8F5C-4A2F-B7F6-F7F4F9FEAA88}"/>
              </a:ext>
            </a:extLst>
          </p:cNvPr>
          <p:cNvSpPr txBox="1"/>
          <p:nvPr/>
        </p:nvSpPr>
        <p:spPr>
          <a:xfrm>
            <a:off x="2891693" y="556180"/>
            <a:ext cx="6408614" cy="523220"/>
          </a:xfrm>
          <a:prstGeom prst="rect">
            <a:avLst/>
          </a:prstGeom>
          <a:noFill/>
        </p:spPr>
        <p:txBody>
          <a:bodyPr wrap="none" rtlCol="0">
            <a:spAutoFit/>
          </a:bodyPr>
          <a:lstStyle/>
          <a:p>
            <a:pPr algn="ctr"/>
            <a:r>
              <a:rPr lang="en-IN" sz="2800" b="1" dirty="0">
                <a:solidFill>
                  <a:srgbClr val="FF0000"/>
                </a:solidFill>
                <a:latin typeface="Times New Roman" panose="02020603050405020304" pitchFamily="18" charset="0"/>
                <a:cs typeface="Times New Roman" panose="02020603050405020304" pitchFamily="18" charset="0"/>
              </a:rPr>
              <a:t>CLASSIFICATION OF ALGORITHMS</a:t>
            </a:r>
            <a:endParaRPr lang="en-IN" sz="2800" dirty="0">
              <a:solidFill>
                <a:srgbClr val="FF000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344F437-7761-456B-88F4-6EE31383B5DF}"/>
              </a:ext>
            </a:extLst>
          </p:cNvPr>
          <p:cNvSpPr txBox="1"/>
          <p:nvPr/>
        </p:nvSpPr>
        <p:spPr>
          <a:xfrm>
            <a:off x="1246571" y="1586643"/>
            <a:ext cx="10405403" cy="3999621"/>
          </a:xfrm>
          <a:prstGeom prst="rect">
            <a:avLst/>
          </a:prstGeom>
          <a:noFill/>
        </p:spPr>
        <p:txBody>
          <a:bodyPr wrap="square" rtlCol="0">
            <a:spAutoFit/>
          </a:bodyPr>
          <a:lstStyle/>
          <a:p>
            <a:r>
              <a:rPr lang="en-IN" sz="2000" dirty="0">
                <a:solidFill>
                  <a:srgbClr val="FF0000"/>
                </a:solidFill>
                <a:latin typeface="Times New Roman" panose="02020603050405020304" pitchFamily="18" charset="0"/>
                <a:cs typeface="Times New Roman" panose="02020603050405020304" pitchFamily="18" charset="0"/>
              </a:rPr>
              <a:t>Random Forest:</a:t>
            </a:r>
          </a:p>
          <a:p>
            <a:pPr marL="342900" lvl="0" indent="-342900" eaLnBrk="0" fontAlgn="base" hangingPunct="0">
              <a:lnSpc>
                <a:spcPct val="200000"/>
              </a:lnSpc>
              <a:spcBef>
                <a:spcPct val="0"/>
              </a:spcBef>
              <a:spcAft>
                <a:spcPct val="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Random Forest is an ensemble learning method that constructs multiple decision trees.</a:t>
            </a:r>
          </a:p>
          <a:p>
            <a:pPr marL="342900" lvl="0" indent="-342900" eaLnBrk="0" fontAlgn="base" hangingPunct="0">
              <a:lnSpc>
                <a:spcPct val="200000"/>
              </a:lnSpc>
              <a:spcBef>
                <a:spcPct val="0"/>
              </a:spcBef>
              <a:spcAft>
                <a:spcPct val="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It is used for both classification and regression tasks.</a:t>
            </a:r>
          </a:p>
          <a:p>
            <a:pPr marL="342900" lvl="0" indent="-342900" eaLnBrk="0" fontAlgn="base" hangingPunct="0">
              <a:lnSpc>
                <a:spcPct val="200000"/>
              </a:lnSpc>
              <a:spcBef>
                <a:spcPct val="0"/>
              </a:spcBef>
              <a:spcAft>
                <a:spcPct val="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Random Forest improves prediction accuracy by averaging the results of individual trees.</a:t>
            </a:r>
          </a:p>
          <a:p>
            <a:pPr marL="342900" lvl="0" indent="-342900" eaLnBrk="0" fontAlgn="base" hangingPunct="0">
              <a:lnSpc>
                <a:spcPct val="200000"/>
              </a:lnSpc>
              <a:spcBef>
                <a:spcPct val="0"/>
              </a:spcBef>
              <a:spcAft>
                <a:spcPct val="0"/>
              </a:spcAft>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goal of Random Forest is to enhance generalization and reduce overfitting by combining multiple decision trees. </a:t>
            </a:r>
          </a:p>
          <a:p>
            <a:pPr lvl="0" eaLnBrk="0" fontAlgn="base" hangingPunct="0">
              <a:lnSpc>
                <a:spcPct val="200000"/>
              </a:lnSpc>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64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BE1CC-11E6-41E2-83AD-F9CB65F8ED54}"/>
              </a:ext>
            </a:extLst>
          </p:cNvPr>
          <p:cNvSpPr>
            <a:spLocks noGrp="1"/>
          </p:cNvSpPr>
          <p:nvPr>
            <p:ph type="title"/>
          </p:nvPr>
        </p:nvSpPr>
        <p:spPr>
          <a:xfrm>
            <a:off x="2007908" y="704850"/>
            <a:ext cx="7239787" cy="501781"/>
          </a:xfrm>
        </p:spPr>
        <p:txBody>
          <a:bodyPr/>
          <a:lstStyle/>
          <a:p>
            <a:r>
              <a:rPr lang="en-IN" b="1" dirty="0">
                <a:solidFill>
                  <a:srgbClr val="FF0000"/>
                </a:solidFill>
                <a:latin typeface="Times New Roman" panose="02020603050405020304" pitchFamily="18" charset="0"/>
                <a:cs typeface="Times New Roman" panose="02020603050405020304" pitchFamily="18" charset="0"/>
              </a:rPr>
              <a:t>CLASSIFICATION OF ALGORITHMS</a:t>
            </a:r>
            <a:endParaRPr lang="en-IN" dirty="0"/>
          </a:p>
        </p:txBody>
      </p:sp>
      <p:sp>
        <p:nvSpPr>
          <p:cNvPr id="3" name="Content Placeholder 2">
            <a:extLst>
              <a:ext uri="{FF2B5EF4-FFF2-40B4-BE49-F238E27FC236}">
                <a16:creationId xmlns:a16="http://schemas.microsoft.com/office/drawing/2014/main" id="{64E01F5D-CC3E-462C-8CD2-C02A981AFB4C}"/>
              </a:ext>
            </a:extLst>
          </p:cNvPr>
          <p:cNvSpPr>
            <a:spLocks noGrp="1"/>
          </p:cNvSpPr>
          <p:nvPr>
            <p:ph idx="1"/>
          </p:nvPr>
        </p:nvSpPr>
        <p:spPr>
          <a:xfrm>
            <a:off x="1272619" y="1482677"/>
            <a:ext cx="10309781" cy="4389437"/>
          </a:xfrm>
        </p:spPr>
        <p:txBody>
          <a:bodyPr/>
          <a:lstStyle/>
          <a:p>
            <a:pPr marL="0" lvl="0" indent="0">
              <a:lnSpc>
                <a:spcPct val="150000"/>
              </a:lnSpc>
              <a:spcBef>
                <a:spcPct val="0"/>
              </a:spcBef>
              <a:buNone/>
            </a:pPr>
            <a:endParaRPr lang="en-US" altLang="en-US"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dirty="0">
                <a:solidFill>
                  <a:srgbClr val="FF0000"/>
                </a:solidFill>
                <a:latin typeface="Times New Roman" panose="02020603050405020304" pitchFamily="18" charset="0"/>
                <a:cs typeface="Times New Roman" panose="02020603050405020304" pitchFamily="18" charset="0"/>
              </a:rPr>
              <a:t>Gradient Boosting</a:t>
            </a:r>
          </a:p>
          <a:p>
            <a:pPr marL="0" indent="0">
              <a:lnSpc>
                <a:spcPct val="150000"/>
              </a:lnSpc>
              <a:buNone/>
            </a:pPr>
            <a:r>
              <a:rPr lang="en-US" dirty="0">
                <a:latin typeface="Times New Roman" panose="02020603050405020304" pitchFamily="18" charset="0"/>
                <a:cs typeface="Times New Roman" panose="02020603050405020304" pitchFamily="18" charset="0"/>
              </a:rPr>
              <a:t>Purpose: Classification and regression</a:t>
            </a:r>
          </a:p>
          <a:p>
            <a:pPr>
              <a:lnSpc>
                <a:spcPct val="150000"/>
              </a:lnSpc>
            </a:pPr>
            <a:r>
              <a:rPr lang="en-US" dirty="0">
                <a:latin typeface="Times New Roman" panose="02020603050405020304" pitchFamily="18" charset="0"/>
                <a:cs typeface="Times New Roman" panose="02020603050405020304" pitchFamily="18" charset="0"/>
              </a:rPr>
              <a:t>How it works: Builds models sequentially, where each new model corrects the errors of the previous ones.</a:t>
            </a:r>
          </a:p>
          <a:p>
            <a:pPr>
              <a:lnSpc>
                <a:spcPct val="150000"/>
              </a:lnSpc>
            </a:pPr>
            <a:r>
              <a:rPr lang="en-US" dirty="0">
                <a:latin typeface="Times New Roman" panose="02020603050405020304" pitchFamily="18" charset="0"/>
                <a:cs typeface="Times New Roman" panose="02020603050405020304" pitchFamily="18" charset="0"/>
              </a:rPr>
              <a:t>Key idea: Combines many weak learners (usually decision trees) into a strong one.</a:t>
            </a:r>
          </a:p>
          <a:p>
            <a:pPr>
              <a:lnSpc>
                <a:spcPct val="150000"/>
              </a:lnSpc>
            </a:pPr>
            <a:r>
              <a:rPr lang="en-US" dirty="0">
                <a:latin typeface="Times New Roman" panose="02020603050405020304" pitchFamily="18" charset="0"/>
                <a:cs typeface="Times New Roman" panose="02020603050405020304" pitchFamily="18" charset="0"/>
              </a:rPr>
              <a:t>Strength: High accuracy, but can be slow and prone to overfitting without tuning.</a:t>
            </a:r>
          </a:p>
          <a:p>
            <a:pPr marL="0" indent="0">
              <a:lnSpc>
                <a:spcPct val="150000"/>
              </a:lnSpc>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515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05E5-2DF6-4430-A4B4-713E094B1149}"/>
              </a:ext>
            </a:extLst>
          </p:cNvPr>
          <p:cNvSpPr>
            <a:spLocks noGrp="1"/>
          </p:cNvSpPr>
          <p:nvPr>
            <p:ph type="title"/>
          </p:nvPr>
        </p:nvSpPr>
        <p:spPr>
          <a:xfrm>
            <a:off x="1033670" y="704850"/>
            <a:ext cx="10548730" cy="626993"/>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CLASSIFICATION OF ALGORITHMS</a:t>
            </a:r>
            <a:endParaRPr lang="en-IN" dirty="0"/>
          </a:p>
        </p:txBody>
      </p:sp>
      <p:sp>
        <p:nvSpPr>
          <p:cNvPr id="3" name="Content Placeholder 2">
            <a:extLst>
              <a:ext uri="{FF2B5EF4-FFF2-40B4-BE49-F238E27FC236}">
                <a16:creationId xmlns:a16="http://schemas.microsoft.com/office/drawing/2014/main" id="{BF587BA2-A387-4E37-B608-E7DEC61FF521}"/>
              </a:ext>
            </a:extLst>
          </p:cNvPr>
          <p:cNvSpPr>
            <a:spLocks noGrp="1"/>
          </p:cNvSpPr>
          <p:nvPr>
            <p:ph idx="1"/>
          </p:nvPr>
        </p:nvSpPr>
        <p:spPr>
          <a:xfrm>
            <a:off x="1133060" y="1935164"/>
            <a:ext cx="10449339" cy="4389437"/>
          </a:xfrm>
        </p:spPr>
        <p:txBody>
          <a:bodyPr/>
          <a:lstStyle/>
          <a:p>
            <a:pPr marL="0" indent="0">
              <a:lnSpc>
                <a:spcPct val="150000"/>
              </a:lnSpc>
              <a:buNone/>
            </a:pPr>
            <a:r>
              <a:rPr lang="en-US" dirty="0" err="1">
                <a:solidFill>
                  <a:srgbClr val="FF0000"/>
                </a:solidFill>
                <a:latin typeface="Times New Roman" panose="02020603050405020304" pitchFamily="18" charset="0"/>
                <a:cs typeface="Times New Roman" panose="02020603050405020304" pitchFamily="18" charset="0"/>
              </a:rPr>
              <a:t>CatBoost</a:t>
            </a:r>
            <a:r>
              <a:rPr lang="en-US" dirty="0">
                <a:solidFill>
                  <a:srgbClr val="FF0000"/>
                </a:solidFill>
                <a:latin typeface="Times New Roman" panose="02020603050405020304" pitchFamily="18" charset="0"/>
                <a:cs typeface="Times New Roman" panose="02020603050405020304" pitchFamily="18" charset="0"/>
              </a:rPr>
              <a:t> Classifier</a:t>
            </a:r>
          </a:p>
          <a:p>
            <a:pPr marL="0" indent="0">
              <a:lnSpc>
                <a:spcPct val="150000"/>
              </a:lnSpc>
              <a:buNone/>
            </a:pPr>
            <a:r>
              <a:rPr lang="en-US" dirty="0">
                <a:latin typeface="Times New Roman" panose="02020603050405020304" pitchFamily="18" charset="0"/>
                <a:cs typeface="Times New Roman" panose="02020603050405020304" pitchFamily="18" charset="0"/>
              </a:rPr>
              <a:t>Purpose: Classification, especially with categorical features.</a:t>
            </a:r>
          </a:p>
          <a:p>
            <a:pPr>
              <a:lnSpc>
                <a:spcPct val="150000"/>
              </a:lnSpc>
            </a:pPr>
            <a:r>
              <a:rPr lang="en-US" dirty="0">
                <a:latin typeface="Times New Roman" panose="02020603050405020304" pitchFamily="18" charset="0"/>
                <a:cs typeface="Times New Roman" panose="02020603050405020304" pitchFamily="18" charset="0"/>
              </a:rPr>
              <a:t>How it works: A type of gradient boosting developed by Yandex, optimized for categorical data.</a:t>
            </a:r>
          </a:p>
          <a:p>
            <a:pPr>
              <a:lnSpc>
                <a:spcPct val="150000"/>
              </a:lnSpc>
            </a:pPr>
            <a:r>
              <a:rPr lang="en-US" dirty="0">
                <a:latin typeface="Times New Roman" panose="02020603050405020304" pitchFamily="18" charset="0"/>
                <a:cs typeface="Times New Roman" panose="02020603050405020304" pitchFamily="18" charset="0"/>
              </a:rPr>
              <a:t>Key idea: Uses advanced techniques like ordered boosting and efficient handling of categorical features.</a:t>
            </a:r>
          </a:p>
          <a:p>
            <a:pPr>
              <a:lnSpc>
                <a:spcPct val="150000"/>
              </a:lnSpc>
            </a:pPr>
            <a:r>
              <a:rPr lang="en-US" dirty="0">
                <a:latin typeface="Times New Roman" panose="02020603050405020304" pitchFamily="18" charset="0"/>
                <a:cs typeface="Times New Roman" panose="02020603050405020304" pitchFamily="18" charset="0"/>
              </a:rPr>
              <a:t>Strength: Faster training, good accuracy, and less preprocessing of categorical data.</a:t>
            </a:r>
          </a:p>
          <a:p>
            <a:pPr>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8598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3261</TotalTime>
  <Words>1189</Words>
  <Application>Microsoft Office PowerPoint</Application>
  <PresentationFormat>Widescreen</PresentationFormat>
  <Paragraphs>107</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Cambria</vt:lpstr>
      <vt:lpstr>Times New Roman</vt:lpstr>
      <vt:lpstr>Wingdings</vt:lpstr>
      <vt:lpstr>Wingdings 2</vt:lpstr>
      <vt:lpstr>Flow</vt:lpstr>
      <vt:lpstr>PowerPoint Presentation</vt:lpstr>
      <vt:lpstr>PowerPoint Presentation</vt:lpstr>
      <vt:lpstr>EXISTING SYSTEM</vt:lpstr>
      <vt:lpstr>LITERATURE REVIEW</vt:lpstr>
      <vt:lpstr>PowerPoint Presentation</vt:lpstr>
      <vt:lpstr>PROPOSED SYSTEM</vt:lpstr>
      <vt:lpstr>PowerPoint Presentation</vt:lpstr>
      <vt:lpstr>CLASSIFICATION OF ALGORITHMS</vt:lpstr>
      <vt:lpstr>CLASSIFICATION OF ALGORITHMS</vt:lpstr>
      <vt:lpstr>CLASSIFICATION OF ALGORITHMS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SIVA</cp:lastModifiedBy>
  <cp:revision>87</cp:revision>
  <dcterms:created xsi:type="dcterms:W3CDTF">2023-09-01T10:41:25Z</dcterms:created>
  <dcterms:modified xsi:type="dcterms:W3CDTF">2025-08-12T05:07:29Z</dcterms:modified>
</cp:coreProperties>
</file>