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8"/>
  </p:notesMasterIdLst>
  <p:handoutMasterIdLst>
    <p:handoutMasterId r:id="rId19"/>
  </p:handoutMasterIdLst>
  <p:sldIdLst>
    <p:sldId id="442" r:id="rId4"/>
    <p:sldId id="762" r:id="rId5"/>
    <p:sldId id="728" r:id="rId6"/>
    <p:sldId id="760" r:id="rId7"/>
    <p:sldId id="761" r:id="rId8"/>
    <p:sldId id="764" r:id="rId9"/>
    <p:sldId id="749" r:id="rId10"/>
    <p:sldId id="752" r:id="rId11"/>
    <p:sldId id="754" r:id="rId12"/>
    <p:sldId id="763" r:id="rId13"/>
    <p:sldId id="765" r:id="rId14"/>
    <p:sldId id="766" r:id="rId15"/>
    <p:sldId id="758" r:id="rId16"/>
    <p:sldId id="767" r:id="rId17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248B"/>
    <a:srgbClr val="0000FF"/>
    <a:srgbClr val="FF0066"/>
    <a:srgbClr val="FF3399"/>
    <a:srgbClr val="AC0000"/>
    <a:srgbClr val="3366FF"/>
    <a:srgbClr val="B90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5208" autoAdjust="0"/>
  </p:normalViewPr>
  <p:slideViewPr>
    <p:cSldViewPr>
      <p:cViewPr varScale="1">
        <p:scale>
          <a:sx n="78" d="100"/>
          <a:sy n="78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14 August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14 August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14 August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0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73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14-Aug-25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14-Aug-25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14-Aug-25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14-Aug-25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04-10-2023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213608"/>
            <a:ext cx="61080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MCA</a:t>
            </a:r>
          </a:p>
          <a:p>
            <a:pPr algn="ctr"/>
            <a:r>
              <a:rPr lang="en-US" b="1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KEC Proof of concept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1949931"/>
            <a:ext cx="815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EcoTrack360: Real-Time Smart Bin           Monitoring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PS CATEGORY – HARDWARE &amp; SOFTWARE</a:t>
            </a:r>
            <a:endParaRPr lang="en-US" sz="2000" b="1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3203848" y="3228536"/>
            <a:ext cx="59264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9C248B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Lead: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SIVA K</a:t>
            </a:r>
            <a:endParaRPr lang="en-US" sz="14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9C248B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MOHAMUDHA SHIFA THAHSINA J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	NISANTH G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    RUBITHA D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Mentor with Designation and Department: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                 Dr.M.Sindhu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	(Assistant Professor)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	MCA </a:t>
            </a:r>
            <a:r>
              <a:rPr lang="en-GB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Department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	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4929890"/>
            <a:ext cx="1512167" cy="654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97902"/>
            <a:ext cx="1619672" cy="583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association with: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 descr="F:\KEC\IIC\EMDC Logo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FEE9E-DB49-49E9-9DB9-D9D0637C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A1FF1-766C-428D-81E4-ABE095381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40768"/>
            <a:ext cx="7488832" cy="4968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1A427-FE31-45E1-87AA-B6968FA684A9}"/>
              </a:ext>
            </a:extLst>
          </p:cNvPr>
          <p:cNvSpPr txBox="1"/>
          <p:nvPr/>
        </p:nvSpPr>
        <p:spPr>
          <a:xfrm>
            <a:off x="683568" y="692696"/>
            <a:ext cx="5221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DUSTBIN FOR HOME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8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77B30-7F5D-5F95-39D7-7A7E93AC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93717-A62C-0EA1-1077-B550A9D6645E}"/>
              </a:ext>
            </a:extLst>
          </p:cNvPr>
          <p:cNvSpPr txBox="1"/>
          <p:nvPr/>
        </p:nvSpPr>
        <p:spPr>
          <a:xfrm>
            <a:off x="827584" y="1124744"/>
            <a:ext cx="79208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System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Waste Segregation: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correct disposal at the source, increasing recycling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🚮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Landfill Waste: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and recyclable waste are processed separately, reducing landfill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🌫️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Pollution Levels: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overflow and illegal dumping, leading to cleaner surroundings.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Recycling: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Segregated waste (plastics, metals, organics) can directly enter recycling or composting streams.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🧹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Sanitation and Hygiene: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collection reduces odor, pests, and disease risks in urban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♻️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Circular Economy: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reuse and resource recovery from waste materials.</a:t>
            </a:r>
          </a:p>
        </p:txBody>
      </p:sp>
    </p:spTree>
    <p:extLst>
      <p:ext uri="{BB962C8B-B14F-4D97-AF65-F5344CB8AC3E}">
        <p14:creationId xmlns:p14="http://schemas.microsoft.com/office/powerpoint/2010/main" val="135461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FCCD-68B4-C34E-B2A7-08FCD122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6FE9D-B37B-615A-ED91-1088482F5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0" y="332656"/>
            <a:ext cx="7486600" cy="660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CFD6-EA79-477C-84B8-3F8CEDF8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592" y="704850"/>
            <a:ext cx="7787208" cy="779934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AF68-D7C7-4301-9120-2BA4E938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E05A84-5E4F-C7CC-9197-DBE76CD65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584" y="1538627"/>
            <a:ext cx="6888017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IoT, mobile app, and Deep Learning to manage waste smartly.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people separate waste correctly at the source.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bin status in real-time for quick and clean collection.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time, fuel, and reduces pollution with smart routes.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Keeps the environment clean and supports recycling.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step toward cleaner and smarter cities.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136D9-E763-A95C-0AB6-E43FAD77CE72}"/>
              </a:ext>
            </a:extLst>
          </p:cNvPr>
          <p:cNvSpPr txBox="1"/>
          <p:nvPr/>
        </p:nvSpPr>
        <p:spPr>
          <a:xfrm rot="10800000" flipV="1">
            <a:off x="5508102" y="4807279"/>
            <a:ext cx="33123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"♻️ Waste isn’t just collected — it’s understood.</a:t>
            </a:r>
            <a:b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📡 EcoTrack360 makes every bin smarter."</a:t>
            </a:r>
            <a:endParaRPr lang="en-I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2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01978-8697-F114-EC02-20FC2D6C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25353CB-E5DD-BA09-F7F7-D7F5945E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5897055" cy="37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8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9265-1716-4705-95D3-D164BC95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704850"/>
            <a:ext cx="7859216" cy="77993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AGENDA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3D154-FB2C-417C-B552-7E147BB9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660010"/>
            <a:ext cx="7715200" cy="4590181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Abstract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Proposed solution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Flow diagram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Feasibility and viability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Impact and benefits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A94E-4CEF-4030-9DC9-C090B854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776864" cy="57606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GB" b="1" dirty="0">
                <a:solidFill>
                  <a:srgbClr val="7030A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OVERVIEW</a:t>
            </a:r>
            <a:r>
              <a:rPr lang="en-IN" b="1" dirty="0">
                <a:solidFill>
                  <a:srgbClr val="7030A0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 b="1" dirty="0">
              <a:solidFill>
                <a:srgbClr val="7030A0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9592" y="1556792"/>
            <a:ext cx="8092008" cy="478802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waste management and poor segregation lead to environmental hazards and high operational costs.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IoT-enabled smart waste management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waste tracking and control.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bins with dual partitions separate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and inorganic waste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source.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waste type and bin fill levels, guiding users for proper disposal.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is sent 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cloud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monitoring and analysis.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and AI waste 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user participation and accuracy.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waste collection 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reduced fuel usage, and improved recycling.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it contributes to cleaner cities and a more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urban 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DE2C-CE47-491F-906E-683D2CE4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704088"/>
            <a:ext cx="7719392" cy="42065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55B5C-3E67-40DE-A892-B69CD7E9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C7932-9C50-4538-B600-AF915A77774A}"/>
              </a:ext>
            </a:extLst>
          </p:cNvPr>
          <p:cNvSpPr txBox="1"/>
          <p:nvPr/>
        </p:nvSpPr>
        <p:spPr>
          <a:xfrm>
            <a:off x="1059504" y="1293870"/>
            <a:ext cx="76272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waste management systems often suffer from inefficiencies such as overflowing bins, delayed collection schedules, and improper waste segregation, leading to environmental pollution, health hazards, and increased operational costs.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should aim to reduce waste collection costs, minimize environmental impact, and improve waste segregation at the source to increase recycling rates.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038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6C0-83B8-407F-BE2C-649F100F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836712"/>
            <a:ext cx="8229600" cy="419894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566D-C8C7-46D0-B7CA-481A55B4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122B6E4-CC6E-0C09-8402-95EC4E722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3912" y="1351508"/>
            <a:ext cx="849694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6213" marR="0" lvl="0" indent="3651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Bins: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sensors to detect waste type and bin fill level.</a:t>
            </a:r>
          </a:p>
          <a:p>
            <a:pPr marL="176213" marR="0" lvl="0" indent="3651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Monitoring: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Sends real-time data to the cloud for tracking.</a:t>
            </a:r>
          </a:p>
          <a:p>
            <a:pPr marL="176213" marR="0" lvl="0" indent="3651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Waste Scanner: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Mobile app uses AI to identify waste from photos.</a:t>
            </a:r>
          </a:p>
          <a:p>
            <a:pPr marL="176213" marR="0" lvl="0" indent="3651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EcoTrack360 App: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users find bins, scan waste, and get alerts.</a:t>
            </a:r>
          </a:p>
          <a:p>
            <a:pPr marL="176213" marR="0" lvl="0" indent="3651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Collection Routes: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Plans the best routes for waste trucks.</a:t>
            </a:r>
          </a:p>
          <a:p>
            <a:pPr marL="176213" marR="0" lvl="0" indent="3651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bin status and complaints for easy management.</a:t>
            </a:r>
          </a:p>
        </p:txBody>
      </p:sp>
    </p:spTree>
    <p:extLst>
      <p:ext uri="{BB962C8B-B14F-4D97-AF65-F5344CB8AC3E}">
        <p14:creationId xmlns:p14="http://schemas.microsoft.com/office/powerpoint/2010/main" val="409648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D09B1-76FF-433C-813C-7FAEECC6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FD5A5-C3C6-4512-86C4-D6896F421FA1}"/>
              </a:ext>
            </a:extLst>
          </p:cNvPr>
          <p:cNvSpPr txBox="1"/>
          <p:nvPr/>
        </p:nvSpPr>
        <p:spPr>
          <a:xfrm flipH="1">
            <a:off x="1115616" y="908720"/>
            <a:ext cx="600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Products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B5315-5BC5-435D-8E39-6E88AE08B690}"/>
              </a:ext>
            </a:extLst>
          </p:cNvPr>
          <p:cNvSpPr txBox="1"/>
          <p:nvPr/>
        </p:nvSpPr>
        <p:spPr>
          <a:xfrm>
            <a:off x="1403648" y="1654880"/>
            <a:ext cx="6624736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Proximity Sensor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Capacitive soil moisture sensor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sensor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7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87C5E8E6-CC84-DCBE-372C-2F078B756AB3}"/>
              </a:ext>
            </a:extLst>
          </p:cNvPr>
          <p:cNvSpPr txBox="1"/>
          <p:nvPr/>
        </p:nvSpPr>
        <p:spPr>
          <a:xfrm>
            <a:off x="971600" y="768110"/>
            <a:ext cx="2943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FLOW</a:t>
            </a:r>
            <a:r>
              <a:rPr sz="2000" b="1" spc="-1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DIAG</a:t>
            </a:r>
            <a:r>
              <a:rPr sz="2000" b="1" spc="10" dirty="0">
                <a:solidFill>
                  <a:srgbClr val="7030A0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7030A0"/>
                </a:solidFill>
                <a:latin typeface="Arial"/>
                <a:cs typeface="Arial"/>
              </a:rPr>
              <a:t>AM</a:t>
            </a:r>
            <a:r>
              <a:rPr sz="2000" b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endParaRPr sz="2000" dirty="0">
              <a:solidFill>
                <a:srgbClr val="7030A0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82BFE-677B-EDAB-D98B-F7B269401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8" y="1098945"/>
            <a:ext cx="8112903" cy="48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7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71600" y="1052736"/>
            <a:ext cx="7776864" cy="411967"/>
          </a:xfrm>
        </p:spPr>
        <p:txBody>
          <a:bodyPr/>
          <a:lstStyle/>
          <a:p>
            <a:pPr>
              <a:spcBef>
                <a:spcPts val="100"/>
              </a:spcBef>
            </a:pPr>
            <a:r>
              <a:rPr lang="en-IN" dirty="0">
                <a:solidFill>
                  <a:srgbClr val="7030A0"/>
                </a:solidFill>
                <a:latin typeface="Stencil" panose="040409050D0802020404" pitchFamily="82" charset="0"/>
                <a:ea typeface="MS PGothic" panose="020B0600070205080204" pitchFamily="34" charset="-128"/>
                <a:cs typeface="Times New Roman" panose="02020603050405020304" pitchFamily="18" charset="0"/>
              </a:rPr>
              <a:t>FEASIBILITY AND VIABILITY</a:t>
            </a:r>
            <a:endParaRPr lang="en-US" altLang="en-US" dirty="0">
              <a:solidFill>
                <a:srgbClr val="7030A0"/>
              </a:solidFill>
              <a:latin typeface="Stencil" panose="040409050D0802020404" pitchFamily="82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8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AED741-DC57-4592-954F-CDFE4B6BA228}"/>
              </a:ext>
            </a:extLst>
          </p:cNvPr>
          <p:cNvSpPr txBox="1"/>
          <p:nvPr/>
        </p:nvSpPr>
        <p:spPr>
          <a:xfrm>
            <a:off x="1080534" y="1487540"/>
            <a:ext cx="6982932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.Technical Feasibility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readily available sensors: ultrasonic, gas, moisture, and proximity sensors.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platforms like Arduino UNO or ESP32 enable real-time data transfer.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waste classification is achievable using lightweight DL models (e.g.,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 is feasible with existing frameworks (Flutter, React Native).</a:t>
            </a:r>
          </a:p>
        </p:txBody>
      </p:sp>
    </p:spTree>
    <p:extLst>
      <p:ext uri="{BB962C8B-B14F-4D97-AF65-F5344CB8AC3E}">
        <p14:creationId xmlns:p14="http://schemas.microsoft.com/office/powerpoint/2010/main" val="204666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6BD3AC-2E14-4B78-BFAB-1E95F703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14-Aug-25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31D6E-5CC1-4E55-881E-3C5BE08AED6A}"/>
              </a:ext>
            </a:extLst>
          </p:cNvPr>
          <p:cNvSpPr txBox="1"/>
          <p:nvPr/>
        </p:nvSpPr>
        <p:spPr>
          <a:xfrm>
            <a:off x="1187624" y="476672"/>
            <a:ext cx="7776864" cy="5115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Economic Feasibility</a:t>
            </a:r>
          </a:p>
          <a:p>
            <a:pPr marL="628650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sensors and microcontrollers reduce initial investment.</a:t>
            </a:r>
          </a:p>
          <a:p>
            <a:pPr marL="628650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platforms offer scalable and cost-effective data storage and monitoring.</a:t>
            </a:r>
          </a:p>
          <a:p>
            <a:pPr marL="628650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optimization reduces fuel consumption and labor costs.</a:t>
            </a:r>
          </a:p>
          <a:p>
            <a:pPr marL="628650" indent="-3635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Recyclable waste and compost generation can create additional revenue streams.</a:t>
            </a:r>
          </a:p>
          <a:p>
            <a:pPr>
              <a:lnSpc>
                <a:spcPct val="15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Operational Feasibility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C6921-7714-9C79-A9BB-929D5ED05181}"/>
              </a:ext>
            </a:extLst>
          </p:cNvPr>
          <p:cNvSpPr txBox="1"/>
          <p:nvPr/>
        </p:nvSpPr>
        <p:spPr>
          <a:xfrm>
            <a:off x="1367644" y="4196294"/>
            <a:ext cx="74168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interface encourages user participation through the EcoTrack360 app.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workers can use dashboards for efficient waste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maintenance (bin cleaning, sensor calibration) is manageable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.Public awareness campaigns and notifications support behavioral change.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14279</TotalTime>
  <Words>762</Words>
  <Application>Microsoft Office PowerPoint</Application>
  <PresentationFormat>On-screen Show (4:3)</PresentationFormat>
  <Paragraphs>115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MS PGothic</vt:lpstr>
      <vt:lpstr>Arial</vt:lpstr>
      <vt:lpstr>Calibri</vt:lpstr>
      <vt:lpstr>Cambria</vt:lpstr>
      <vt:lpstr>Century Schoolbook</vt:lpstr>
      <vt:lpstr>Stencil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AGENDA</vt:lpstr>
      <vt:lpstr>OVERVIEW </vt:lpstr>
      <vt:lpstr>PROBLEM STATEMENT</vt:lpstr>
      <vt:lpstr>PROPOSED SOLUTION</vt:lpstr>
      <vt:lpstr>PowerPoint Presentation</vt:lpstr>
      <vt:lpstr>PowerPoint Presentation</vt:lpstr>
      <vt:lpstr>FEASIBILITY AND VIABILITY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SIVA</cp:lastModifiedBy>
  <cp:revision>1468</cp:revision>
  <dcterms:created xsi:type="dcterms:W3CDTF">2013-12-25T07:56:38Z</dcterms:created>
  <dcterms:modified xsi:type="dcterms:W3CDTF">2025-08-14T06:41:23Z</dcterms:modified>
</cp:coreProperties>
</file>