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7" r:id="rId2"/>
    <p:sldId id="282" r:id="rId3"/>
    <p:sldId id="283" r:id="rId4"/>
    <p:sldId id="284" r:id="rId5"/>
    <p:sldId id="285" r:id="rId6"/>
    <p:sldId id="286" r:id="rId7"/>
    <p:sldId id="287" r:id="rId8"/>
    <p:sldId id="288" r:id="rId9"/>
    <p:sldId id="289" r:id="rId10"/>
    <p:sldId id="290" r:id="rId11"/>
    <p:sldId id="291" r:id="rId12"/>
    <p:sldId id="292" r:id="rId13"/>
    <p:sldId id="293"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611AB-DD2F-4C2C-8A21-B611B51E5629}" type="datetimeFigureOut">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309B8-3DAE-4E64-AC95-9ED0167DE584}" type="slidenum">
              <a:t>‹#›</a:t>
            </a:fld>
            <a:endParaRPr lang="en-US"/>
          </a:p>
        </p:txBody>
      </p:sp>
    </p:spTree>
    <p:extLst>
      <p:ext uri="{BB962C8B-B14F-4D97-AF65-F5344CB8AC3E}">
        <p14:creationId xmlns:p14="http://schemas.microsoft.com/office/powerpoint/2010/main" val="3875464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27813" cy="3729037"/>
          </a:xfrm>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2AF8618D-51AD-40EB-86A2-24DEC409AC1E}" type="datetime3">
              <a:rPr lang="en-US" smtClean="0"/>
              <a:pPr>
                <a:defRPr/>
              </a:pPr>
              <a:t>10 December 2024</a:t>
            </a:fld>
            <a:endParaRPr lang="en-US"/>
          </a:p>
        </p:txBody>
      </p:sp>
      <p:sp>
        <p:nvSpPr>
          <p:cNvPr id="5" name="Footer Placeholder 4"/>
          <p:cNvSpPr>
            <a:spLocks noGrp="1"/>
          </p:cNvSpPr>
          <p:nvPr>
            <p:ph type="ftr" sz="quarter" idx="11"/>
          </p:nvPr>
        </p:nvSpPr>
        <p:spPr/>
        <p:txBody>
          <a:bodyPr/>
          <a:lstStyle/>
          <a:p>
            <a:pPr>
              <a:defRPr/>
            </a:pPr>
            <a:r>
              <a:rPr lang="en-US"/>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a:p>
        </p:txBody>
      </p:sp>
    </p:spTree>
    <p:extLst>
      <p:ext uri="{BB962C8B-B14F-4D97-AF65-F5344CB8AC3E}">
        <p14:creationId xmlns:p14="http://schemas.microsoft.com/office/powerpoint/2010/main" val="320127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868711EB-544A-4405-9B07-930EC371C035}" type="datetime5">
              <a:rPr lang="en-US" smtClean="0"/>
              <a:pPr>
                <a:defRPr/>
              </a:pPr>
              <a:t>10-Dec-24</a:t>
            </a:fld>
            <a:endParaRPr lang="en-US"/>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A4E39E-479B-4003-953E-8F945459897C}" type="datetime5">
              <a:rPr lang="en-US" smtClean="0"/>
              <a:pPr>
                <a:defRPr/>
              </a:pPr>
              <a:t>10-Dec-24</a:t>
            </a:fld>
            <a:endParaRPr lang="en-US"/>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176DFE3-E17F-466C-8AC1-52E2468DF967}" type="datetime5">
              <a:rPr lang="en-US" smtClean="0"/>
              <a:pPr>
                <a:defRPr/>
              </a:pPr>
              <a:t>10-Dec-24</a:t>
            </a:fld>
            <a:endParaRPr lang="en-US"/>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9595922-CB65-4694-88E1-0389563862D8}" type="datetime5">
              <a:rPr lang="en-US" smtClean="0"/>
              <a:pPr>
                <a:defRPr/>
              </a:pPr>
              <a:t>10-Dec-24</a:t>
            </a:fld>
            <a:endParaRPr lang="en-US"/>
          </a:p>
        </p:txBody>
      </p:sp>
      <p:sp>
        <p:nvSpPr>
          <p:cNvPr id="4" name="Footer Placeholder 3"/>
          <p:cNvSpPr>
            <a:spLocks noGrp="1"/>
          </p:cNvSpPr>
          <p:nvPr>
            <p:ph type="ftr" sz="quarter" idx="11"/>
          </p:nvPr>
        </p:nvSpPr>
        <p:spPr>
          <a:xfrm>
            <a:off x="9652000" y="6477000"/>
            <a:ext cx="1930400" cy="381000"/>
          </a:xfrm>
          <a:prstGeom prst="rect">
            <a:avLst/>
          </a:prstGeom>
        </p:spPr>
        <p:txBody>
          <a:bodyPr/>
          <a:lstStyle/>
          <a:p>
            <a:pPr>
              <a:defRPr/>
            </a:pPr>
            <a:endParaRPr 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1413D5B-0279-47B2-AB44-E806A00ECAC5}" type="datetime5">
              <a:rPr lang="en-US" smtClean="0"/>
              <a:pPr>
                <a:defRPr/>
              </a:pPr>
              <a:t>10-Dec-24</a:t>
            </a:fld>
            <a:endParaRPr lang="en-US"/>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EE568E9-B9E9-4171-B614-6B8CD7508211}" type="datetime5">
              <a:rPr lang="en-US" smtClean="0"/>
              <a:pPr>
                <a:defRPr/>
              </a:pPr>
              <a:t>10-Dec-24</a:t>
            </a:fld>
            <a:endParaRPr lang="en-US"/>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89F4348-0461-4A32-B5EC-44A54333EEB4}" type="datetime5">
              <a:rPr lang="en-US" smtClean="0"/>
              <a:pPr>
                <a:defRPr/>
              </a:pPr>
              <a:t>10-Dec-24</a:t>
            </a:fld>
            <a:endParaRPr lang="en-US"/>
          </a:p>
        </p:txBody>
      </p:sp>
      <p:sp>
        <p:nvSpPr>
          <p:cNvPr id="6"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AE54709-D76C-492B-9E83-DA5CE41081DB}" type="datetime5">
              <a:rPr lang="en-US" smtClean="0"/>
              <a:pPr>
                <a:defRPr/>
              </a:pPr>
              <a:t>10-Dec-24</a:t>
            </a:fld>
            <a:endParaRPr lang="en-US"/>
          </a:p>
        </p:txBody>
      </p:sp>
      <p:sp>
        <p:nvSpPr>
          <p:cNvPr id="8"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5105A5D3-A5C5-41BC-AC1B-78376003971C}" type="datetime5">
              <a:rPr lang="en-US" smtClean="0"/>
              <a:pPr>
                <a:defRPr/>
              </a:pPr>
              <a:t>10-Dec-24</a:t>
            </a:fld>
            <a:endParaRPr lang="en-US"/>
          </a:p>
        </p:txBody>
      </p:sp>
      <p:sp>
        <p:nvSpPr>
          <p:cNvPr id="4"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8EA4A47-561E-465A-A6B1-ADF332ABEB53}" type="datetime5">
              <a:rPr lang="en-US" smtClean="0"/>
              <a:pPr>
                <a:defRPr/>
              </a:pPr>
              <a:t>10-Dec-24</a:t>
            </a:fld>
            <a:endParaRPr lang="en-US"/>
          </a:p>
        </p:txBody>
      </p:sp>
      <p:sp>
        <p:nvSpPr>
          <p:cNvPr id="3"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4629B9D-76A3-483C-9F6A-540A7409809D}" type="datetime5">
              <a:rPr lang="en-US" smtClean="0"/>
              <a:pPr>
                <a:defRPr/>
              </a:pPr>
              <a:t>10-Dec-24</a:t>
            </a:fld>
            <a:endParaRPr lang="en-US"/>
          </a:p>
        </p:txBody>
      </p:sp>
      <p:sp>
        <p:nvSpPr>
          <p:cNvPr id="6"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9" name="Date Placeholder 4"/>
          <p:cNvSpPr>
            <a:spLocks noGrp="1"/>
          </p:cNvSpPr>
          <p:nvPr>
            <p:ph type="dt" sz="half" idx="10"/>
          </p:nvPr>
        </p:nvSpPr>
        <p:spPr/>
        <p:txBody>
          <a:bodyPr/>
          <a:lstStyle>
            <a:lvl1pPr>
              <a:defRPr/>
            </a:lvl1pPr>
          </a:lstStyle>
          <a:p>
            <a:pPr>
              <a:defRPr/>
            </a:pPr>
            <a:fld id="{63AE52A7-64DF-4833-A86F-A3F47E2AC27C}" type="datetime5">
              <a:rPr lang="en-US" smtClean="0"/>
              <a:pPr>
                <a:defRPr/>
              </a:pPr>
              <a:t>10-Dec-24</a:t>
            </a:fld>
            <a:endParaRPr lang="en-US"/>
          </a:p>
        </p:txBody>
      </p:sp>
      <p:sp>
        <p:nvSpPr>
          <p:cNvPr id="10" name="Footer Placeholder 5"/>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F9D6E878-1374-43BF-9C46-281CCE7F38C1}" type="datetime5">
              <a:rPr lang="en-US" smtClean="0"/>
              <a:pPr>
                <a:defRPr/>
              </a:pPr>
              <a:t>10-Dec-24</a:t>
            </a:fld>
            <a:endParaRPr lang="en-US"/>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4346093" y="139455"/>
            <a:ext cx="6108091" cy="2139047"/>
          </a:xfrm>
          <a:prstGeom prst="rect">
            <a:avLst/>
          </a:prstGeom>
          <a:noFill/>
        </p:spPr>
        <p:txBody>
          <a:bodyPr wrap="square" lIns="91440" tIns="45720" rIns="91440" bIns="45720" rtlCol="0" anchor="t">
            <a:spAutoFit/>
          </a:bodyPr>
          <a:lstStyle/>
          <a:p>
            <a:pPr algn="ctr"/>
            <a:r>
              <a:rPr lang="en-US" sz="2800" b="1" dirty="0">
                <a:ln w="0"/>
                <a:solidFill>
                  <a:srgbClr val="0000FF"/>
                </a:solidFill>
                <a:effectLst>
                  <a:outerShdw blurRad="38100" dist="25400" dir="5400000" algn="ctr" rotWithShape="0">
                    <a:srgbClr val="6E747A">
                      <a:alpha val="43000"/>
                    </a:srgbClr>
                  </a:outerShdw>
                </a:effectLst>
                <a:latin typeface="Times New Roman"/>
                <a:cs typeface="Times New Roman"/>
              </a:rPr>
              <a:t>KONGU ENGINEERING COLLEGE</a:t>
            </a:r>
            <a:r>
              <a:rPr lang="en-US" sz="2400" b="1" dirty="0">
                <a:ln w="0"/>
                <a:solidFill>
                  <a:schemeClr val="accent1"/>
                </a:solidFill>
                <a:effectLst>
                  <a:outerShdw blurRad="38100" dist="25400" dir="5400000" algn="ctr" rotWithShape="0">
                    <a:srgbClr val="6E747A">
                      <a:alpha val="43000"/>
                    </a:srgbClr>
                  </a:outerShdw>
                </a:effectLst>
                <a:latin typeface="Times New Roman"/>
                <a:cs typeface="Times New Roman"/>
              </a:rPr>
              <a:t> </a:t>
            </a:r>
            <a:endParaRPr lang="en-US" sz="2400" dirty="0">
              <a:solidFill>
                <a:schemeClr val="accent1"/>
              </a:solidFill>
            </a:endParaRPr>
          </a:p>
          <a:p>
            <a:pPr algn="ctr">
              <a:spcAft>
                <a:spcPts val="600"/>
              </a:spcAft>
            </a:pPr>
            <a:r>
              <a:rPr lang="en-US" sz="2000" b="1" dirty="0">
                <a:ln w="0"/>
                <a:solidFill>
                  <a:schemeClr val="accent6">
                    <a:lumMod val="50000"/>
                  </a:schemeClr>
                </a:solidFill>
                <a:effectLst>
                  <a:outerShdw blurRad="38100" dist="25400" dir="5400000" algn="ctr" rotWithShape="0">
                    <a:srgbClr val="6E747A">
                      <a:alpha val="43000"/>
                    </a:srgbClr>
                  </a:outerShdw>
                </a:effectLst>
                <a:latin typeface="Times New Roman"/>
                <a:cs typeface="Times New Roman"/>
              </a:rPr>
              <a:t>PERUNDURAI ERODE-638060</a:t>
            </a:r>
          </a:p>
          <a:p>
            <a:pPr algn="ctr"/>
            <a:endParaRPr lang="en-US" sz="24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US" sz="2800" b="1" dirty="0">
                <a:ln w="0"/>
                <a:solidFill>
                  <a:srgbClr val="0000FF"/>
                </a:solidFill>
                <a:effectLst>
                  <a:outerShdw blurRad="38100" dist="25400" dir="5400000" algn="ctr" rotWithShape="0">
                    <a:srgbClr val="6E747A">
                      <a:alpha val="43000"/>
                    </a:srgbClr>
                  </a:outerShdw>
                </a:effectLst>
                <a:latin typeface="Times New Roman"/>
                <a:cs typeface="Times New Roman"/>
              </a:rPr>
              <a:t>DEPARTMENT OF COMPUTER APPLICATION</a:t>
            </a:r>
            <a:endParaRPr lang="en-US" sz="28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1" y="52744"/>
            <a:ext cx="1259632" cy="1517856"/>
          </a:xfrm>
          <a:prstGeom prst="rect">
            <a:avLst/>
          </a:prstGeom>
        </p:spPr>
      </p:pic>
      <p:pic>
        <p:nvPicPr>
          <p:cNvPr id="18" name="Picture 17" descr="G:\TBI\TBI@KEC Logos\K Transform\6-5x4 product centre.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1258" y="1247244"/>
            <a:ext cx="1713898" cy="1490467"/>
          </a:xfrm>
          <a:prstGeom prst="rect">
            <a:avLst/>
          </a:prstGeom>
          <a:noFill/>
          <a:ln>
            <a:noFill/>
          </a:ln>
        </p:spPr>
      </p:pic>
      <p:sp>
        <p:nvSpPr>
          <p:cNvPr id="3" name="TextBox 2">
            <a:extLst>
              <a:ext uri="{FF2B5EF4-FFF2-40B4-BE49-F238E27FC236}">
                <a16:creationId xmlns:a16="http://schemas.microsoft.com/office/drawing/2014/main" id="{7F0139EF-2A66-D072-EE94-3876695C0D0B}"/>
              </a:ext>
            </a:extLst>
          </p:cNvPr>
          <p:cNvSpPr txBox="1"/>
          <p:nvPr/>
        </p:nvSpPr>
        <p:spPr>
          <a:xfrm>
            <a:off x="3786298" y="2594240"/>
            <a:ext cx="805376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latin typeface="Times New Roman" panose="02020603050405020304" pitchFamily="18" charset="0"/>
                <a:cs typeface="Times New Roman" panose="02020603050405020304" pitchFamily="18" charset="0"/>
              </a:rPr>
              <a:t>TITLE : </a:t>
            </a:r>
            <a:r>
              <a:rPr lang="en-US" sz="2400" b="1" dirty="0">
                <a:latin typeface="Times New Roman" panose="02020603050405020304" pitchFamily="18" charset="0"/>
                <a:cs typeface="Times New Roman" panose="02020603050405020304" pitchFamily="18" charset="0"/>
              </a:rPr>
              <a:t>DISTRIBUTED SYSTEMS AND TRANSACTION 	   PROCESSING</a:t>
            </a:r>
          </a:p>
        </p:txBody>
      </p:sp>
      <p:sp>
        <p:nvSpPr>
          <p:cNvPr id="9" name="TextBox 8">
            <a:extLst>
              <a:ext uri="{FF2B5EF4-FFF2-40B4-BE49-F238E27FC236}">
                <a16:creationId xmlns:a16="http://schemas.microsoft.com/office/drawing/2014/main" id="{21CF10FC-EF9B-4A32-BC5A-9F9E7AFACDFE}"/>
              </a:ext>
            </a:extLst>
          </p:cNvPr>
          <p:cNvSpPr txBox="1"/>
          <p:nvPr/>
        </p:nvSpPr>
        <p:spPr>
          <a:xfrm>
            <a:off x="3786299" y="3604479"/>
            <a:ext cx="7789816" cy="11339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solidFill>
                  <a:srgbClr val="FF0000"/>
                </a:solidFill>
                <a:latin typeface="Times New Roman" panose="02020603050405020304" pitchFamily="18" charset="0"/>
                <a:cs typeface="Times New Roman" panose="02020603050405020304" pitchFamily="18" charset="0"/>
              </a:rPr>
              <a:t>PRESENT BY : </a:t>
            </a:r>
            <a:r>
              <a:rPr lang="en-US" sz="2400" b="1" dirty="0">
                <a:latin typeface="Times New Roman" panose="02020603050405020304" pitchFamily="18" charset="0"/>
                <a:cs typeface="Times New Roman" panose="02020603050405020304" pitchFamily="18" charset="0"/>
              </a:rPr>
              <a:t>SIVA K (24MCR101)</a:t>
            </a:r>
          </a:p>
          <a:p>
            <a:pPr>
              <a:lnSpc>
                <a:spcPct val="150000"/>
              </a:lnSpc>
            </a:pPr>
            <a:r>
              <a:rPr lang="en-US" sz="2400" b="1" dirty="0">
                <a:latin typeface="Times New Roman" panose="02020603050405020304" pitchFamily="18" charset="0"/>
                <a:cs typeface="Times New Roman" panose="02020603050405020304" pitchFamily="18" charset="0"/>
              </a:rPr>
              <a:t>		    YUGESHWARAN G  (24MCR126)</a:t>
            </a:r>
          </a:p>
        </p:txBody>
      </p:sp>
    </p:spTree>
    <p:extLst>
      <p:ext uri="{BB962C8B-B14F-4D97-AF65-F5344CB8AC3E}">
        <p14:creationId xmlns:p14="http://schemas.microsoft.com/office/powerpoint/2010/main" val="414505393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E946-C454-43C3-999C-0E8C439D6FFC}"/>
              </a:ext>
            </a:extLst>
          </p:cNvPr>
          <p:cNvSpPr>
            <a:spLocks noGrp="1"/>
          </p:cNvSpPr>
          <p:nvPr>
            <p:ph type="title"/>
          </p:nvPr>
        </p:nvSpPr>
        <p:spPr>
          <a:xfrm>
            <a:off x="1300898" y="704850"/>
            <a:ext cx="10281501" cy="577195"/>
          </a:xfrm>
        </p:spPr>
        <p:txBody>
          <a:bodyPr/>
          <a:lstStyle/>
          <a:p>
            <a:r>
              <a:rPr lang="en-IN" b="1" dirty="0"/>
              <a:t>Serializable</a:t>
            </a:r>
            <a:endParaRPr lang="en-IN" dirty="0"/>
          </a:p>
        </p:txBody>
      </p:sp>
      <p:sp>
        <p:nvSpPr>
          <p:cNvPr id="4" name="Date Placeholder 3">
            <a:extLst>
              <a:ext uri="{FF2B5EF4-FFF2-40B4-BE49-F238E27FC236}">
                <a16:creationId xmlns:a16="http://schemas.microsoft.com/office/drawing/2014/main" id="{7EE55EE7-D000-49BF-A931-DE785C74BD57}"/>
              </a:ext>
            </a:extLst>
          </p:cNvPr>
          <p:cNvSpPr>
            <a:spLocks noGrp="1"/>
          </p:cNvSpPr>
          <p:nvPr>
            <p:ph type="dt" sz="half" idx="10"/>
          </p:nvPr>
        </p:nvSpPr>
        <p:spPr/>
        <p:txBody>
          <a:bodyPr/>
          <a:lstStyle/>
          <a:p>
            <a:pPr>
              <a:defRPr/>
            </a:pPr>
            <a:fld id="{E1413D5B-0279-47B2-AB44-E806A00ECAC5}" type="datetime5">
              <a:rPr lang="en-US" smtClean="0"/>
              <a:pPr>
                <a:defRPr/>
              </a:pPr>
              <a:t>10-Dec-24</a:t>
            </a:fld>
            <a:endParaRPr lang="en-US"/>
          </a:p>
        </p:txBody>
      </p:sp>
      <p:pic>
        <p:nvPicPr>
          <p:cNvPr id="5" name="Picture 4">
            <a:extLst>
              <a:ext uri="{FF2B5EF4-FFF2-40B4-BE49-F238E27FC236}">
                <a16:creationId xmlns:a16="http://schemas.microsoft.com/office/drawing/2014/main" id="{6E16D1C1-7888-4F30-8392-67E80E6AF23C}"/>
              </a:ext>
            </a:extLst>
          </p:cNvPr>
          <p:cNvPicPr>
            <a:picLocks noChangeAspect="1"/>
          </p:cNvPicPr>
          <p:nvPr/>
        </p:nvPicPr>
        <p:blipFill>
          <a:blip r:embed="rId2"/>
          <a:stretch>
            <a:fillRect/>
          </a:stretch>
        </p:blipFill>
        <p:spPr>
          <a:xfrm>
            <a:off x="937492" y="1842866"/>
            <a:ext cx="10317015" cy="3172268"/>
          </a:xfrm>
          <a:prstGeom prst="rect">
            <a:avLst/>
          </a:prstGeom>
        </p:spPr>
      </p:pic>
    </p:spTree>
    <p:extLst>
      <p:ext uri="{BB962C8B-B14F-4D97-AF65-F5344CB8AC3E}">
        <p14:creationId xmlns:p14="http://schemas.microsoft.com/office/powerpoint/2010/main" val="209179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FC92-B0CF-45E1-AACC-B3E628E6CB0A}"/>
              </a:ext>
            </a:extLst>
          </p:cNvPr>
          <p:cNvSpPr>
            <a:spLocks noGrp="1"/>
          </p:cNvSpPr>
          <p:nvPr>
            <p:ph type="title"/>
          </p:nvPr>
        </p:nvSpPr>
        <p:spPr>
          <a:xfrm>
            <a:off x="1131216" y="704850"/>
            <a:ext cx="10451184" cy="728024"/>
          </a:xfrm>
        </p:spPr>
        <p:txBody>
          <a:bodyPr/>
          <a:lstStyle/>
          <a:p>
            <a:r>
              <a:rPr lang="en-IN" b="1" dirty="0"/>
              <a:t>Properties of Transaction</a:t>
            </a:r>
            <a:endParaRPr lang="en-IN" dirty="0"/>
          </a:p>
        </p:txBody>
      </p:sp>
      <p:sp>
        <p:nvSpPr>
          <p:cNvPr id="3" name="Content Placeholder 2">
            <a:extLst>
              <a:ext uri="{FF2B5EF4-FFF2-40B4-BE49-F238E27FC236}">
                <a16:creationId xmlns:a16="http://schemas.microsoft.com/office/drawing/2014/main" id="{452361B8-8965-452B-92C3-E3EB2831A446}"/>
              </a:ext>
            </a:extLst>
          </p:cNvPr>
          <p:cNvSpPr>
            <a:spLocks noGrp="1"/>
          </p:cNvSpPr>
          <p:nvPr>
            <p:ph idx="1"/>
          </p:nvPr>
        </p:nvSpPr>
        <p:spPr>
          <a:xfrm>
            <a:off x="1230197" y="1432874"/>
            <a:ext cx="10253221" cy="4923477"/>
          </a:xfrm>
        </p:spPr>
        <p:txBody>
          <a:bodyPr/>
          <a:lstStyle/>
          <a:p>
            <a:pPr>
              <a:lnSpc>
                <a:spcPct val="150000"/>
              </a:lnSpc>
            </a:pPr>
            <a:r>
              <a:rPr lang="en-IN" b="1" dirty="0"/>
              <a:t>Atomicity</a:t>
            </a:r>
          </a:p>
          <a:p>
            <a:pPr marL="0" indent="0">
              <a:lnSpc>
                <a:spcPct val="150000"/>
              </a:lnSpc>
              <a:buNone/>
            </a:pPr>
            <a:r>
              <a:rPr lang="en-US" dirty="0"/>
              <a:t>This property ensures that either all operations of a transaction are executed or it is aborted. In any case, a transaction can never be completed partially</a:t>
            </a:r>
          </a:p>
          <a:p>
            <a:pPr>
              <a:lnSpc>
                <a:spcPct val="150000"/>
              </a:lnSpc>
            </a:pPr>
            <a:r>
              <a:rPr lang="en-IN" b="1" dirty="0"/>
              <a:t>Consistency</a:t>
            </a:r>
          </a:p>
          <a:p>
            <a:pPr marL="0" indent="0">
              <a:lnSpc>
                <a:spcPct val="150000"/>
              </a:lnSpc>
              <a:buNone/>
            </a:pPr>
            <a:r>
              <a:rPr lang="en-US" dirty="0"/>
              <a:t>This property of a transaction keeps the database consistent before and after a transaction is completed</a:t>
            </a:r>
          </a:p>
          <a:p>
            <a:pPr>
              <a:lnSpc>
                <a:spcPct val="150000"/>
              </a:lnSpc>
            </a:pPr>
            <a:r>
              <a:rPr lang="en-IN" b="1" dirty="0"/>
              <a:t>Isolation</a:t>
            </a:r>
          </a:p>
          <a:p>
            <a:pPr marL="0" indent="0">
              <a:lnSpc>
                <a:spcPct val="150000"/>
              </a:lnSpc>
              <a:buNone/>
            </a:pPr>
            <a:r>
              <a:rPr lang="en-US" dirty="0"/>
              <a:t>This property states that two transactions must not interfere with each other, i.e. if some data is used by a transaction for its execution, then any other transaction can not concurrently access that data until the first transaction has completed</a:t>
            </a:r>
          </a:p>
          <a:p>
            <a:pPr marL="0" indent="0">
              <a:lnSpc>
                <a:spcPct val="150000"/>
              </a:lnSpc>
              <a:buNone/>
            </a:pPr>
            <a:endParaRPr lang="en-IN" dirty="0"/>
          </a:p>
        </p:txBody>
      </p:sp>
      <p:sp>
        <p:nvSpPr>
          <p:cNvPr id="4" name="Date Placeholder 3">
            <a:extLst>
              <a:ext uri="{FF2B5EF4-FFF2-40B4-BE49-F238E27FC236}">
                <a16:creationId xmlns:a16="http://schemas.microsoft.com/office/drawing/2014/main" id="{EDCDB0A7-4E85-477B-BB44-A4D980ACDFBE}"/>
              </a:ext>
            </a:extLst>
          </p:cNvPr>
          <p:cNvSpPr>
            <a:spLocks noGrp="1"/>
          </p:cNvSpPr>
          <p:nvPr>
            <p:ph type="dt" sz="half" idx="10"/>
          </p:nvPr>
        </p:nvSpPr>
        <p:spPr/>
        <p:txBody>
          <a:bodyPr/>
          <a:lstStyle/>
          <a:p>
            <a:pPr>
              <a:defRPr/>
            </a:pPr>
            <a:fld id="{E1413D5B-0279-47B2-AB44-E806A00ECAC5}" type="datetime5">
              <a:rPr lang="en-US" smtClean="0"/>
              <a:pPr>
                <a:defRPr/>
              </a:pPr>
              <a:t>10-Dec-24</a:t>
            </a:fld>
            <a:endParaRPr lang="en-US"/>
          </a:p>
        </p:txBody>
      </p:sp>
    </p:spTree>
    <p:extLst>
      <p:ext uri="{BB962C8B-B14F-4D97-AF65-F5344CB8AC3E}">
        <p14:creationId xmlns:p14="http://schemas.microsoft.com/office/powerpoint/2010/main" val="229529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7D85-3B2C-4869-9CF0-DDCE2F75398D}"/>
              </a:ext>
            </a:extLst>
          </p:cNvPr>
          <p:cNvSpPr>
            <a:spLocks noGrp="1"/>
          </p:cNvSpPr>
          <p:nvPr>
            <p:ph type="title"/>
          </p:nvPr>
        </p:nvSpPr>
        <p:spPr>
          <a:xfrm>
            <a:off x="999240" y="704850"/>
            <a:ext cx="10583159" cy="662037"/>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6BF0EB74-761A-41FC-B6BE-171F6E719ED5}"/>
              </a:ext>
            </a:extLst>
          </p:cNvPr>
          <p:cNvSpPr>
            <a:spLocks noGrp="1"/>
          </p:cNvSpPr>
          <p:nvPr>
            <p:ph idx="1"/>
          </p:nvPr>
        </p:nvSpPr>
        <p:spPr>
          <a:xfrm>
            <a:off x="1300898" y="1935164"/>
            <a:ext cx="10281501" cy="4389437"/>
          </a:xfrm>
        </p:spPr>
        <p:txBody>
          <a:bodyPr/>
          <a:lstStyle/>
          <a:p>
            <a:pPr>
              <a:lnSpc>
                <a:spcPct val="150000"/>
              </a:lnSpc>
            </a:pPr>
            <a:r>
              <a:rPr lang="en-IN" b="1" dirty="0"/>
              <a:t>Durability</a:t>
            </a:r>
          </a:p>
          <a:p>
            <a:pPr marL="0" indent="0">
              <a:lnSpc>
                <a:spcPct val="150000"/>
              </a:lnSpc>
              <a:buNone/>
            </a:pPr>
            <a:r>
              <a:rPr lang="en-US" dirty="0"/>
              <a:t>This property ensures that the changes made to the database after a transaction is completely executed, are durable.</a:t>
            </a:r>
          </a:p>
        </p:txBody>
      </p:sp>
      <p:sp>
        <p:nvSpPr>
          <p:cNvPr id="4" name="Date Placeholder 3">
            <a:extLst>
              <a:ext uri="{FF2B5EF4-FFF2-40B4-BE49-F238E27FC236}">
                <a16:creationId xmlns:a16="http://schemas.microsoft.com/office/drawing/2014/main" id="{00B4B602-CF50-44B8-85AA-BE194608175F}"/>
              </a:ext>
            </a:extLst>
          </p:cNvPr>
          <p:cNvSpPr>
            <a:spLocks noGrp="1"/>
          </p:cNvSpPr>
          <p:nvPr>
            <p:ph type="dt" sz="half" idx="10"/>
          </p:nvPr>
        </p:nvSpPr>
        <p:spPr/>
        <p:txBody>
          <a:bodyPr/>
          <a:lstStyle/>
          <a:p>
            <a:pPr>
              <a:defRPr/>
            </a:pPr>
            <a:fld id="{E1413D5B-0279-47B2-AB44-E806A00ECAC5}" type="datetime5">
              <a:rPr lang="en-US" smtClean="0"/>
              <a:pPr>
                <a:defRPr/>
              </a:pPr>
              <a:t>10-Dec-24</a:t>
            </a:fld>
            <a:endParaRPr lang="en-US"/>
          </a:p>
        </p:txBody>
      </p:sp>
    </p:spTree>
    <p:extLst>
      <p:ext uri="{BB962C8B-B14F-4D97-AF65-F5344CB8AC3E}">
        <p14:creationId xmlns:p14="http://schemas.microsoft.com/office/powerpoint/2010/main" val="278577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8296-F5EC-4DFC-8C6A-1C2BD3147B1A}"/>
              </a:ext>
            </a:extLst>
          </p:cNvPr>
          <p:cNvSpPr>
            <a:spLocks noGrp="1"/>
          </p:cNvSpPr>
          <p:nvPr>
            <p:ph type="title"/>
          </p:nvPr>
        </p:nvSpPr>
        <p:spPr>
          <a:xfrm>
            <a:off x="1602556" y="704850"/>
            <a:ext cx="9979843" cy="680890"/>
          </a:xfrm>
        </p:spPr>
        <p:txBody>
          <a:bodyPr/>
          <a:lstStyle/>
          <a:p>
            <a:r>
              <a:rPr lang="en-IN" b="1" dirty="0"/>
              <a:t>Conclusion</a:t>
            </a:r>
            <a:endParaRPr lang="en-IN" dirty="0"/>
          </a:p>
        </p:txBody>
      </p:sp>
      <p:sp>
        <p:nvSpPr>
          <p:cNvPr id="4" name="Date Placeholder 3">
            <a:extLst>
              <a:ext uri="{FF2B5EF4-FFF2-40B4-BE49-F238E27FC236}">
                <a16:creationId xmlns:a16="http://schemas.microsoft.com/office/drawing/2014/main" id="{D6CDF8AA-CFD9-4FE3-A6D4-034D076A51AD}"/>
              </a:ext>
            </a:extLst>
          </p:cNvPr>
          <p:cNvSpPr>
            <a:spLocks noGrp="1"/>
          </p:cNvSpPr>
          <p:nvPr>
            <p:ph type="dt" sz="half" idx="10"/>
          </p:nvPr>
        </p:nvSpPr>
        <p:spPr/>
        <p:txBody>
          <a:bodyPr/>
          <a:lstStyle/>
          <a:p>
            <a:pPr>
              <a:defRPr/>
            </a:pPr>
            <a:fld id="{E1413D5B-0279-47B2-AB44-E806A00ECAC5}" type="datetime5">
              <a:rPr lang="en-US" smtClean="0"/>
              <a:pPr>
                <a:defRPr/>
              </a:pPr>
              <a:t>10-Dec-24</a:t>
            </a:fld>
            <a:endParaRPr lang="en-US"/>
          </a:p>
        </p:txBody>
      </p:sp>
      <p:sp>
        <p:nvSpPr>
          <p:cNvPr id="5" name="Rectangle 1">
            <a:extLst>
              <a:ext uri="{FF2B5EF4-FFF2-40B4-BE49-F238E27FC236}">
                <a16:creationId xmlns:a16="http://schemas.microsoft.com/office/drawing/2014/main" id="{D2D3FC30-0972-4FCA-96CF-C376972E80E7}"/>
              </a:ext>
            </a:extLst>
          </p:cNvPr>
          <p:cNvSpPr>
            <a:spLocks noGrp="1" noChangeArrowheads="1"/>
          </p:cNvSpPr>
          <p:nvPr>
            <p:ph idx="1"/>
          </p:nvPr>
        </p:nvSpPr>
        <p:spPr bwMode="auto">
          <a:xfrm>
            <a:off x="1366887" y="1666156"/>
            <a:ext cx="9813304" cy="2193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200000"/>
              </a:lnSpc>
              <a:spcBef>
                <a:spcPct val="0"/>
              </a:spcBef>
              <a:buSzTx/>
            </a:pPr>
            <a:r>
              <a:rPr kumimoji="0" lang="en-US" altLang="en-US" sz="2400" b="0" i="0" u="none" strike="noStrike" cap="none" normalizeH="0" baseline="0" dirty="0">
                <a:ln>
                  <a:noFill/>
                </a:ln>
                <a:solidFill>
                  <a:schemeClr val="tx1"/>
                </a:solidFill>
                <a:effectLst/>
                <a:latin typeface="Arial" panose="020B0604020202020204" pitchFamily="34" charset="0"/>
              </a:rPr>
              <a:t>Distributed systems enhance scalability and fault tolerance.</a:t>
            </a:r>
          </a:p>
          <a:p>
            <a:pPr>
              <a:lnSpc>
                <a:spcPct val="200000"/>
              </a:lnSpc>
              <a:spcBef>
                <a:spcPct val="0"/>
              </a:spcBef>
              <a:buSzTx/>
            </a:pPr>
            <a:r>
              <a:rPr kumimoji="0" lang="en-US" altLang="en-US" sz="2400" b="0" i="0" u="none" strike="noStrike" cap="none" normalizeH="0" baseline="0" dirty="0">
                <a:ln>
                  <a:noFill/>
                </a:ln>
                <a:solidFill>
                  <a:schemeClr val="tx1"/>
                </a:solidFill>
                <a:effectLst/>
                <a:latin typeface="Arial" panose="020B0604020202020204" pitchFamily="34" charset="0"/>
              </a:rPr>
              <a:t>Efficient transaction processing ensures data integrity and system reliability. </a:t>
            </a:r>
          </a:p>
        </p:txBody>
      </p:sp>
    </p:spTree>
    <p:extLst>
      <p:ext uri="{BB962C8B-B14F-4D97-AF65-F5344CB8AC3E}">
        <p14:creationId xmlns:p14="http://schemas.microsoft.com/office/powerpoint/2010/main" val="100550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8EA4A47-561E-465A-A6B1-ADF332ABEB53}" type="datetime5">
              <a:rPr lang="en-US" smtClean="0"/>
              <a:pPr>
                <a:defRPr/>
              </a:pPr>
              <a:t>10-Dec-24</a:t>
            </a:fld>
            <a:endParaRPr lang="en-US"/>
          </a:p>
        </p:txBody>
      </p:sp>
      <p:sp>
        <p:nvSpPr>
          <p:cNvPr id="3" name="TextBox 2">
            <a:extLst>
              <a:ext uri="{FF2B5EF4-FFF2-40B4-BE49-F238E27FC236}">
                <a16:creationId xmlns:a16="http://schemas.microsoft.com/office/drawing/2014/main" id="{29849DBA-BF9D-420B-A577-152DEC41766A}"/>
              </a:ext>
            </a:extLst>
          </p:cNvPr>
          <p:cNvSpPr txBox="1"/>
          <p:nvPr/>
        </p:nvSpPr>
        <p:spPr>
          <a:xfrm>
            <a:off x="3148553" y="2394408"/>
            <a:ext cx="6110223"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09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F7E3-2BBE-44D6-9BED-53A1E3C8057B}"/>
              </a:ext>
            </a:extLst>
          </p:cNvPr>
          <p:cNvSpPr>
            <a:spLocks noGrp="1"/>
          </p:cNvSpPr>
          <p:nvPr>
            <p:ph type="title"/>
          </p:nvPr>
        </p:nvSpPr>
        <p:spPr>
          <a:xfrm>
            <a:off x="1159495" y="704850"/>
            <a:ext cx="10422903" cy="558342"/>
          </a:xfrm>
        </p:spPr>
        <p:txBody>
          <a:bodyPr/>
          <a:lstStyle/>
          <a:p>
            <a:r>
              <a:rPr lang="en-US" b="1" dirty="0">
                <a:latin typeface="Times New Roman" panose="02020603050405020304" pitchFamily="18" charset="0"/>
                <a:cs typeface="Times New Roman" panose="02020603050405020304" pitchFamily="18" charset="0"/>
              </a:rPr>
              <a:t>DISTRIBUTED SYSTEMS</a:t>
            </a:r>
            <a:endParaRPr lang="en-IN" dirty="0"/>
          </a:p>
        </p:txBody>
      </p:sp>
      <p:sp>
        <p:nvSpPr>
          <p:cNvPr id="3" name="Content Placeholder 2">
            <a:extLst>
              <a:ext uri="{FF2B5EF4-FFF2-40B4-BE49-F238E27FC236}">
                <a16:creationId xmlns:a16="http://schemas.microsoft.com/office/drawing/2014/main" id="{37095630-B7ED-43DB-85EC-6B7E666939F0}"/>
              </a:ext>
            </a:extLst>
          </p:cNvPr>
          <p:cNvSpPr>
            <a:spLocks noGrp="1"/>
          </p:cNvSpPr>
          <p:nvPr>
            <p:ph idx="1"/>
          </p:nvPr>
        </p:nvSpPr>
        <p:spPr>
          <a:xfrm>
            <a:off x="1159496" y="1536570"/>
            <a:ext cx="10422904" cy="1892430"/>
          </a:xfrm>
        </p:spPr>
        <p:txBody>
          <a:bodyPr/>
          <a:lstStyle/>
          <a:p>
            <a:pPr marL="457200" indent="-457200">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Distributed database</a:t>
            </a:r>
          </a:p>
          <a:p>
            <a:pPr marL="457200" indent="-457200">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Distributed DBMS</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9CA9FA2-8B0E-43FD-82AC-C8875BFD6EF3}"/>
              </a:ext>
            </a:extLst>
          </p:cNvPr>
          <p:cNvSpPr>
            <a:spLocks noGrp="1"/>
          </p:cNvSpPr>
          <p:nvPr>
            <p:ph type="dt" sz="half" idx="10"/>
          </p:nvPr>
        </p:nvSpPr>
        <p:spPr/>
        <p:txBody>
          <a:bodyPr/>
          <a:lstStyle/>
          <a:p>
            <a:pPr>
              <a:defRPr/>
            </a:pPr>
            <a:fld id="{E1413D5B-0279-47B2-AB44-E806A00ECAC5}" type="datetime5">
              <a:rPr lang="en-US" smtClean="0"/>
              <a:pPr>
                <a:defRPr/>
              </a:pPr>
              <a:t>10-Dec-24</a:t>
            </a:fld>
            <a:endParaRPr lang="en-US"/>
          </a:p>
        </p:txBody>
      </p:sp>
      <p:sp>
        <p:nvSpPr>
          <p:cNvPr id="5" name="Title 1">
            <a:extLst>
              <a:ext uri="{FF2B5EF4-FFF2-40B4-BE49-F238E27FC236}">
                <a16:creationId xmlns:a16="http://schemas.microsoft.com/office/drawing/2014/main" id="{AA7514B8-3F9C-42DE-803D-BFDD0A1F1EBA}"/>
              </a:ext>
            </a:extLst>
          </p:cNvPr>
          <p:cNvSpPr txBox="1">
            <a:spLocks/>
          </p:cNvSpPr>
          <p:nvPr/>
        </p:nvSpPr>
        <p:spPr bwMode="auto">
          <a:xfrm>
            <a:off x="1159495" y="3336499"/>
            <a:ext cx="10422903" cy="55834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b="1" dirty="0">
                <a:latin typeface="Times New Roman" panose="02020603050405020304" pitchFamily="18" charset="0"/>
                <a:cs typeface="Times New Roman" panose="02020603050405020304" pitchFamily="18" charset="0"/>
              </a:rPr>
              <a:t>TRANSACTION PROCESSING</a:t>
            </a:r>
            <a:endParaRPr lang="en-IN" dirty="0"/>
          </a:p>
        </p:txBody>
      </p:sp>
      <p:sp>
        <p:nvSpPr>
          <p:cNvPr id="6" name="Content Placeholder 2">
            <a:extLst>
              <a:ext uri="{FF2B5EF4-FFF2-40B4-BE49-F238E27FC236}">
                <a16:creationId xmlns:a16="http://schemas.microsoft.com/office/drawing/2014/main" id="{8EC0E677-CD81-4078-BDC3-28B2C27BB8D2}"/>
              </a:ext>
            </a:extLst>
          </p:cNvPr>
          <p:cNvSpPr txBox="1">
            <a:spLocks/>
          </p:cNvSpPr>
          <p:nvPr/>
        </p:nvSpPr>
        <p:spPr bwMode="auto">
          <a:xfrm>
            <a:off x="1159495" y="4075717"/>
            <a:ext cx="10422904" cy="2280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Operation of transaction</a:t>
            </a:r>
          </a:p>
          <a:p>
            <a:pPr marL="457200" indent="-457200">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Transaction Schedules</a:t>
            </a:r>
          </a:p>
          <a:p>
            <a:pPr marL="457200" indent="-457200">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Properties of Transaction</a:t>
            </a:r>
          </a:p>
        </p:txBody>
      </p:sp>
    </p:spTree>
    <p:extLst>
      <p:ext uri="{BB962C8B-B14F-4D97-AF65-F5344CB8AC3E}">
        <p14:creationId xmlns:p14="http://schemas.microsoft.com/office/powerpoint/2010/main" val="97232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9A7A-3E9B-4ADC-972E-7A0BB38F74F7}"/>
              </a:ext>
            </a:extLst>
          </p:cNvPr>
          <p:cNvSpPr>
            <a:spLocks noGrp="1"/>
          </p:cNvSpPr>
          <p:nvPr>
            <p:ph type="title"/>
          </p:nvPr>
        </p:nvSpPr>
        <p:spPr>
          <a:xfrm>
            <a:off x="1178350" y="704850"/>
            <a:ext cx="10404049" cy="577195"/>
          </a:xfrm>
        </p:spPr>
        <p:txBody>
          <a:bodyPr/>
          <a:lstStyle/>
          <a:p>
            <a:r>
              <a:rPr lang="en-US" dirty="0"/>
              <a:t>Distributed database</a:t>
            </a:r>
            <a:endParaRPr lang="en-IN" dirty="0"/>
          </a:p>
        </p:txBody>
      </p:sp>
      <p:sp>
        <p:nvSpPr>
          <p:cNvPr id="3" name="Content Placeholder 2">
            <a:extLst>
              <a:ext uri="{FF2B5EF4-FFF2-40B4-BE49-F238E27FC236}">
                <a16:creationId xmlns:a16="http://schemas.microsoft.com/office/drawing/2014/main" id="{30943CCC-6B97-49AB-88EE-58324362DC04}"/>
              </a:ext>
            </a:extLst>
          </p:cNvPr>
          <p:cNvSpPr>
            <a:spLocks noGrp="1"/>
          </p:cNvSpPr>
          <p:nvPr>
            <p:ph idx="1"/>
          </p:nvPr>
        </p:nvSpPr>
        <p:spPr>
          <a:xfrm>
            <a:off x="1178350" y="1423448"/>
            <a:ext cx="10404050" cy="4901154"/>
          </a:xfrm>
        </p:spPr>
        <p:txBody>
          <a:bodyPr/>
          <a:lstStyle/>
          <a:p>
            <a:pPr marL="0" indent="0">
              <a:lnSpc>
                <a:spcPct val="200000"/>
              </a:lnSpc>
              <a:buNone/>
            </a:pPr>
            <a:r>
              <a:rPr lang="en-US" dirty="0"/>
              <a:t>A logically interconnected set of shared data (and a description of this data) physically scattered over a computer network.</a:t>
            </a:r>
          </a:p>
          <a:p>
            <a:pPr marL="0" indent="0">
              <a:lnSpc>
                <a:spcPct val="200000"/>
              </a:lnSpc>
              <a:buNone/>
            </a:pPr>
            <a:r>
              <a:rPr lang="en-US" b="1" dirty="0"/>
              <a:t>Key Characteristics</a:t>
            </a:r>
            <a:r>
              <a:rPr lang="en-US" dirty="0"/>
              <a:t>:</a:t>
            </a:r>
          </a:p>
          <a:p>
            <a:pPr lvl="1">
              <a:lnSpc>
                <a:spcPct val="200000"/>
              </a:lnSpc>
            </a:pPr>
            <a:r>
              <a:rPr lang="en-US" dirty="0"/>
              <a:t>Decentralization</a:t>
            </a:r>
          </a:p>
          <a:p>
            <a:pPr lvl="1">
              <a:lnSpc>
                <a:spcPct val="200000"/>
              </a:lnSpc>
            </a:pPr>
            <a:r>
              <a:rPr lang="en-US" dirty="0"/>
              <a:t>Scalability</a:t>
            </a:r>
          </a:p>
          <a:p>
            <a:pPr lvl="1">
              <a:lnSpc>
                <a:spcPct val="200000"/>
              </a:lnSpc>
            </a:pPr>
            <a:r>
              <a:rPr lang="en-US" dirty="0"/>
              <a:t>Fault Tolerance</a:t>
            </a:r>
          </a:p>
          <a:p>
            <a:pPr marL="0" indent="0">
              <a:lnSpc>
                <a:spcPct val="200000"/>
              </a:lnSpc>
              <a:buNone/>
            </a:pPr>
            <a:r>
              <a:rPr lang="en-US" b="1" dirty="0"/>
              <a:t>Examples</a:t>
            </a:r>
            <a:r>
              <a:rPr lang="en-US" dirty="0"/>
              <a:t>: Distributed Databases, Cloud Computing, IoT Systems</a:t>
            </a:r>
          </a:p>
          <a:p>
            <a:pPr marL="0" indent="0">
              <a:lnSpc>
                <a:spcPct val="200000"/>
              </a:lnSpc>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8E11AE6-0184-45A4-8E12-32B882EEC420}"/>
              </a:ext>
            </a:extLst>
          </p:cNvPr>
          <p:cNvSpPr>
            <a:spLocks noGrp="1"/>
          </p:cNvSpPr>
          <p:nvPr>
            <p:ph type="dt" sz="half" idx="10"/>
          </p:nvPr>
        </p:nvSpPr>
        <p:spPr/>
        <p:txBody>
          <a:bodyPr/>
          <a:lstStyle/>
          <a:p>
            <a:pPr>
              <a:defRPr/>
            </a:pPr>
            <a:fld id="{E1413D5B-0279-47B2-AB44-E806A00ECAC5}" type="datetime5">
              <a:rPr lang="en-US" smtClean="0"/>
              <a:pPr>
                <a:defRPr/>
              </a:pPr>
              <a:t>10-Dec-24</a:t>
            </a:fld>
            <a:endParaRPr lang="en-US"/>
          </a:p>
        </p:txBody>
      </p:sp>
    </p:spTree>
    <p:extLst>
      <p:ext uri="{BB962C8B-B14F-4D97-AF65-F5344CB8AC3E}">
        <p14:creationId xmlns:p14="http://schemas.microsoft.com/office/powerpoint/2010/main" val="129557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A48C-0624-4FAB-9FC3-B25E5D7D1257}"/>
              </a:ext>
            </a:extLst>
          </p:cNvPr>
          <p:cNvSpPr>
            <a:spLocks noGrp="1"/>
          </p:cNvSpPr>
          <p:nvPr>
            <p:ph type="title"/>
          </p:nvPr>
        </p:nvSpPr>
        <p:spPr>
          <a:xfrm>
            <a:off x="1065228" y="704850"/>
            <a:ext cx="10517171" cy="1143000"/>
          </a:xfrm>
        </p:spPr>
        <p:txBody>
          <a:bodyPr/>
          <a:lstStyle/>
          <a:p>
            <a:r>
              <a:rPr lang="en-US" dirty="0"/>
              <a:t>Distributed DBMS</a:t>
            </a:r>
            <a:endParaRPr lang="en-IN" dirty="0"/>
          </a:p>
        </p:txBody>
      </p:sp>
      <p:sp>
        <p:nvSpPr>
          <p:cNvPr id="3" name="Content Placeholder 2">
            <a:extLst>
              <a:ext uri="{FF2B5EF4-FFF2-40B4-BE49-F238E27FC236}">
                <a16:creationId xmlns:a16="http://schemas.microsoft.com/office/drawing/2014/main" id="{6F9D00B5-9458-4172-BAEE-3C668ACAD8BE}"/>
              </a:ext>
            </a:extLst>
          </p:cNvPr>
          <p:cNvSpPr>
            <a:spLocks noGrp="1"/>
          </p:cNvSpPr>
          <p:nvPr>
            <p:ph idx="1"/>
          </p:nvPr>
        </p:nvSpPr>
        <p:spPr>
          <a:xfrm>
            <a:off x="1065228" y="1935164"/>
            <a:ext cx="10517172" cy="4389437"/>
          </a:xfrm>
        </p:spPr>
        <p:txBody>
          <a:bodyPr/>
          <a:lstStyle/>
          <a:p>
            <a:pPr>
              <a:lnSpc>
                <a:spcPct val="200000"/>
              </a:lnSpc>
            </a:pPr>
            <a:r>
              <a:rPr lang="en-US" dirty="0"/>
              <a:t>A Distributed Database Management System (DDBMS) contains a single logical database that is divided into a number of fragments.</a:t>
            </a:r>
          </a:p>
          <a:p>
            <a:pPr>
              <a:lnSpc>
                <a:spcPct val="200000"/>
              </a:lnSpc>
            </a:pPr>
            <a:r>
              <a:rPr lang="en-US" dirty="0"/>
              <a:t> Every fragment gets stored on one or more computers under the control of a separate DBMS, with the computers connected by a communications network.</a:t>
            </a:r>
          </a:p>
          <a:p>
            <a:pPr>
              <a:lnSpc>
                <a:spcPct val="200000"/>
              </a:lnSpc>
            </a:pPr>
            <a:r>
              <a:rPr lang="en-US" dirty="0"/>
              <a:t>This software system allows the management of the distributed database and makes the distribution transparent to users.</a:t>
            </a:r>
            <a:endParaRPr lang="en-IN" dirty="0"/>
          </a:p>
        </p:txBody>
      </p:sp>
      <p:sp>
        <p:nvSpPr>
          <p:cNvPr id="4" name="Date Placeholder 3">
            <a:extLst>
              <a:ext uri="{FF2B5EF4-FFF2-40B4-BE49-F238E27FC236}">
                <a16:creationId xmlns:a16="http://schemas.microsoft.com/office/drawing/2014/main" id="{C25FA9DC-7724-4098-B9FF-B87BEEBB0D12}"/>
              </a:ext>
            </a:extLst>
          </p:cNvPr>
          <p:cNvSpPr>
            <a:spLocks noGrp="1"/>
          </p:cNvSpPr>
          <p:nvPr>
            <p:ph type="dt" sz="half" idx="10"/>
          </p:nvPr>
        </p:nvSpPr>
        <p:spPr/>
        <p:txBody>
          <a:bodyPr/>
          <a:lstStyle/>
          <a:p>
            <a:pPr>
              <a:defRPr/>
            </a:pPr>
            <a:fld id="{E1413D5B-0279-47B2-AB44-E806A00ECAC5}" type="datetime5">
              <a:rPr lang="en-US" smtClean="0"/>
              <a:pPr>
                <a:defRPr/>
              </a:pPr>
              <a:t>10-Dec-24</a:t>
            </a:fld>
            <a:endParaRPr lang="en-US"/>
          </a:p>
        </p:txBody>
      </p:sp>
    </p:spTree>
    <p:extLst>
      <p:ext uri="{BB962C8B-B14F-4D97-AF65-F5344CB8AC3E}">
        <p14:creationId xmlns:p14="http://schemas.microsoft.com/office/powerpoint/2010/main" val="221568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8300-B02A-4A2C-81CA-A80A65F8C363}"/>
              </a:ext>
            </a:extLst>
          </p:cNvPr>
          <p:cNvSpPr>
            <a:spLocks noGrp="1"/>
          </p:cNvSpPr>
          <p:nvPr>
            <p:ph type="title"/>
          </p:nvPr>
        </p:nvSpPr>
        <p:spPr>
          <a:xfrm>
            <a:off x="1074656" y="704850"/>
            <a:ext cx="10507744" cy="1143000"/>
          </a:xfrm>
        </p:spPr>
        <p:txBody>
          <a:bodyPr/>
          <a:lstStyle/>
          <a:p>
            <a:r>
              <a:rPr lang="en-US" dirty="0"/>
              <a:t>Characteristics</a:t>
            </a:r>
            <a:endParaRPr lang="en-IN" dirty="0"/>
          </a:p>
        </p:txBody>
      </p:sp>
      <p:sp>
        <p:nvSpPr>
          <p:cNvPr id="3" name="Content Placeholder 2">
            <a:extLst>
              <a:ext uri="{FF2B5EF4-FFF2-40B4-BE49-F238E27FC236}">
                <a16:creationId xmlns:a16="http://schemas.microsoft.com/office/drawing/2014/main" id="{CB473024-F65B-4A41-AEA5-E0D8A87CAB3C}"/>
              </a:ext>
            </a:extLst>
          </p:cNvPr>
          <p:cNvSpPr>
            <a:spLocks noGrp="1"/>
          </p:cNvSpPr>
          <p:nvPr>
            <p:ph idx="1"/>
          </p:nvPr>
        </p:nvSpPr>
        <p:spPr>
          <a:xfrm>
            <a:off x="1074654" y="1935164"/>
            <a:ext cx="10507745" cy="4389437"/>
          </a:xfrm>
        </p:spPr>
        <p:txBody>
          <a:bodyPr/>
          <a:lstStyle/>
          <a:p>
            <a:pPr>
              <a:lnSpc>
                <a:spcPct val="150000"/>
              </a:lnSpc>
            </a:pPr>
            <a:r>
              <a:rPr lang="en-US" dirty="0"/>
              <a:t>a collection of logically related shared data</a:t>
            </a:r>
          </a:p>
          <a:p>
            <a:pPr>
              <a:lnSpc>
                <a:spcPct val="150000"/>
              </a:lnSpc>
            </a:pPr>
            <a:r>
              <a:rPr lang="en-US" dirty="0"/>
              <a:t>n the data is split into a number of fragments</a:t>
            </a:r>
          </a:p>
          <a:p>
            <a:pPr>
              <a:lnSpc>
                <a:spcPct val="150000"/>
              </a:lnSpc>
            </a:pPr>
            <a:r>
              <a:rPr lang="en-US" dirty="0"/>
              <a:t>fragments may be replicated</a:t>
            </a:r>
          </a:p>
          <a:p>
            <a:pPr>
              <a:lnSpc>
                <a:spcPct val="150000"/>
              </a:lnSpc>
            </a:pPr>
            <a:r>
              <a:rPr lang="en-US" dirty="0"/>
              <a:t>fragments/replicas are allocated to sites</a:t>
            </a:r>
          </a:p>
          <a:p>
            <a:pPr>
              <a:lnSpc>
                <a:spcPct val="150000"/>
              </a:lnSpc>
            </a:pPr>
            <a:r>
              <a:rPr lang="en-US" dirty="0"/>
              <a:t>the sites are linked by a communications network</a:t>
            </a:r>
          </a:p>
          <a:p>
            <a:pPr>
              <a:lnSpc>
                <a:spcPct val="150000"/>
              </a:lnSpc>
            </a:pPr>
            <a:r>
              <a:rPr lang="en-US" dirty="0"/>
              <a:t>the data at each site is under the control of a DBMS</a:t>
            </a:r>
          </a:p>
          <a:p>
            <a:pPr>
              <a:lnSpc>
                <a:spcPct val="150000"/>
              </a:lnSpc>
            </a:pPr>
            <a:r>
              <a:rPr lang="en-US" dirty="0"/>
              <a:t>the DBMS at each site can handle local applications, autonomously</a:t>
            </a:r>
          </a:p>
          <a:p>
            <a:pPr>
              <a:lnSpc>
                <a:spcPct val="150000"/>
              </a:lnSpc>
            </a:pPr>
            <a:r>
              <a:rPr lang="en-US" dirty="0"/>
              <a:t>each DBMS participates in at least one global application</a:t>
            </a:r>
          </a:p>
          <a:p>
            <a:pPr>
              <a:lnSpc>
                <a:spcPct val="150000"/>
              </a:lnSpc>
            </a:pPr>
            <a:endParaRPr lang="en-IN" dirty="0"/>
          </a:p>
        </p:txBody>
      </p:sp>
      <p:sp>
        <p:nvSpPr>
          <p:cNvPr id="4" name="Date Placeholder 3">
            <a:extLst>
              <a:ext uri="{FF2B5EF4-FFF2-40B4-BE49-F238E27FC236}">
                <a16:creationId xmlns:a16="http://schemas.microsoft.com/office/drawing/2014/main" id="{85C721FA-01FF-441C-8B5D-7492D5397947}"/>
              </a:ext>
            </a:extLst>
          </p:cNvPr>
          <p:cNvSpPr>
            <a:spLocks noGrp="1"/>
          </p:cNvSpPr>
          <p:nvPr>
            <p:ph type="dt" sz="half" idx="10"/>
          </p:nvPr>
        </p:nvSpPr>
        <p:spPr/>
        <p:txBody>
          <a:bodyPr/>
          <a:lstStyle/>
          <a:p>
            <a:pPr>
              <a:defRPr/>
            </a:pPr>
            <a:fld id="{E1413D5B-0279-47B2-AB44-E806A00ECAC5}" type="datetime5">
              <a:rPr lang="en-US" smtClean="0"/>
              <a:pPr>
                <a:defRPr/>
              </a:pPr>
              <a:t>10-Dec-24</a:t>
            </a:fld>
            <a:endParaRPr lang="en-US"/>
          </a:p>
        </p:txBody>
      </p:sp>
    </p:spTree>
    <p:extLst>
      <p:ext uri="{BB962C8B-B14F-4D97-AF65-F5344CB8AC3E}">
        <p14:creationId xmlns:p14="http://schemas.microsoft.com/office/powerpoint/2010/main" val="237390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7699-7D46-4DF8-AF0F-8757D9EE2EC3}"/>
              </a:ext>
            </a:extLst>
          </p:cNvPr>
          <p:cNvSpPr>
            <a:spLocks noGrp="1"/>
          </p:cNvSpPr>
          <p:nvPr>
            <p:ph type="title"/>
          </p:nvPr>
        </p:nvSpPr>
        <p:spPr>
          <a:xfrm>
            <a:off x="1168924" y="704850"/>
            <a:ext cx="10413476" cy="1143000"/>
          </a:xfrm>
        </p:spPr>
        <p:txBody>
          <a:bodyPr/>
          <a:lstStyle/>
          <a:p>
            <a:r>
              <a:rPr lang="en-US" dirty="0"/>
              <a:t>Transaction Processing</a:t>
            </a:r>
            <a:endParaRPr lang="en-IN" dirty="0"/>
          </a:p>
        </p:txBody>
      </p:sp>
      <p:sp>
        <p:nvSpPr>
          <p:cNvPr id="3" name="Content Placeholder 2">
            <a:extLst>
              <a:ext uri="{FF2B5EF4-FFF2-40B4-BE49-F238E27FC236}">
                <a16:creationId xmlns:a16="http://schemas.microsoft.com/office/drawing/2014/main" id="{B59C7B27-BEDA-4E57-A5FE-C6916E4B4F98}"/>
              </a:ext>
            </a:extLst>
          </p:cNvPr>
          <p:cNvSpPr>
            <a:spLocks noGrp="1"/>
          </p:cNvSpPr>
          <p:nvPr>
            <p:ph idx="1"/>
          </p:nvPr>
        </p:nvSpPr>
        <p:spPr>
          <a:xfrm>
            <a:off x="1168922" y="1935164"/>
            <a:ext cx="10413477" cy="4389437"/>
          </a:xfrm>
        </p:spPr>
        <p:txBody>
          <a:bodyPr/>
          <a:lstStyle/>
          <a:p>
            <a:pPr marL="0" indent="0">
              <a:lnSpc>
                <a:spcPct val="200000"/>
              </a:lnSpc>
              <a:buNone/>
            </a:pPr>
            <a:r>
              <a:rPr lang="en-US" dirty="0"/>
              <a:t>In</a:t>
            </a:r>
            <a:r>
              <a:rPr lang="en-US" b="1" dirty="0"/>
              <a:t> Database Management Systems (DBMS)</a:t>
            </a:r>
            <a:r>
              <a:rPr lang="en-US" dirty="0"/>
              <a:t>, a transaction is a fundamental concept representing a set of logically related operations executed as a </a:t>
            </a:r>
            <a:r>
              <a:rPr lang="en-US" b="1" dirty="0"/>
              <a:t>single unit</a:t>
            </a:r>
            <a:r>
              <a:rPr lang="en-US" dirty="0"/>
              <a:t>. </a:t>
            </a:r>
          </a:p>
          <a:p>
            <a:pPr marL="0" indent="0">
              <a:lnSpc>
                <a:spcPct val="200000"/>
              </a:lnSpc>
              <a:buNone/>
            </a:pPr>
            <a:r>
              <a:rPr lang="en-US" b="1" dirty="0"/>
              <a:t>Transactions </a:t>
            </a:r>
            <a:r>
              <a:rPr lang="en-US" dirty="0"/>
              <a:t>are essential for handling user requests to access and modify database contents, ensuring the database remains consistent and reliable despite various operations and potential interruptions.</a:t>
            </a:r>
            <a:endParaRPr lang="en-IN" dirty="0"/>
          </a:p>
        </p:txBody>
      </p:sp>
      <p:sp>
        <p:nvSpPr>
          <p:cNvPr id="4" name="Date Placeholder 3">
            <a:extLst>
              <a:ext uri="{FF2B5EF4-FFF2-40B4-BE49-F238E27FC236}">
                <a16:creationId xmlns:a16="http://schemas.microsoft.com/office/drawing/2014/main" id="{773A40EE-5FD6-4494-B0E6-63E6A5A254F2}"/>
              </a:ext>
            </a:extLst>
          </p:cNvPr>
          <p:cNvSpPr>
            <a:spLocks noGrp="1"/>
          </p:cNvSpPr>
          <p:nvPr>
            <p:ph type="dt" sz="half" idx="10"/>
          </p:nvPr>
        </p:nvSpPr>
        <p:spPr/>
        <p:txBody>
          <a:bodyPr/>
          <a:lstStyle/>
          <a:p>
            <a:pPr>
              <a:defRPr/>
            </a:pPr>
            <a:fld id="{E1413D5B-0279-47B2-AB44-E806A00ECAC5}" type="datetime5">
              <a:rPr lang="en-US" smtClean="0"/>
              <a:pPr>
                <a:defRPr/>
              </a:pPr>
              <a:t>10-Dec-24</a:t>
            </a:fld>
            <a:endParaRPr lang="en-US"/>
          </a:p>
        </p:txBody>
      </p:sp>
    </p:spTree>
    <p:extLst>
      <p:ext uri="{BB962C8B-B14F-4D97-AF65-F5344CB8AC3E}">
        <p14:creationId xmlns:p14="http://schemas.microsoft.com/office/powerpoint/2010/main" val="100876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18CF-16D4-4198-8F9E-CAE4F5BCBCA8}"/>
              </a:ext>
            </a:extLst>
          </p:cNvPr>
          <p:cNvSpPr>
            <a:spLocks noGrp="1"/>
          </p:cNvSpPr>
          <p:nvPr>
            <p:ph type="title"/>
          </p:nvPr>
        </p:nvSpPr>
        <p:spPr>
          <a:xfrm>
            <a:off x="1150070" y="704850"/>
            <a:ext cx="10432330" cy="822292"/>
          </a:xfrm>
        </p:spPr>
        <p:txBody>
          <a:bodyPr/>
          <a:lstStyle/>
          <a:p>
            <a:r>
              <a:rPr lang="en-IN" b="1" dirty="0"/>
              <a:t>Operations of Transaction</a:t>
            </a:r>
            <a:endParaRPr lang="en-IN" dirty="0"/>
          </a:p>
        </p:txBody>
      </p:sp>
      <p:sp>
        <p:nvSpPr>
          <p:cNvPr id="3" name="Content Placeholder 2">
            <a:extLst>
              <a:ext uri="{FF2B5EF4-FFF2-40B4-BE49-F238E27FC236}">
                <a16:creationId xmlns:a16="http://schemas.microsoft.com/office/drawing/2014/main" id="{96F6A3EB-20F7-496D-8F56-027F486BB95A}"/>
              </a:ext>
            </a:extLst>
          </p:cNvPr>
          <p:cNvSpPr>
            <a:spLocks noGrp="1"/>
          </p:cNvSpPr>
          <p:nvPr>
            <p:ph idx="1"/>
          </p:nvPr>
        </p:nvSpPr>
        <p:spPr>
          <a:xfrm>
            <a:off x="1150071" y="1935164"/>
            <a:ext cx="10432330" cy="4389437"/>
          </a:xfrm>
        </p:spPr>
        <p:txBody>
          <a:bodyPr/>
          <a:lstStyle/>
          <a:p>
            <a:pPr marL="0" indent="0">
              <a:lnSpc>
                <a:spcPct val="200000"/>
              </a:lnSpc>
              <a:buNone/>
            </a:pPr>
            <a:r>
              <a:rPr lang="en-US" dirty="0"/>
              <a:t>A user can make different types of requests to access and modify the contents of a database. So, we have different types of operations relating to a transaction. </a:t>
            </a:r>
          </a:p>
          <a:p>
            <a:pPr marL="457200" indent="-457200">
              <a:lnSpc>
                <a:spcPct val="200000"/>
              </a:lnSpc>
              <a:buFont typeface="+mj-lt"/>
              <a:buAutoNum type="arabicPeriod"/>
            </a:pPr>
            <a:r>
              <a:rPr lang="en-IN" b="1" dirty="0"/>
              <a:t> Read(X)</a:t>
            </a:r>
          </a:p>
          <a:p>
            <a:pPr marL="457200" indent="-457200">
              <a:lnSpc>
                <a:spcPct val="200000"/>
              </a:lnSpc>
              <a:buFont typeface="+mj-lt"/>
              <a:buAutoNum type="arabicPeriod"/>
            </a:pPr>
            <a:r>
              <a:rPr lang="en-IN" b="1" dirty="0"/>
              <a:t> Write(X)</a:t>
            </a:r>
          </a:p>
          <a:p>
            <a:pPr marL="457200" indent="-457200">
              <a:lnSpc>
                <a:spcPct val="200000"/>
              </a:lnSpc>
              <a:buFont typeface="+mj-lt"/>
              <a:buAutoNum type="arabicPeriod"/>
            </a:pPr>
            <a:r>
              <a:rPr lang="en-IN" b="1" dirty="0"/>
              <a:t>Commit</a:t>
            </a:r>
          </a:p>
          <a:p>
            <a:pPr marL="457200" indent="-457200">
              <a:lnSpc>
                <a:spcPct val="200000"/>
              </a:lnSpc>
              <a:buFont typeface="+mj-lt"/>
              <a:buAutoNum type="arabicPeriod"/>
            </a:pPr>
            <a:r>
              <a:rPr lang="en-IN" b="1" dirty="0"/>
              <a:t>Rollback</a:t>
            </a:r>
          </a:p>
        </p:txBody>
      </p:sp>
      <p:sp>
        <p:nvSpPr>
          <p:cNvPr id="4" name="Date Placeholder 3">
            <a:extLst>
              <a:ext uri="{FF2B5EF4-FFF2-40B4-BE49-F238E27FC236}">
                <a16:creationId xmlns:a16="http://schemas.microsoft.com/office/drawing/2014/main" id="{4EB7C250-1A03-4D6F-AAD1-CEE365092779}"/>
              </a:ext>
            </a:extLst>
          </p:cNvPr>
          <p:cNvSpPr>
            <a:spLocks noGrp="1"/>
          </p:cNvSpPr>
          <p:nvPr>
            <p:ph type="dt" sz="half" idx="10"/>
          </p:nvPr>
        </p:nvSpPr>
        <p:spPr/>
        <p:txBody>
          <a:bodyPr/>
          <a:lstStyle/>
          <a:p>
            <a:pPr>
              <a:defRPr/>
            </a:pPr>
            <a:fld id="{E1413D5B-0279-47B2-AB44-E806A00ECAC5}" type="datetime5">
              <a:rPr lang="en-US" smtClean="0"/>
              <a:pPr>
                <a:defRPr/>
              </a:pPr>
              <a:t>10-Dec-24</a:t>
            </a:fld>
            <a:endParaRPr lang="en-US"/>
          </a:p>
        </p:txBody>
      </p:sp>
    </p:spTree>
    <p:extLst>
      <p:ext uri="{BB962C8B-B14F-4D97-AF65-F5344CB8AC3E}">
        <p14:creationId xmlns:p14="http://schemas.microsoft.com/office/powerpoint/2010/main" val="4154076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5CC6-3FD7-4979-B6C1-B2322B173C30}"/>
              </a:ext>
            </a:extLst>
          </p:cNvPr>
          <p:cNvSpPr>
            <a:spLocks noGrp="1"/>
          </p:cNvSpPr>
          <p:nvPr>
            <p:ph type="title"/>
          </p:nvPr>
        </p:nvSpPr>
        <p:spPr>
          <a:xfrm>
            <a:off x="1225484" y="704850"/>
            <a:ext cx="10356915" cy="530061"/>
          </a:xfrm>
        </p:spPr>
        <p:txBody>
          <a:bodyPr/>
          <a:lstStyle/>
          <a:p>
            <a:r>
              <a:rPr lang="en-IN" b="1" dirty="0"/>
              <a:t>Transaction Schedules</a:t>
            </a:r>
            <a:endParaRPr lang="en-IN" dirty="0"/>
          </a:p>
        </p:txBody>
      </p:sp>
      <p:sp>
        <p:nvSpPr>
          <p:cNvPr id="3" name="Content Placeholder 2">
            <a:extLst>
              <a:ext uri="{FF2B5EF4-FFF2-40B4-BE49-F238E27FC236}">
                <a16:creationId xmlns:a16="http://schemas.microsoft.com/office/drawing/2014/main" id="{FAA6A298-7F3F-4E7E-B95A-D5D1CCBF80D4}"/>
              </a:ext>
            </a:extLst>
          </p:cNvPr>
          <p:cNvSpPr>
            <a:spLocks noGrp="1"/>
          </p:cNvSpPr>
          <p:nvPr>
            <p:ph idx="1"/>
          </p:nvPr>
        </p:nvSpPr>
        <p:spPr>
          <a:xfrm>
            <a:off x="1225484" y="1480008"/>
            <a:ext cx="10356916" cy="4844593"/>
          </a:xfrm>
        </p:spPr>
        <p:txBody>
          <a:bodyPr/>
          <a:lstStyle/>
          <a:p>
            <a:pPr marL="457200" indent="-457200">
              <a:lnSpc>
                <a:spcPct val="200000"/>
              </a:lnSpc>
              <a:buFont typeface="+mj-lt"/>
              <a:buAutoNum type="arabicPeriod"/>
            </a:pPr>
            <a:r>
              <a:rPr lang="en-IN" b="1" dirty="0"/>
              <a:t>Serial Schedule</a:t>
            </a:r>
          </a:p>
          <a:p>
            <a:pPr>
              <a:lnSpc>
                <a:spcPct val="200000"/>
              </a:lnSpc>
            </a:pPr>
            <a:r>
              <a:rPr lang="en-US" dirty="0"/>
              <a:t>when multiple transactions are to be executed, they are executed serially, i.e. at one time only one transaction is executed while others wait for the execution of the current transaction to be completed.</a:t>
            </a:r>
          </a:p>
          <a:p>
            <a:pPr>
              <a:lnSpc>
                <a:spcPct val="200000"/>
              </a:lnSpc>
            </a:pPr>
            <a:r>
              <a:rPr lang="en-US" dirty="0"/>
              <a:t> This ensures consistency in the database as transactions do not execute simultaneously.</a:t>
            </a:r>
            <a:endParaRPr lang="en-IN" dirty="0"/>
          </a:p>
        </p:txBody>
      </p:sp>
      <p:sp>
        <p:nvSpPr>
          <p:cNvPr id="4" name="Date Placeholder 3">
            <a:extLst>
              <a:ext uri="{FF2B5EF4-FFF2-40B4-BE49-F238E27FC236}">
                <a16:creationId xmlns:a16="http://schemas.microsoft.com/office/drawing/2014/main" id="{78E7A6E7-64A9-426F-A2C5-BC5351773038}"/>
              </a:ext>
            </a:extLst>
          </p:cNvPr>
          <p:cNvSpPr>
            <a:spLocks noGrp="1"/>
          </p:cNvSpPr>
          <p:nvPr>
            <p:ph type="dt" sz="half" idx="10"/>
          </p:nvPr>
        </p:nvSpPr>
        <p:spPr/>
        <p:txBody>
          <a:bodyPr/>
          <a:lstStyle/>
          <a:p>
            <a:pPr>
              <a:defRPr/>
            </a:pPr>
            <a:fld id="{E1413D5B-0279-47B2-AB44-E806A00ECAC5}" type="datetime5">
              <a:rPr lang="en-US" smtClean="0"/>
              <a:pPr>
                <a:defRPr/>
              </a:pPr>
              <a:t>10-Dec-24</a:t>
            </a:fld>
            <a:endParaRPr lang="en-US"/>
          </a:p>
        </p:txBody>
      </p:sp>
    </p:spTree>
    <p:extLst>
      <p:ext uri="{BB962C8B-B14F-4D97-AF65-F5344CB8AC3E}">
        <p14:creationId xmlns:p14="http://schemas.microsoft.com/office/powerpoint/2010/main" val="422259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C103-C494-4BFF-B7F2-BD73F6CDB458}"/>
              </a:ext>
            </a:extLst>
          </p:cNvPr>
          <p:cNvSpPr>
            <a:spLocks noGrp="1"/>
          </p:cNvSpPr>
          <p:nvPr>
            <p:ph type="title"/>
          </p:nvPr>
        </p:nvSpPr>
        <p:spPr>
          <a:xfrm>
            <a:off x="895546" y="704850"/>
            <a:ext cx="10686854" cy="1143000"/>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617B87A3-1878-4D30-B3A2-17609D170BC2}"/>
              </a:ext>
            </a:extLst>
          </p:cNvPr>
          <p:cNvSpPr>
            <a:spLocks noGrp="1"/>
          </p:cNvSpPr>
          <p:nvPr>
            <p:ph idx="1"/>
          </p:nvPr>
        </p:nvSpPr>
        <p:spPr>
          <a:xfrm>
            <a:off x="1074656" y="1935164"/>
            <a:ext cx="10507744" cy="4389437"/>
          </a:xfrm>
        </p:spPr>
        <p:txBody>
          <a:bodyPr/>
          <a:lstStyle/>
          <a:p>
            <a:pPr marL="457200" indent="-457200">
              <a:lnSpc>
                <a:spcPct val="200000"/>
              </a:lnSpc>
              <a:buAutoNum type="arabicPeriod" startAt="2"/>
            </a:pPr>
            <a:r>
              <a:rPr lang="en-IN" b="1" dirty="0"/>
              <a:t>Non-Serial Schedule</a:t>
            </a:r>
            <a:endParaRPr lang="en-US" b="1" dirty="0"/>
          </a:p>
          <a:p>
            <a:pPr>
              <a:lnSpc>
                <a:spcPct val="200000"/>
              </a:lnSpc>
            </a:pPr>
            <a:r>
              <a:rPr lang="en-US" dirty="0"/>
              <a:t>To reduce the waiting time of transactions in the waiting queue and improve the system efficiency, we use non-serial schedules which allow multiple transactions to start before a transaction is completely executed. </a:t>
            </a:r>
          </a:p>
          <a:p>
            <a:pPr>
              <a:lnSpc>
                <a:spcPct val="200000"/>
              </a:lnSpc>
            </a:pPr>
            <a:r>
              <a:rPr lang="en-US" dirty="0"/>
              <a:t>This may sometimes result in inconsistency and errors in database operation.</a:t>
            </a:r>
          </a:p>
          <a:p>
            <a:pPr marL="0" indent="0">
              <a:lnSpc>
                <a:spcPct val="200000"/>
              </a:lnSpc>
              <a:buNone/>
            </a:pPr>
            <a:endParaRPr lang="en-IN" b="1" dirty="0"/>
          </a:p>
          <a:p>
            <a:pPr>
              <a:lnSpc>
                <a:spcPct val="200000"/>
              </a:lnSpc>
            </a:pPr>
            <a:endParaRPr lang="en-IN" dirty="0"/>
          </a:p>
        </p:txBody>
      </p:sp>
      <p:sp>
        <p:nvSpPr>
          <p:cNvPr id="4" name="Date Placeholder 3">
            <a:extLst>
              <a:ext uri="{FF2B5EF4-FFF2-40B4-BE49-F238E27FC236}">
                <a16:creationId xmlns:a16="http://schemas.microsoft.com/office/drawing/2014/main" id="{3A607ED1-2B23-42D1-89F5-74A328C6A539}"/>
              </a:ext>
            </a:extLst>
          </p:cNvPr>
          <p:cNvSpPr>
            <a:spLocks noGrp="1"/>
          </p:cNvSpPr>
          <p:nvPr>
            <p:ph type="dt" sz="half" idx="10"/>
          </p:nvPr>
        </p:nvSpPr>
        <p:spPr/>
        <p:txBody>
          <a:bodyPr/>
          <a:lstStyle/>
          <a:p>
            <a:pPr>
              <a:defRPr/>
            </a:pPr>
            <a:fld id="{E1413D5B-0279-47B2-AB44-E806A00ECAC5}" type="datetime5">
              <a:rPr lang="en-US" smtClean="0"/>
              <a:pPr>
                <a:defRPr/>
              </a:pPr>
              <a:t>10-Dec-24</a:t>
            </a:fld>
            <a:endParaRPr lang="en-US"/>
          </a:p>
        </p:txBody>
      </p:sp>
    </p:spTree>
    <p:extLst>
      <p:ext uri="{BB962C8B-B14F-4D97-AF65-F5344CB8AC3E}">
        <p14:creationId xmlns:p14="http://schemas.microsoft.com/office/powerpoint/2010/main" val="2025125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2318</TotalTime>
  <Words>600</Words>
  <Application>Microsoft Office PowerPoint</Application>
  <PresentationFormat>Widescreen</PresentationFormat>
  <Paragraphs>82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Wingdings</vt:lpstr>
      <vt:lpstr>Wingdings 2</vt:lpstr>
      <vt:lpstr>Flow</vt:lpstr>
      <vt:lpstr>PowerPoint Presentation</vt:lpstr>
      <vt:lpstr>DISTRIBUTED SYSTEMS</vt:lpstr>
      <vt:lpstr>Distributed database</vt:lpstr>
      <vt:lpstr>Distributed DBMS</vt:lpstr>
      <vt:lpstr>Characteristics</vt:lpstr>
      <vt:lpstr>Transaction Processing</vt:lpstr>
      <vt:lpstr>Operations of Transaction</vt:lpstr>
      <vt:lpstr>Transaction Schedules</vt:lpstr>
      <vt:lpstr>Cont..</vt:lpstr>
      <vt:lpstr>Serializable</vt:lpstr>
      <vt:lpstr>Properties of Transaction</vt:lpstr>
      <vt:lpstr>Cont..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SIVA</cp:lastModifiedBy>
  <cp:revision>54</cp:revision>
  <dcterms:created xsi:type="dcterms:W3CDTF">2023-09-01T10:41:25Z</dcterms:created>
  <dcterms:modified xsi:type="dcterms:W3CDTF">2024-12-10T05:56:33Z</dcterms:modified>
</cp:coreProperties>
</file>