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61" r:id="rId5"/>
    <p:sldId id="264" r:id="rId6"/>
    <p:sldId id="265" r:id="rId7"/>
    <p:sldId id="266" r:id="rId8"/>
    <p:sldId id="272" r:id="rId9"/>
    <p:sldId id="269" r:id="rId10"/>
    <p:sldId id="270" r:id="rId11"/>
    <p:sldId id="274" r:id="rId12"/>
    <p:sldId id="268" r:id="rId13"/>
    <p:sldId id="273" r:id="rId14"/>
    <p:sldId id="275" r:id="rId15"/>
    <p:sldId id="276" r:id="rId16"/>
    <p:sldId id="256" r:id="rId17"/>
    <p:sldId id="262" r:id="rId18"/>
    <p:sldId id="263" r:id="rId19"/>
    <p:sldId id="277" r:id="rId20"/>
    <p:sldId id="260" r:id="rId21"/>
    <p:sldId id="278" r:id="rId22"/>
    <p:sldId id="279" r:id="rId23"/>
    <p:sldId id="280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304EF-C88E-4C4E-B407-05F24E9E4046}" type="datetimeFigureOut">
              <a:rPr lang="en-US" smtClean="0"/>
              <a:pPr/>
              <a:t>10/30/2012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FFE4E8-0C73-4042-9D8A-0F448AC59B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ubstech.com/dokuwiki/lib/exe/detail.php?id=spark_plasma_sintering&amp;cache=cache&amp;media=spark_plasma_sintering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8153400" cy="3048000"/>
          </a:xfrm>
        </p:spPr>
        <p:txBody>
          <a:bodyPr/>
          <a:lstStyle/>
          <a:p>
            <a:r>
              <a:rPr lang="en-US" sz="4400" dirty="0" smtClean="0"/>
              <a:t>The MAX Phases:</a:t>
            </a:r>
            <a:br>
              <a:rPr lang="en-US" sz="4400" dirty="0" smtClean="0"/>
            </a:br>
            <a:r>
              <a:rPr lang="en-US" sz="4400" dirty="0" smtClean="0"/>
              <a:t>Unique New Carbide and Nitride Materials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458200" cy="4648200"/>
          </a:xfrm>
        </p:spPr>
        <p:txBody>
          <a:bodyPr/>
          <a:lstStyle/>
          <a:p>
            <a:r>
              <a:rPr lang="en-US" dirty="0" smtClean="0"/>
              <a:t>Titanium </a:t>
            </a:r>
            <a:r>
              <a:rPr lang="en-US" dirty="0" err="1" smtClean="0"/>
              <a:t>silicocarbide</a:t>
            </a:r>
            <a:r>
              <a:rPr lang="en-US" dirty="0" smtClean="0"/>
              <a:t> exceeds all other materials for oxidation resistance and approaches the nickel super alloys in strength</a:t>
            </a:r>
          </a:p>
          <a:p>
            <a:r>
              <a:rPr lang="en-US" dirty="0" smtClean="0"/>
              <a:t>Thermal shock</a:t>
            </a:r>
          </a:p>
          <a:p>
            <a:pPr>
              <a:buNone/>
            </a:pPr>
            <a:r>
              <a:rPr lang="en-US" dirty="0" smtClean="0"/>
              <a:t>      750    degree </a:t>
            </a:r>
            <a:r>
              <a:rPr lang="en-US" dirty="0" err="1" smtClean="0"/>
              <a:t>celcius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1200  degree </a:t>
            </a:r>
            <a:r>
              <a:rPr lang="en-US" dirty="0" err="1" smtClean="0"/>
              <a:t>celcius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1400 degree </a:t>
            </a:r>
            <a:r>
              <a:rPr lang="en-US" dirty="0" err="1" smtClean="0"/>
              <a:t>celcius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1440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Oxidation resistance </a:t>
            </a:r>
            <a:br>
              <a:rPr lang="en-US" dirty="0" smtClean="0"/>
            </a:br>
            <a:r>
              <a:rPr lang="en-US" dirty="0" smtClean="0"/>
              <a:t>             and</a:t>
            </a:r>
            <a:br>
              <a:rPr lang="en-US" dirty="0" smtClean="0"/>
            </a:br>
            <a:r>
              <a:rPr lang="en-US" dirty="0" smtClean="0"/>
              <a:t>        Thermal shock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Structure of Ti</a:t>
            </a:r>
            <a:r>
              <a:rPr lang="en-US" baseline="-25000" dirty="0" smtClean="0"/>
              <a:t>3</a:t>
            </a:r>
            <a:r>
              <a:rPr lang="en-US" dirty="0" smtClean="0"/>
              <a:t>SiC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JAYARAMAN Y\Downloads\312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3124200" cy="449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43400" y="1828800"/>
            <a:ext cx="480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Layered hexagonal structure</a:t>
            </a:r>
            <a:r>
              <a:rPr lang="en-US" sz="2800" dirty="0" smtClean="0"/>
              <a:t> in which almost close packed planes of  Ti are separated by hexagonal nets of Si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Every </a:t>
            </a:r>
            <a:r>
              <a:rPr lang="en-US" sz="2800" dirty="0" smtClean="0">
                <a:solidFill>
                  <a:schemeClr val="accent1"/>
                </a:solidFill>
              </a:rPr>
              <a:t>fourth layer </a:t>
            </a:r>
            <a:r>
              <a:rPr lang="en-US" sz="2800" dirty="0" smtClean="0"/>
              <a:t>is a Si layer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Carbon atoms occupy the </a:t>
            </a:r>
            <a:r>
              <a:rPr lang="en-US" sz="2800" dirty="0" smtClean="0">
                <a:solidFill>
                  <a:schemeClr val="accent3"/>
                </a:solidFill>
              </a:rPr>
              <a:t>octahedral sites</a:t>
            </a:r>
            <a:r>
              <a:rPr lang="en-US" sz="2800" dirty="0" smtClean="0"/>
              <a:t> between the Ti layers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has double layers of titanium carbide interleaved with single layers of silicon.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Bonds within the CARBIDE layers are STRONG but bonds BETWEEN THE LAYERS are WEAK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allows </a:t>
            </a:r>
            <a:r>
              <a:rPr lang="en-US" dirty="0" smtClean="0">
                <a:solidFill>
                  <a:schemeClr val="accent2"/>
                </a:solidFill>
              </a:rPr>
              <a:t>dislocation movement and basal slip – </a:t>
            </a:r>
            <a:r>
              <a:rPr lang="en-US" dirty="0" smtClean="0">
                <a:solidFill>
                  <a:schemeClr val="accent3"/>
                </a:solidFill>
              </a:rPr>
              <a:t>ductile </a:t>
            </a:r>
            <a:r>
              <a:rPr lang="en-US" dirty="0" err="1" smtClean="0">
                <a:solidFill>
                  <a:schemeClr val="accent3"/>
                </a:solidFill>
              </a:rPr>
              <a:t>behaviour</a:t>
            </a:r>
            <a:r>
              <a:rPr lang="en-US" dirty="0" smtClean="0">
                <a:solidFill>
                  <a:schemeClr val="accent3"/>
                </a:solidFill>
              </a:rPr>
              <a:t> like metals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properties are unusual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27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1371600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Although very stiff and capable of resisting intense thermal shock, the MAX </a:t>
            </a:r>
            <a:r>
              <a:rPr lang="en-US" sz="2400" b="1" dirty="0" smtClean="0"/>
              <a:t>carbides can </a:t>
            </a:r>
            <a:r>
              <a:rPr lang="en-US" sz="2400" b="1" dirty="0"/>
              <a:t>easily be sliced with a hacksaw</a:t>
            </a:r>
            <a:r>
              <a:rPr lang="en-US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/>
              <a:t>In the authors’ synthesis process, high temperature </a:t>
            </a:r>
            <a:r>
              <a:rPr lang="en-US" sz="2400" b="1" dirty="0" smtClean="0"/>
              <a:t>and high </a:t>
            </a:r>
            <a:r>
              <a:rPr lang="en-US" sz="2400" b="1" dirty="0"/>
              <a:t>pressure are simultaneously applied in a device called a hot </a:t>
            </a:r>
            <a:r>
              <a:rPr lang="en-US" sz="2400" b="1" dirty="0" err="1"/>
              <a:t>isostatic</a:t>
            </a:r>
            <a:r>
              <a:rPr lang="en-US" sz="2400" b="1" dirty="0"/>
              <a:t> press</a:t>
            </a:r>
            <a:r>
              <a:rPr lang="en-US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/>
              <a:t>The </a:t>
            </a:r>
            <a:r>
              <a:rPr lang="en-US" sz="2400" b="1" dirty="0" smtClean="0"/>
              <a:t>starting materials </a:t>
            </a:r>
            <a:r>
              <a:rPr lang="en-US" sz="2400" b="1" dirty="0"/>
              <a:t>react under pressure in a sealed cell to produce the MAX phases</a:t>
            </a:r>
            <a:r>
              <a:rPr lang="en-US" sz="24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/>
              <a:t>The result is a </a:t>
            </a:r>
            <a:r>
              <a:rPr lang="en-US" sz="2400" b="1" dirty="0" smtClean="0"/>
              <a:t>carbide of </a:t>
            </a:r>
            <a:r>
              <a:rPr lang="en-US" sz="2400" b="1" dirty="0"/>
              <a:t>almost unimaginable </a:t>
            </a:r>
            <a:r>
              <a:rPr lang="en-US" sz="2400" b="1" dirty="0" err="1"/>
              <a:t>machinability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3048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Machinability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Powder metallurgical technique that uses fine metal powders and compact them below melting temperature.</a:t>
            </a:r>
          </a:p>
          <a:p>
            <a:r>
              <a:rPr lang="en-US" sz="3200" dirty="0" smtClean="0"/>
              <a:t>Agglomeration of  fine metal powders produce bulk components.</a:t>
            </a:r>
          </a:p>
          <a:p>
            <a:r>
              <a:rPr lang="en-US" sz="3200" dirty="0" smtClean="0">
                <a:cs typeface="Times New Roman" pitchFamily="18" charset="0"/>
              </a:rPr>
              <a:t>Compacting powder in a die to form the desired shape. This is done by applying pressure.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Technique </a:t>
            </a:r>
            <a:endParaRPr lang="en-US" dirty="0"/>
          </a:p>
        </p:txBody>
      </p:sp>
      <p:pic>
        <p:nvPicPr>
          <p:cNvPr id="4" name="Content Placeholder 3" descr="Spark plasma sintering.png">
            <a:hlinkClick r:id="rId2" tooltip="&quot;spark_plasma_sintering.png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480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</a:t>
            </a:r>
            <a:r>
              <a:rPr lang="en-US" baseline="-25000" dirty="0" smtClean="0"/>
              <a:t>3</a:t>
            </a:r>
            <a:r>
              <a:rPr lang="en-US" dirty="0" smtClean="0"/>
              <a:t>SiC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Drawbacks :</a:t>
            </a:r>
          </a:p>
          <a:p>
            <a:r>
              <a:rPr lang="en-US" dirty="0" smtClean="0"/>
              <a:t>Low hardness ( 4GPa )</a:t>
            </a:r>
          </a:p>
          <a:p>
            <a:r>
              <a:rPr lang="en-US" dirty="0" smtClean="0"/>
              <a:t>Moderate flexural strength (200-600 </a:t>
            </a:r>
            <a:r>
              <a:rPr lang="en-US" dirty="0" err="1" smtClean="0"/>
              <a:t>MPa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Weak wear resistance</a:t>
            </a:r>
          </a:p>
          <a:p>
            <a:r>
              <a:rPr lang="en-US" dirty="0" smtClean="0"/>
              <a:t>Poor oxidation resistance above 1100</a:t>
            </a:r>
            <a:r>
              <a:rPr lang="en-US" baseline="30000" dirty="0" smtClean="0"/>
              <a:t>.</a:t>
            </a:r>
            <a:r>
              <a:rPr lang="en-US" dirty="0" smtClean="0"/>
              <a:t>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Material of Many Talents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Ti3SiC2 is roughly half the density of the alloys used in today’s jet engines and maintains its strength to temperatures that would render the best nickel-based </a:t>
            </a:r>
            <a:r>
              <a:rPr lang="en-US" dirty="0" err="1" smtClean="0"/>
              <a:t>superalloys</a:t>
            </a:r>
            <a:r>
              <a:rPr lang="en-US" dirty="0" smtClean="0"/>
              <a:t> on the market today unusable.</a:t>
            </a:r>
          </a:p>
          <a:p>
            <a:r>
              <a:rPr lang="en-US" dirty="0" smtClean="0"/>
              <a:t>Ti3SiC2  is Brittle at room temperature is a major problem , but that  could be solved by fabricating microstructures with oriented grains. The fact that Ti3SiC2 is damage-tolerant at room temperature is also a plus.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</a:t>
            </a:r>
            <a:r>
              <a:rPr lang="en-US" dirty="0" smtClean="0">
                <a:solidFill>
                  <a:schemeClr val="accent3"/>
                </a:solidFill>
              </a:rPr>
              <a:t>Jet engine turbine blades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   Ti3SiC2 has roughly half the density of    		the alloys used in today’s jet engines</a:t>
            </a:r>
          </a:p>
          <a:p>
            <a:r>
              <a:rPr lang="en-US" dirty="0" smtClean="0"/>
              <a:t> 	maintains its strength to temperatures   	that exceeds the capacity of even the best 	nickel-based </a:t>
            </a:r>
            <a:r>
              <a:rPr lang="en-US" dirty="0" err="1" smtClean="0"/>
              <a:t>superalloys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2.Electronic contacts and connectors </a:t>
            </a:r>
          </a:p>
          <a:p>
            <a:pPr>
              <a:buNone/>
            </a:pPr>
            <a:r>
              <a:rPr lang="en-US" dirty="0" smtClean="0"/>
              <a:t>3.Shaping tools for polymers</a:t>
            </a:r>
          </a:p>
          <a:p>
            <a:pPr>
              <a:buNone/>
            </a:pPr>
            <a:r>
              <a:rPr lang="en-US" dirty="0" smtClean="0"/>
              <a:t>4.Corrosion protection or decoration</a:t>
            </a:r>
          </a:p>
          <a:p>
            <a:pPr>
              <a:buNone/>
            </a:pPr>
            <a:r>
              <a:rPr lang="en-US" dirty="0" smtClean="0"/>
              <a:t>5.biotechnology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Internet resources for</a:t>
            </a:r>
          </a:p>
          <a:p>
            <a:pPr>
              <a:buNone/>
            </a:pPr>
            <a:r>
              <a:rPr lang="en-US" dirty="0" smtClean="0"/>
              <a:t>“The MAX Phases: Unique New Carbide</a:t>
            </a:r>
          </a:p>
          <a:p>
            <a:pPr>
              <a:buNone/>
            </a:pPr>
            <a:r>
              <a:rPr lang="en-US" dirty="0" smtClean="0"/>
              <a:t>and Nitride Materials” are available on the</a:t>
            </a:r>
          </a:p>
          <a:p>
            <a:pPr>
              <a:buNone/>
            </a:pPr>
            <a:r>
              <a:rPr lang="en-US" i="1" dirty="0" smtClean="0"/>
              <a:t>American Scientist Web site:</a:t>
            </a:r>
          </a:p>
          <a:p>
            <a:pPr>
              <a:buNone/>
            </a:pPr>
            <a:r>
              <a:rPr lang="en-US" dirty="0" smtClean="0"/>
              <a:t>http://www.americanscientist.org/articles/01articles/barsoum.html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one could increase the average engine temperature of the world’s jets by one degree Celsius, the fuel savings alone would be worth around $1 billion per year.</a:t>
            </a:r>
          </a:p>
          <a:p>
            <a:r>
              <a:rPr lang="en-US" dirty="0" smtClean="0"/>
              <a:t>A jet engine made from a material 50 percent lighter in weight and able to run 200 to 300 degrees hotter could have a staggering economic impact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on Energy Consumption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772400" cy="4572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800" dirty="0" smtClean="0"/>
              <a:t>Material science </a:t>
            </a:r>
            <a:r>
              <a:rPr lang="en-US" sz="4800" dirty="0" smtClean="0"/>
              <a:t>Assignment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 </a:t>
            </a:r>
            <a:r>
              <a:rPr lang="en-US" sz="4800" dirty="0" smtClean="0"/>
              <a:t>                             </a:t>
            </a:r>
            <a:r>
              <a:rPr lang="en-US" sz="4800" dirty="0" smtClean="0"/>
              <a:t> submitted by</a:t>
            </a:r>
          </a:p>
          <a:p>
            <a:pPr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S.Sivaranjini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S.Yogesh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Richard </a:t>
            </a:r>
            <a:r>
              <a:rPr lang="en-US" dirty="0" err="1" smtClean="0"/>
              <a:t>george</a:t>
            </a:r>
            <a:endParaRPr lang="en-US" dirty="0" smtClean="0"/>
          </a:p>
          <a:p>
            <a:pPr>
              <a:buNone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                 ceramics</a:t>
            </a:r>
            <a:endParaRPr lang="en-US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4635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Ceramics are materials consisting  metallic and non metallic substances which are mostly oxides, nitrides and carbides of metals. </a:t>
            </a:r>
          </a:p>
          <a:p>
            <a:pPr algn="just" defTabSz="4635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 : hardness , brittleness , lightweight , high temperature tolerant , resistance to oxidation and thermal shock etc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     Ternary ceramics</a:t>
            </a:r>
            <a:endParaRPr lang="en-US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i="1" dirty="0" smtClean="0"/>
              <a:t>Ternary ceramics turn out to be surprisingly soft and machinable , yet also heat-tolerant , strong and lightweight.</a:t>
            </a:r>
          </a:p>
          <a:p>
            <a:pPr algn="just"/>
            <a:r>
              <a:rPr lang="en-US" i="1" dirty="0" smtClean="0"/>
              <a:t>These ternary ceramics are of the form </a:t>
            </a:r>
            <a:r>
              <a:rPr lang="en-US" sz="4300" i="1" dirty="0" smtClean="0"/>
              <a:t>M</a:t>
            </a:r>
            <a:r>
              <a:rPr lang="en-US" sz="4800" i="1" baseline="-25000" dirty="0" smtClean="0"/>
              <a:t>n+1</a:t>
            </a:r>
            <a:r>
              <a:rPr lang="en-US" sz="4300" i="1" dirty="0" smtClean="0"/>
              <a:t>AX</a:t>
            </a:r>
            <a:r>
              <a:rPr lang="en-US" sz="4800" i="1" baseline="-25000" dirty="0" smtClean="0"/>
              <a:t>n </a:t>
            </a:r>
            <a:r>
              <a:rPr lang="en-US" sz="4800" i="1" dirty="0" smtClean="0"/>
              <a:t>  </a:t>
            </a:r>
            <a:r>
              <a:rPr lang="en-US" i="1" dirty="0" smtClean="0"/>
              <a:t>or “MAX” phases because of their</a:t>
            </a:r>
          </a:p>
          <a:p>
            <a:pPr algn="just">
              <a:buNone/>
            </a:pPr>
            <a:r>
              <a:rPr lang="en-US" i="1" dirty="0" smtClean="0"/>
              <a:t>     composition.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i="1" dirty="0" smtClean="0"/>
              <a:t>They constitute an exciting new class of materials that is more revolutionary than evolutionary.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Fabricating dense, bulk, ultra refractory materials or MAX  phases .</a:t>
            </a:r>
          </a:p>
          <a:p>
            <a:endParaRPr lang="en-US" dirty="0" smtClean="0"/>
          </a:p>
          <a:p>
            <a:r>
              <a:rPr lang="en-US" dirty="0" smtClean="0"/>
              <a:t>Development of Ti</a:t>
            </a:r>
            <a:r>
              <a:rPr lang="en-US" baseline="-25000" dirty="0" smtClean="0"/>
              <a:t>3</a:t>
            </a:r>
            <a:r>
              <a:rPr lang="en-US" dirty="0" smtClean="0"/>
              <a:t>SiC</a:t>
            </a:r>
            <a:r>
              <a:rPr lang="en-US" baseline="-25000" dirty="0" smtClean="0"/>
              <a:t>2  </a:t>
            </a:r>
            <a:r>
              <a:rPr lang="en-US" dirty="0" smtClean="0"/>
              <a:t> ternary ceramic compound by spark plasma sintering .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8382000" cy="1164336"/>
          </a:xfrm>
        </p:spPr>
        <p:txBody>
          <a:bodyPr/>
          <a:lstStyle/>
          <a:p>
            <a:r>
              <a:rPr lang="en-US" sz="3600" b="1" dirty="0" smtClean="0">
                <a:latin typeface="Gulim" pitchFamily="34" charset="-127"/>
                <a:ea typeface="Gulim" pitchFamily="34" charset="-127"/>
              </a:rPr>
              <a:t>TITANIUM SILICOCARBIDE </a:t>
            </a:r>
            <a:r>
              <a:rPr lang="en-US" b="1" dirty="0" smtClean="0">
                <a:latin typeface="Gulim" pitchFamily="34" charset="-127"/>
                <a:ea typeface="Gulim" pitchFamily="34" charset="-127"/>
              </a:rPr>
              <a:t>(</a:t>
            </a:r>
            <a:r>
              <a:rPr lang="en-US" dirty="0" smtClean="0"/>
              <a:t>Ti</a:t>
            </a:r>
            <a:r>
              <a:rPr lang="en-US" baseline="-25000" dirty="0" smtClean="0"/>
              <a:t>3</a:t>
            </a:r>
            <a:r>
              <a:rPr lang="en-US" dirty="0" smtClean="0"/>
              <a:t>SiC</a:t>
            </a:r>
            <a:r>
              <a:rPr lang="en-US" baseline="-25000" dirty="0" smtClean="0"/>
              <a:t>2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It is a ternary compound of the form M</a:t>
            </a:r>
            <a:r>
              <a:rPr lang="en-US" baseline="-25000" dirty="0" smtClean="0"/>
              <a:t>n+1</a:t>
            </a:r>
            <a:r>
              <a:rPr lang="en-US" dirty="0" smtClean="0"/>
              <a:t>AX</a:t>
            </a:r>
            <a:r>
              <a:rPr lang="en-US" baseline="-25000" dirty="0" smtClean="0"/>
              <a:t>n </a:t>
            </a:r>
          </a:p>
          <a:p>
            <a:pPr>
              <a:buNone/>
            </a:pPr>
            <a:r>
              <a:rPr lang="en-US" dirty="0" smtClean="0"/>
              <a:t>    which combines properties of both ceramics and metals</a:t>
            </a:r>
          </a:p>
          <a:p>
            <a:r>
              <a:rPr lang="en-US" dirty="0" smtClean="0"/>
              <a:t>Thermally and electrically conducting</a:t>
            </a:r>
          </a:p>
          <a:p>
            <a:r>
              <a:rPr lang="en-US" dirty="0" smtClean="0"/>
              <a:t>Relatively tough and resistant to thermal shock</a:t>
            </a:r>
          </a:p>
          <a:p>
            <a:r>
              <a:rPr lang="en-US" dirty="0" smtClean="0"/>
              <a:t>Low density</a:t>
            </a:r>
          </a:p>
          <a:p>
            <a:r>
              <a:rPr lang="en-US" dirty="0" smtClean="0"/>
              <a:t>Easy </a:t>
            </a:r>
            <a:r>
              <a:rPr lang="en-US" dirty="0" err="1" smtClean="0"/>
              <a:t>machinability</a:t>
            </a:r>
            <a:endParaRPr lang="en-US" dirty="0" smtClean="0"/>
          </a:p>
          <a:p>
            <a:r>
              <a:rPr lang="en-US" dirty="0" smtClean="0"/>
              <a:t>High fatigue crack growth threshold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(g/cm</a:t>
            </a:r>
            <a:r>
              <a:rPr lang="en-US" baseline="30000" dirty="0" smtClean="0"/>
              <a:t>3</a:t>
            </a:r>
            <a:r>
              <a:rPr lang="en-US" dirty="0" smtClean="0"/>
              <a:t>)                                 4.5</a:t>
            </a:r>
          </a:p>
          <a:p>
            <a:r>
              <a:rPr lang="en-US" dirty="0" smtClean="0"/>
              <a:t>Tensile Strength (</a:t>
            </a:r>
            <a:r>
              <a:rPr lang="en-US" dirty="0" err="1" smtClean="0"/>
              <a:t>MPa</a:t>
            </a:r>
            <a:r>
              <a:rPr lang="en-US" dirty="0" smtClean="0"/>
              <a:t>)                       200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Compressive Strength (</a:t>
            </a:r>
            <a:r>
              <a:rPr lang="en-US" dirty="0" err="1" smtClean="0">
                <a:solidFill>
                  <a:schemeClr val="accent1"/>
                </a:solidFill>
              </a:rPr>
              <a:t>MPa</a:t>
            </a:r>
            <a:r>
              <a:rPr lang="en-US" dirty="0" smtClean="0">
                <a:solidFill>
                  <a:schemeClr val="accent1"/>
                </a:solidFill>
              </a:rPr>
              <a:t>)              1100</a:t>
            </a:r>
          </a:p>
          <a:p>
            <a:r>
              <a:rPr lang="en-US" dirty="0" smtClean="0"/>
              <a:t>Modulus of Rupture (</a:t>
            </a:r>
            <a:r>
              <a:rPr lang="en-US" dirty="0" err="1" smtClean="0"/>
              <a:t>MPa</a:t>
            </a:r>
            <a:r>
              <a:rPr lang="en-US" dirty="0" smtClean="0"/>
              <a:t>)                  400</a:t>
            </a:r>
          </a:p>
          <a:p>
            <a:r>
              <a:rPr lang="en-US" dirty="0" smtClean="0"/>
              <a:t>Young’s Modulus (</a:t>
            </a:r>
            <a:r>
              <a:rPr lang="en-US" dirty="0" err="1" smtClean="0"/>
              <a:t>GPa</a:t>
            </a:r>
            <a:r>
              <a:rPr lang="en-US" dirty="0" smtClean="0"/>
              <a:t>)                      300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Electrical Conductivity (Ω</a:t>
            </a:r>
            <a:r>
              <a:rPr lang="en-US" baseline="30000" dirty="0" smtClean="0">
                <a:solidFill>
                  <a:schemeClr val="accent2"/>
                </a:solidFill>
              </a:rPr>
              <a:t>-1</a:t>
            </a:r>
            <a:r>
              <a:rPr lang="en-US" dirty="0" smtClean="0">
                <a:solidFill>
                  <a:schemeClr val="accent2"/>
                </a:solidFill>
              </a:rPr>
              <a:t>.m</a:t>
            </a:r>
            <a:r>
              <a:rPr lang="en-US" baseline="30000" dirty="0" smtClean="0">
                <a:solidFill>
                  <a:schemeClr val="accent2"/>
                </a:solidFill>
              </a:rPr>
              <a:t>-1</a:t>
            </a:r>
            <a:r>
              <a:rPr lang="en-US" dirty="0" smtClean="0">
                <a:solidFill>
                  <a:schemeClr val="accent2"/>
                </a:solidFill>
              </a:rPr>
              <a:t>)         4.5x10</a:t>
            </a:r>
            <a:r>
              <a:rPr lang="en-US" baseline="30000" dirty="0" smtClean="0">
                <a:solidFill>
                  <a:schemeClr val="accent2"/>
                </a:solidFill>
              </a:rPr>
              <a:t>6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Thermal Conductivity (W/</a:t>
            </a:r>
            <a:r>
              <a:rPr lang="en-US" dirty="0" err="1" smtClean="0"/>
              <a:t>m.K</a:t>
            </a:r>
            <a:r>
              <a:rPr lang="en-US" dirty="0" smtClean="0"/>
              <a:t>)           37</a:t>
            </a:r>
          </a:p>
          <a:p>
            <a:r>
              <a:rPr lang="en-US" dirty="0" smtClean="0"/>
              <a:t>Co-Efficient of </a:t>
            </a:r>
          </a:p>
          <a:p>
            <a:pPr>
              <a:buNone/>
            </a:pPr>
            <a:r>
              <a:rPr lang="en-US" dirty="0" smtClean="0"/>
              <a:t>      Thermal Expansion                         9x10</a:t>
            </a:r>
            <a:r>
              <a:rPr lang="en-US" baseline="30000" dirty="0" smtClean="0"/>
              <a:t>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7772400" cy="914400"/>
          </a:xfrm>
        </p:spPr>
        <p:txBody>
          <a:bodyPr/>
          <a:lstStyle/>
          <a:p>
            <a:r>
              <a:rPr lang="en-US" dirty="0" smtClean="0"/>
              <a:t>          Ti</a:t>
            </a:r>
            <a:r>
              <a:rPr lang="en-US" baseline="-25000" dirty="0" smtClean="0"/>
              <a:t>3</a:t>
            </a:r>
            <a:r>
              <a:rPr lang="en-US" dirty="0" smtClean="0"/>
              <a:t>SiC</a:t>
            </a:r>
            <a:r>
              <a:rPr lang="en-US" baseline="-25000" dirty="0" smtClean="0"/>
              <a:t>2 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         and </a:t>
            </a:r>
            <a:br>
              <a:rPr lang="en-US" dirty="0" smtClean="0"/>
            </a:br>
            <a:r>
              <a:rPr lang="en-US" dirty="0" smtClean="0"/>
              <a:t>   oxidation resistance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</TotalTime>
  <Words>680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Metro</vt:lpstr>
      <vt:lpstr>Concourse</vt:lpstr>
      <vt:lpstr>Flow</vt:lpstr>
      <vt:lpstr>1_Flow</vt:lpstr>
      <vt:lpstr>The MAX Phases: Unique New Carbide and Nitride Materials</vt:lpstr>
      <vt:lpstr>Facts on Energy Consumption</vt:lpstr>
      <vt:lpstr>                 ceramics</vt:lpstr>
      <vt:lpstr>     Ternary ceramics</vt:lpstr>
      <vt:lpstr>OBJECTIVE</vt:lpstr>
      <vt:lpstr>TITANIUM SILICOCARBIDE (Ti3SiC2 )</vt:lpstr>
      <vt:lpstr>KEY PROPERTIES</vt:lpstr>
      <vt:lpstr>          Ti3SiC2               and     oxidation resistance</vt:lpstr>
      <vt:lpstr>Slide 9</vt:lpstr>
      <vt:lpstr>     Oxidation resistance               and         Thermal shock </vt:lpstr>
      <vt:lpstr>   Structure of Ti3SiC2 </vt:lpstr>
      <vt:lpstr>Why properties are unusual ?</vt:lpstr>
      <vt:lpstr>Slide 13</vt:lpstr>
      <vt:lpstr>sintering</vt:lpstr>
      <vt:lpstr>         Technique </vt:lpstr>
      <vt:lpstr>Ti3SiC2</vt:lpstr>
      <vt:lpstr>A Material of Many Talents</vt:lpstr>
      <vt:lpstr>APPLICATION AREAS</vt:lpstr>
      <vt:lpstr>REFERENCES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</cp:revision>
  <dcterms:created xsi:type="dcterms:W3CDTF">2012-10-02T11:44:36Z</dcterms:created>
  <dcterms:modified xsi:type="dcterms:W3CDTF">2012-10-30T07:52:35Z</dcterms:modified>
</cp:coreProperties>
</file>