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 id="2147483780" r:id="rId5"/>
  </p:sldMasterIdLst>
  <p:sldIdLst>
    <p:sldId id="256" r:id="rId6"/>
    <p:sldId id="259" r:id="rId7"/>
    <p:sldId id="274" r:id="rId8"/>
    <p:sldId id="258" r:id="rId9"/>
    <p:sldId id="267" r:id="rId10"/>
    <p:sldId id="262" r:id="rId11"/>
    <p:sldId id="272" r:id="rId12"/>
    <p:sldId id="270" r:id="rId13"/>
    <p:sldId id="271" r:id="rId14"/>
    <p:sldId id="260" r:id="rId15"/>
    <p:sldId id="273" r:id="rId16"/>
    <p:sldId id="266" r:id="rId17"/>
    <p:sldId id="275" r:id="rId18"/>
    <p:sldId id="265" r:id="rId19"/>
    <p:sldId id="263" r:id="rId20"/>
    <p:sldId id="268"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E974B9-718C-4E27-A420-469DC4E20A57}" type="datetimeFigureOut">
              <a:rPr lang="en-US" smtClean="0"/>
              <a:pPr/>
              <a:t>11/6/2013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B50705-BF35-451E-8445-C19623F68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E974B9-718C-4E27-A420-469DC4E20A57}" type="datetimeFigureOut">
              <a:rPr lang="en-US" smtClean="0"/>
              <a:pPr/>
              <a:t>11/6/2013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B50705-BF35-451E-8445-C19623F68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E974B9-718C-4E27-A420-469DC4E20A57}"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E974B9-718C-4E27-A420-469DC4E20A57}"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974B9-718C-4E27-A420-469DC4E20A57}"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B50705-BF35-451E-8445-C19623F68F6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974B9-718C-4E27-A420-469DC4E20A57}"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974B9-718C-4E27-A420-469DC4E20A57}"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974B9-718C-4E27-A420-469DC4E20A57}"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E974B9-718C-4E27-A420-469DC4E20A57}" type="datetimeFigureOut">
              <a:rPr lang="en-US" smtClean="0"/>
              <a:pPr/>
              <a:t>11/6/2013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3B50705-BF35-451E-8445-C19623F68F67}"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B50705-BF35-451E-8445-C19623F68F6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B50705-BF35-451E-8445-C19623F68F6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B50705-BF35-451E-8445-C19623F68F6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3B50705-BF35-451E-8445-C19623F68F6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3B50705-BF35-451E-8445-C19623F68F6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3B50705-BF35-451E-8445-C19623F68F67}"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B50705-BF35-451E-8445-C19623F68F6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3B50705-BF35-451E-8445-C19623F68F6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B50705-BF35-451E-8445-C19623F68F67}"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B50705-BF35-451E-8445-C19623F68F67}"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DE974B9-718C-4E27-A420-469DC4E20A57}" type="datetimeFigureOut">
              <a:rPr lang="en-US" smtClean="0"/>
              <a:pPr/>
              <a:t>11/6/2013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3B50705-BF35-451E-8445-C19623F68F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3B50705-BF35-451E-8445-C19623F68F6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DE974B9-718C-4E27-A420-469DC4E20A57}" type="datetimeFigureOut">
              <a:rPr lang="en-US" smtClean="0"/>
              <a:pPr/>
              <a:t>11/6/2013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3B50705-BF35-451E-8445-C19623F68F6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DE974B9-718C-4E27-A420-469DC4E20A57}" type="datetimeFigureOut">
              <a:rPr lang="en-US" smtClean="0"/>
              <a:pPr/>
              <a:t>11/6/2013</a:t>
            </a:fld>
            <a:endParaRPr lang="en-US"/>
          </a:p>
        </p:txBody>
      </p:sp>
      <p:sp>
        <p:nvSpPr>
          <p:cNvPr id="10" name="Slide Number Placeholder 9"/>
          <p:cNvSpPr>
            <a:spLocks noGrp="1"/>
          </p:cNvSpPr>
          <p:nvPr>
            <p:ph type="sldNum" sz="quarter" idx="16"/>
          </p:nvPr>
        </p:nvSpPr>
        <p:spPr/>
        <p:txBody>
          <a:bodyPr rtlCol="0"/>
          <a:lstStyle/>
          <a:p>
            <a:fld id="{B3B50705-BF35-451E-8445-C19623F68F6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DE974B9-718C-4E27-A420-469DC4E20A57}" type="datetimeFigureOut">
              <a:rPr lang="en-US" smtClean="0"/>
              <a:pPr/>
              <a:t>11/6/2013</a:t>
            </a:fld>
            <a:endParaRPr lang="en-US"/>
          </a:p>
        </p:txBody>
      </p:sp>
      <p:sp>
        <p:nvSpPr>
          <p:cNvPr id="12" name="Slide Number Placeholder 11"/>
          <p:cNvSpPr>
            <a:spLocks noGrp="1"/>
          </p:cNvSpPr>
          <p:nvPr>
            <p:ph type="sldNum" sz="quarter" idx="16"/>
          </p:nvPr>
        </p:nvSpPr>
        <p:spPr/>
        <p:txBody>
          <a:bodyPr rtlCol="0"/>
          <a:lstStyle/>
          <a:p>
            <a:fld id="{B3B50705-BF35-451E-8445-C19623F68F6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E974B9-718C-4E27-A420-469DC4E20A57}" type="datetimeFigureOut">
              <a:rPr lang="en-US" smtClean="0"/>
              <a:pPr/>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E974B9-718C-4E27-A420-469DC4E20A57}"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3B50705-BF35-451E-8445-C19623F68F67}"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974B9-718C-4E27-A420-469DC4E20A57}"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3B50705-BF35-451E-8445-C19623F68F67}"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3B50705-BF35-451E-8445-C19623F68F6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DE974B9-718C-4E27-A420-469DC4E20A57}" type="datetimeFigureOut">
              <a:rPr lang="en-US" smtClean="0"/>
              <a:pPr/>
              <a:t>11/6/2013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3B50705-BF35-451E-8445-C19623F68F6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DE974B9-718C-4E27-A420-469DC4E20A57}" type="datetimeFigureOut">
              <a:rPr lang="en-US" smtClean="0"/>
              <a:pPr/>
              <a:t>11/6/2013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3B50705-BF35-451E-8445-C19623F68F6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E974B9-718C-4E27-A420-469DC4E20A57}"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974B9-718C-4E27-A420-469DC4E20A57}"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50705-BF35-451E-8445-C19623F68F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E974B9-718C-4E27-A420-469DC4E20A57}"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B50705-BF35-451E-8445-C19623F68F6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E974B9-718C-4E27-A420-469DC4E20A57}" type="datetimeFigureOut">
              <a:rPr lang="en-US" smtClean="0"/>
              <a:pPr/>
              <a:t>11/6/2013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B50705-BF35-451E-8445-C19623F68F6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E974B9-718C-4E27-A420-469DC4E20A57}" type="datetimeFigureOut">
              <a:rPr lang="en-US" smtClean="0"/>
              <a:pPr/>
              <a:t>11/6/2013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B50705-BF35-451E-8445-C19623F68F6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974B9-718C-4E27-A420-469DC4E20A57}" type="datetimeFigureOut">
              <a:rPr lang="en-US" smtClean="0"/>
              <a:pPr/>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50705-BF35-451E-8445-C19623F68F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DE974B9-718C-4E27-A420-469DC4E20A57}" type="datetimeFigureOut">
              <a:rPr lang="en-US" smtClean="0"/>
              <a:pPr/>
              <a:t>11/6/2013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B50705-BF35-451E-8445-C19623F68F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DE974B9-718C-4E27-A420-469DC4E20A57}" type="datetimeFigureOut">
              <a:rPr lang="en-US" smtClean="0"/>
              <a:pPr/>
              <a:t>11/6/2013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3B50705-BF35-451E-8445-C19623F68F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667000"/>
            <a:ext cx="9048695" cy="584775"/>
          </a:xfrm>
          <a:prstGeom prst="rect">
            <a:avLst/>
          </a:prstGeom>
          <a:noFill/>
        </p:spPr>
        <p:txBody>
          <a:bodyPr wrap="none" lIns="91440" tIns="45720" rIns="91440" bIns="45720">
            <a:spAutoFit/>
          </a:bodyPr>
          <a:lstStyle/>
          <a:p>
            <a:pPr algn="ctr"/>
            <a:r>
              <a:rPr lang="en-US" sz="32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rial Black" pitchFamily="34" charset="0"/>
              </a:rPr>
              <a:t>Williams </a:t>
            </a:r>
            <a:r>
              <a:rPr lang="en-US" sz="32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rial Black" pitchFamily="34" charset="0"/>
              </a:rPr>
              <a:t>Olefin </a:t>
            </a:r>
            <a:r>
              <a:rPr lang="en-US" sz="32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rial Black" pitchFamily="34" charset="0"/>
              </a:rPr>
              <a:t>Plant </a:t>
            </a:r>
            <a:r>
              <a:rPr lang="en-US" sz="3200" b="1" cap="all" spc="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rial Black" pitchFamily="34" charset="0"/>
              </a:rPr>
              <a:t>Explosion</a:t>
            </a:r>
            <a:endParaRPr lang="en-US" sz="3200" b="1" cap="all" spc="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endParaRPr>
          </a:p>
        </p:txBody>
      </p:sp>
      <p:sp>
        <p:nvSpPr>
          <p:cNvPr id="13" name="TextBox 12"/>
          <p:cNvSpPr txBox="1"/>
          <p:nvPr/>
        </p:nvSpPr>
        <p:spPr>
          <a:xfrm>
            <a:off x="6477000" y="4419600"/>
            <a:ext cx="2209800" cy="1477328"/>
          </a:xfrm>
          <a:prstGeom prst="rect">
            <a:avLst/>
          </a:prstGeom>
          <a:noFill/>
        </p:spPr>
        <p:txBody>
          <a:bodyPr wrap="square" rtlCol="0">
            <a:spAutoFit/>
          </a:bodyPr>
          <a:lstStyle/>
          <a:p>
            <a:r>
              <a:rPr lang="en-US" dirty="0" smtClean="0"/>
              <a:t>BY </a:t>
            </a:r>
          </a:p>
          <a:p>
            <a:endParaRPr lang="en-US" dirty="0" smtClean="0"/>
          </a:p>
          <a:p>
            <a:r>
              <a:rPr lang="en-US" dirty="0" smtClean="0"/>
              <a:t>S.SIVARANJINI</a:t>
            </a:r>
          </a:p>
          <a:p>
            <a:r>
              <a:rPr lang="en-US" dirty="0" smtClean="0"/>
              <a:t>J.B.MATHANGI</a:t>
            </a:r>
          </a:p>
          <a:p>
            <a:r>
              <a:rPr lang="en-US" dirty="0" smtClean="0"/>
              <a:t>N.KUZHALI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user\Desktop\thalaieluthu\safety assign\dt.common.streams.StreamServer.jpg"/>
          <p:cNvPicPr>
            <a:picLocks noChangeAspect="1" noChangeArrowheads="1"/>
          </p:cNvPicPr>
          <p:nvPr/>
        </p:nvPicPr>
        <p:blipFill>
          <a:blip r:embed="rId2"/>
          <a:srcRect/>
          <a:stretch>
            <a:fillRect/>
          </a:stretch>
        </p:blipFill>
        <p:spPr bwMode="auto">
          <a:xfrm>
            <a:off x="0" y="0"/>
            <a:ext cx="9144000" cy="6096000"/>
          </a:xfrm>
          <a:prstGeom prst="rect">
            <a:avLst/>
          </a:prstGeom>
          <a:noFill/>
        </p:spPr>
      </p:pic>
      <p:sp>
        <p:nvSpPr>
          <p:cNvPr id="5" name="TextBox 4"/>
          <p:cNvSpPr txBox="1"/>
          <p:nvPr/>
        </p:nvSpPr>
        <p:spPr>
          <a:xfrm>
            <a:off x="152400" y="6027003"/>
            <a:ext cx="8991600" cy="830997"/>
          </a:xfrm>
          <a:prstGeom prst="rect">
            <a:avLst/>
          </a:prstGeom>
          <a:noFill/>
        </p:spPr>
        <p:txBody>
          <a:bodyPr wrap="square" rtlCol="0">
            <a:spAutoFit/>
          </a:bodyPr>
          <a:lstStyle/>
          <a:p>
            <a:pPr algn="just"/>
            <a:r>
              <a:rPr lang="en-US" sz="2400" dirty="0"/>
              <a:t>Post-blast photograph of the heat exchanger </a:t>
            </a:r>
            <a:r>
              <a:rPr lang="en-US" sz="2400" dirty="0" smtClean="0"/>
              <a:t>which ruptured </a:t>
            </a:r>
            <a:r>
              <a:rPr lang="en-US" sz="2400" dirty="0" err="1" smtClean="0"/>
              <a:t>catastrophically,causing</a:t>
            </a:r>
            <a:r>
              <a:rPr lang="en-US" sz="2400" dirty="0" smtClean="0"/>
              <a:t> extensive explosion &amp; </a:t>
            </a:r>
            <a:r>
              <a:rPr lang="en-US" sz="2400" dirty="0"/>
              <a:t>fire </a:t>
            </a:r>
            <a:r>
              <a:rPr lang="en-US" sz="2400" dirty="0" smtClean="0"/>
              <a:t>damage to  </a:t>
            </a:r>
            <a:r>
              <a:rPr lang="en-US" sz="2400" dirty="0"/>
              <a:t>plant.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   Chemical Process Description</a:t>
            </a:r>
            <a:endParaRPr lang="en-US" dirty="0"/>
          </a:p>
        </p:txBody>
      </p:sp>
      <p:sp>
        <p:nvSpPr>
          <p:cNvPr id="3" name="Content Placeholder 2"/>
          <p:cNvSpPr>
            <a:spLocks noGrp="1"/>
          </p:cNvSpPr>
          <p:nvPr>
            <p:ph idx="1"/>
          </p:nvPr>
        </p:nvSpPr>
        <p:spPr>
          <a:xfrm>
            <a:off x="228600" y="1524000"/>
            <a:ext cx="8686800" cy="4389120"/>
          </a:xfrm>
        </p:spPr>
        <p:txBody>
          <a:bodyPr>
            <a:noAutofit/>
          </a:bodyPr>
          <a:lstStyle/>
          <a:p>
            <a:pPr algn="just"/>
            <a:r>
              <a:rPr lang="en-US" sz="2400" dirty="0" smtClean="0">
                <a:latin typeface="Arial" pitchFamily="34" charset="0"/>
                <a:cs typeface="Arial" pitchFamily="34" charset="0"/>
              </a:rPr>
              <a:t>The Williams Olefins Plant is a petrochemical plant which produces ethylene, propylene and other products through steam cracking of ethane and propane.</a:t>
            </a:r>
          </a:p>
          <a:p>
            <a:pPr algn="just"/>
            <a:r>
              <a:rPr lang="en-US" sz="2400" dirty="0" smtClean="0">
                <a:latin typeface="Arial" pitchFamily="34" charset="0"/>
                <a:cs typeface="Arial" pitchFamily="34" charset="0"/>
              </a:rPr>
              <a:t> This process uses high temperatures to break long chain hydrocarbons into shorter chain olefins.</a:t>
            </a:r>
          </a:p>
          <a:p>
            <a:pPr algn="just"/>
            <a:r>
              <a:rPr lang="en-US" sz="2400" dirty="0" smtClean="0">
                <a:latin typeface="Arial" pitchFamily="34" charset="0"/>
                <a:cs typeface="Arial" pitchFamily="34" charset="0"/>
              </a:rPr>
              <a:t>The ethane is diluted with steam and briefly heated in a furnace without the presence of oxygen. </a:t>
            </a:r>
          </a:p>
          <a:p>
            <a:pPr algn="just"/>
            <a:r>
              <a:rPr lang="en-US" sz="2400" dirty="0" smtClean="0">
                <a:latin typeface="Arial" pitchFamily="34" charset="0"/>
                <a:cs typeface="Arial" pitchFamily="34" charset="0"/>
              </a:rPr>
              <a:t>Typical reaction temperatures are very  high, at around 1,560 °F (850 °C), but the reaction is only  allowed to take place very briefly. </a:t>
            </a:r>
          </a:p>
          <a:p>
            <a:pPr algn="just"/>
            <a:r>
              <a:rPr lang="en-US" sz="2400" dirty="0" smtClean="0">
                <a:latin typeface="Arial" pitchFamily="34" charset="0"/>
                <a:cs typeface="Arial" pitchFamily="34" charset="0"/>
              </a:rPr>
              <a:t>After the cracking temperature has been reached, the gas is quickly quenched in the heat exchanger to stop the reaction.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257800"/>
          </a:xfrm>
        </p:spPr>
        <p:txBody>
          <a:bodyPr>
            <a:noAutofit/>
          </a:bodyPr>
          <a:lstStyle/>
          <a:p>
            <a:pPr algn="just" fontAlgn="base"/>
            <a:r>
              <a:rPr lang="en-US" sz="2400" dirty="0" smtClean="0">
                <a:latin typeface="Arial" pitchFamily="34" charset="0"/>
                <a:cs typeface="Arial" pitchFamily="34" charset="0"/>
              </a:rPr>
              <a:t>A rupture in an off-line </a:t>
            </a:r>
            <a:r>
              <a:rPr lang="en-US" sz="2400" dirty="0" err="1" smtClean="0">
                <a:latin typeface="Arial" pitchFamily="34" charset="0"/>
                <a:cs typeface="Arial" pitchFamily="34" charset="0"/>
              </a:rPr>
              <a:t>reboiler</a:t>
            </a:r>
            <a:r>
              <a:rPr lang="en-US" sz="2400" dirty="0" smtClean="0">
                <a:latin typeface="Arial" pitchFamily="34" charset="0"/>
                <a:cs typeface="Arial" pitchFamily="34" charset="0"/>
              </a:rPr>
              <a:t> is responsible for causing an explosion at a </a:t>
            </a:r>
            <a:r>
              <a:rPr lang="en-US" sz="2400" dirty="0" err="1" smtClean="0">
                <a:latin typeface="Arial" pitchFamily="34" charset="0"/>
                <a:cs typeface="Arial" pitchFamily="34" charset="0"/>
              </a:rPr>
              <a:t>Geismar</a:t>
            </a:r>
            <a:r>
              <a:rPr lang="en-US" sz="2400" dirty="0" smtClean="0">
                <a:latin typeface="Arial" pitchFamily="34" charset="0"/>
                <a:cs typeface="Arial" pitchFamily="34" charset="0"/>
              </a:rPr>
              <a:t> plant that killed two people, investigators concluded.</a:t>
            </a:r>
          </a:p>
          <a:p>
            <a:pPr algn="just" fontAlgn="base"/>
            <a:r>
              <a:rPr lang="en-US" sz="2400" dirty="0" smtClean="0">
                <a:latin typeface="Arial" pitchFamily="34" charset="0"/>
                <a:cs typeface="Arial" pitchFamily="34" charset="0"/>
              </a:rPr>
              <a:t> According to the preliminary findings, there were three main factors that contributed to the massive explosion.</a:t>
            </a:r>
          </a:p>
          <a:p>
            <a:pPr marL="514350" indent="-514350" algn="just" fontAlgn="base">
              <a:buFont typeface="+mj-lt"/>
              <a:buAutoNum type="arabicPeriod"/>
            </a:pPr>
            <a:r>
              <a:rPr lang="en-US" sz="2400" dirty="0" smtClean="0">
                <a:latin typeface="Arial" pitchFamily="34" charset="0"/>
                <a:cs typeface="Arial" pitchFamily="34" charset="0"/>
              </a:rPr>
              <a:t>The unexpected presence of liquid hydrocarbons in the </a:t>
            </a:r>
            <a:r>
              <a:rPr lang="en-US" sz="2400" dirty="0" err="1" smtClean="0">
                <a:latin typeface="Arial" pitchFamily="34" charset="0"/>
                <a:cs typeface="Arial" pitchFamily="34" charset="0"/>
              </a:rPr>
              <a:t>reboiler</a:t>
            </a:r>
            <a:r>
              <a:rPr lang="en-US" sz="2400" dirty="0" smtClean="0">
                <a:latin typeface="Arial" pitchFamily="34" charset="0"/>
                <a:cs typeface="Arial" pitchFamily="34" charset="0"/>
              </a:rPr>
              <a:t> in standby mode</a:t>
            </a:r>
          </a:p>
          <a:p>
            <a:pPr marL="514350" indent="-514350" algn="just" fontAlgn="base">
              <a:buFont typeface="+mj-lt"/>
              <a:buAutoNum type="arabicPeriod"/>
            </a:pPr>
            <a:r>
              <a:rPr lang="en-US" sz="2400" dirty="0" smtClean="0">
                <a:latin typeface="Arial" pitchFamily="34" charset="0"/>
                <a:cs typeface="Arial" pitchFamily="34" charset="0"/>
              </a:rPr>
              <a:t>The introduction of heat into this standby </a:t>
            </a:r>
            <a:r>
              <a:rPr lang="en-US" sz="2400" dirty="0" err="1" smtClean="0">
                <a:latin typeface="Arial" pitchFamily="34" charset="0"/>
                <a:cs typeface="Arial" pitchFamily="34" charset="0"/>
              </a:rPr>
              <a:t>reboiler</a:t>
            </a:r>
            <a:endParaRPr lang="en-US" sz="2400" dirty="0" smtClean="0">
              <a:latin typeface="Arial" pitchFamily="34" charset="0"/>
              <a:cs typeface="Arial" pitchFamily="34" charset="0"/>
            </a:endParaRPr>
          </a:p>
          <a:p>
            <a:pPr marL="514350" indent="-514350" algn="just" fontAlgn="base">
              <a:buFont typeface="+mj-lt"/>
              <a:buAutoNum type="arabicPeriod"/>
            </a:pPr>
            <a:r>
              <a:rPr lang="en-US" sz="2400" dirty="0" smtClean="0">
                <a:latin typeface="Arial" pitchFamily="34" charset="0"/>
                <a:cs typeface="Arial" pitchFamily="34" charset="0"/>
              </a:rPr>
              <a:t>The pressure relief system was isolated from the </a:t>
            </a:r>
            <a:r>
              <a:rPr lang="en-US" sz="2400" dirty="0" err="1" smtClean="0">
                <a:latin typeface="Arial" pitchFamily="34" charset="0"/>
                <a:cs typeface="Arial" pitchFamily="34" charset="0"/>
              </a:rPr>
              <a:t>reboiler</a:t>
            </a:r>
            <a:r>
              <a:rPr lang="en-US" sz="2400" dirty="0" smtClean="0">
                <a:latin typeface="Arial" pitchFamily="34" charset="0"/>
                <a:cs typeface="Arial" pitchFamily="34" charset="0"/>
              </a:rPr>
              <a:t> which was in standby mode</a:t>
            </a:r>
          </a:p>
          <a:p>
            <a:pPr algn="just" fontAlgn="base"/>
            <a:r>
              <a:rPr lang="en-US" sz="2400" dirty="0" smtClean="0">
                <a:latin typeface="Arial" pitchFamily="34" charset="0"/>
                <a:cs typeface="Arial" pitchFamily="34" charset="0"/>
              </a:rPr>
              <a:t>When </a:t>
            </a:r>
            <a:r>
              <a:rPr lang="en-US" sz="2400" dirty="0" smtClean="0">
                <a:latin typeface="Arial" pitchFamily="34" charset="0"/>
                <a:cs typeface="Arial" pitchFamily="34" charset="0"/>
              </a:rPr>
              <a:t>the standby </a:t>
            </a:r>
            <a:r>
              <a:rPr lang="en-US" sz="2400" dirty="0" err="1" smtClean="0">
                <a:latin typeface="Arial" pitchFamily="34" charset="0"/>
                <a:cs typeface="Arial" pitchFamily="34" charset="0"/>
              </a:rPr>
              <a:t>reboiler</a:t>
            </a:r>
            <a:r>
              <a:rPr lang="en-US" sz="2400" dirty="0" smtClean="0">
                <a:latin typeface="Arial" pitchFamily="34" charset="0"/>
                <a:cs typeface="Arial" pitchFamily="34" charset="0"/>
              </a:rPr>
              <a:t> ruptured, a vapor cloud was released, then ignited by an unknown source.</a:t>
            </a:r>
          </a:p>
          <a:p>
            <a:pPr algn="just"/>
            <a:endParaRPr lang="en-US" sz="2400" dirty="0">
              <a:latin typeface="Arial" pitchFamily="34" charset="0"/>
              <a:cs typeface="Arial" pitchFamily="34" charset="0"/>
            </a:endParaRPr>
          </a:p>
        </p:txBody>
      </p:sp>
      <p:sp>
        <p:nvSpPr>
          <p:cNvPr id="2" name="Title 1"/>
          <p:cNvSpPr>
            <a:spLocks noGrp="1"/>
          </p:cNvSpPr>
          <p:nvPr>
            <p:ph type="title"/>
          </p:nvPr>
        </p:nvSpPr>
        <p:spPr>
          <a:xfrm>
            <a:off x="457200" y="0"/>
            <a:ext cx="8229600" cy="1143000"/>
          </a:xfrm>
        </p:spPr>
        <p:txBody>
          <a:bodyPr/>
          <a:lstStyle/>
          <a:p>
            <a:r>
              <a:rPr lang="en-US" dirty="0" smtClean="0"/>
              <a:t>Reasons for Explosion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latin typeface="Arial" pitchFamily="34" charset="0"/>
                <a:cs typeface="Arial" pitchFamily="34" charset="0"/>
              </a:rPr>
              <a:t>On Dec. 18, workers attempting to repair a valve on the pipe discovered "a visible leak" of the highly flammable gas </a:t>
            </a:r>
            <a:r>
              <a:rPr lang="en-US" sz="2400" dirty="0" smtClean="0">
                <a:latin typeface="Arial" pitchFamily="34" charset="0"/>
                <a:cs typeface="Arial" pitchFamily="34" charset="0"/>
              </a:rPr>
              <a:t>and notified facility </a:t>
            </a:r>
            <a:r>
              <a:rPr lang="en-US" sz="2400" dirty="0" smtClean="0">
                <a:latin typeface="Arial" pitchFamily="34" charset="0"/>
                <a:cs typeface="Arial" pitchFamily="34" charset="0"/>
              </a:rPr>
              <a:t>control </a:t>
            </a:r>
            <a:r>
              <a:rPr lang="en-US" sz="2400" dirty="0" smtClean="0">
                <a:latin typeface="Arial" pitchFamily="34" charset="0"/>
                <a:cs typeface="Arial" pitchFamily="34" charset="0"/>
              </a:rPr>
              <a:t>room</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According to the report, 514 pounds of the gas escaped, which was not enough to be considered a violation of the plant's air pollution permit, which allows "fugitive emissions" of 197.84 tons of volatile organic carbon materials a year.</a:t>
            </a:r>
          </a:p>
          <a:p>
            <a:pPr algn="just"/>
            <a:r>
              <a:rPr lang="en-US" sz="2400" dirty="0" smtClean="0">
                <a:latin typeface="Arial" pitchFamily="34" charset="0"/>
                <a:cs typeface="Arial" pitchFamily="34" charset="0"/>
              </a:rPr>
              <a:t>Piping corrosion under insulation is believed to be a significant factor in this incident.</a:t>
            </a:r>
          </a:p>
          <a:p>
            <a:pPr algn="just"/>
            <a:r>
              <a:rPr lang="en-US" sz="2400" dirty="0" smtClean="0">
                <a:latin typeface="Arial" pitchFamily="34" charset="0"/>
                <a:cs typeface="Arial" pitchFamily="34" charset="0"/>
              </a:rPr>
              <a:t>Lack of preventive maintenance</a:t>
            </a:r>
          </a:p>
          <a:p>
            <a:pPr algn="just"/>
            <a:r>
              <a:rPr lang="en-US" sz="2400" dirty="0" smtClean="0">
                <a:latin typeface="Arial" pitchFamily="34" charset="0"/>
                <a:cs typeface="Arial" pitchFamily="34" charset="0"/>
              </a:rPr>
              <a:t>Careless or improper operation or operator error.</a:t>
            </a:r>
          </a:p>
          <a:p>
            <a:pPr algn="just"/>
            <a:endParaRPr lang="en-US" sz="2400" dirty="0" smtClean="0">
              <a:latin typeface="Arial" pitchFamily="34" charset="0"/>
              <a:cs typeface="Arial" pitchFamily="34" charset="0"/>
            </a:endParaRPr>
          </a:p>
          <a:p>
            <a:pPr algn="just"/>
            <a:endParaRPr lang="en-US" sz="2400" dirty="0" smtClean="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2" name="Title 1"/>
          <p:cNvSpPr>
            <a:spLocks noGrp="1"/>
          </p:cNvSpPr>
          <p:nvPr>
            <p:ph type="title"/>
          </p:nvPr>
        </p:nvSpPr>
        <p:spPr/>
        <p:txBody>
          <a:bodyPr>
            <a:normAutofit fontScale="90000"/>
          </a:bodyPr>
          <a:lstStyle/>
          <a:p>
            <a:r>
              <a:rPr lang="en-US" dirty="0" smtClean="0"/>
              <a:t>Additional factors that contributed to the explosion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noAutofit/>
          </a:bodyPr>
          <a:lstStyle/>
          <a:p>
            <a:pPr algn="just"/>
            <a:r>
              <a:rPr lang="en-US" sz="2400" dirty="0" smtClean="0">
                <a:latin typeface="Arial" pitchFamily="34" charset="0"/>
                <a:cs typeface="Arial" pitchFamily="34" charset="0"/>
              </a:rPr>
              <a:t>Emergency responders were notified and shut-down valves were closed after the explosion, isolating the unit, according to a release.</a:t>
            </a:r>
          </a:p>
          <a:p>
            <a:pPr algn="just"/>
            <a:r>
              <a:rPr lang="en-US" sz="2400" dirty="0" smtClean="0">
                <a:latin typeface="Arial" pitchFamily="34" charset="0"/>
                <a:cs typeface="Arial" pitchFamily="34" charset="0"/>
              </a:rPr>
              <a:t>Emergency responders took 73 people to hospital</a:t>
            </a:r>
          </a:p>
          <a:p>
            <a:pPr algn="just"/>
            <a:r>
              <a:rPr lang="en-US" sz="2400" dirty="0" smtClean="0">
                <a:latin typeface="Arial" pitchFamily="34" charset="0"/>
                <a:cs typeface="Arial" pitchFamily="34" charset="0"/>
              </a:rPr>
              <a:t>Some 300 workers from the plant were evacuated and all the employees were accounted for, among them 10 who stayed behind in a safe room inside the plant</a:t>
            </a:r>
          </a:p>
          <a:p>
            <a:pPr algn="just"/>
            <a:r>
              <a:rPr lang="en-US" sz="2400" dirty="0" smtClean="0">
                <a:latin typeface="Arial" pitchFamily="34" charset="0"/>
                <a:cs typeface="Arial" pitchFamily="34" charset="0"/>
              </a:rPr>
              <a:t>Plant operations were shut, and the company's own emergency response crews were assisting at the scene.</a:t>
            </a:r>
          </a:p>
          <a:p>
            <a:pPr algn="just"/>
            <a:r>
              <a:rPr lang="en-US" sz="2400" dirty="0" smtClean="0">
                <a:latin typeface="Arial" pitchFamily="34" charset="0"/>
                <a:cs typeface="Arial" pitchFamily="34" charset="0"/>
              </a:rPr>
              <a:t>That "shelter in place" order was later lifted for residents but remained in effect for four other plants in the area that scaled down their operations</a:t>
            </a:r>
            <a:endParaRPr lang="en-US" sz="24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Aftermath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Chemicals Released During the Explosion</a:t>
            </a:r>
            <a:endParaRPr lang="en-US" dirty="0">
              <a:solidFill>
                <a:schemeClr val="accent1"/>
              </a:solidFill>
            </a:endParaRPr>
          </a:p>
        </p:txBody>
      </p:sp>
      <p:sp>
        <p:nvSpPr>
          <p:cNvPr id="3" name="Content Placeholder 2"/>
          <p:cNvSpPr>
            <a:spLocks noGrp="1"/>
          </p:cNvSpPr>
          <p:nvPr>
            <p:ph sz="quarter" idx="1"/>
          </p:nvPr>
        </p:nvSpPr>
        <p:spPr/>
        <p:txBody>
          <a:bodyPr>
            <a:normAutofit/>
          </a:bodyPr>
          <a:lstStyle/>
          <a:p>
            <a:pPr algn="just"/>
            <a:r>
              <a:rPr lang="en-US" sz="2400" dirty="0">
                <a:latin typeface="Arial" pitchFamily="34" charset="0"/>
                <a:cs typeface="Arial" pitchFamily="34" charset="0"/>
              </a:rPr>
              <a:t>According to the report, the facility released 31,187 pounds of volatile organic carbon material, including 23,090 pounds of propylene; 2,398 pounds of ethylene; 5,621 pounds of other volatile organic carbon materials, including propane; and 48 pounds of benzene. </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Also </a:t>
            </a:r>
            <a:r>
              <a:rPr lang="en-US" sz="2400" dirty="0">
                <a:latin typeface="Arial" pitchFamily="34" charset="0"/>
                <a:cs typeface="Arial" pitchFamily="34" charset="0"/>
              </a:rPr>
              <a:t>released were 85 pounds of soot and particulate matter. The report said those are conservative estimates</a:t>
            </a:r>
            <a:r>
              <a:rPr lang="en-US" sz="2400" dirty="0" smtClean="0">
                <a:latin typeface="Arial" pitchFamily="34" charset="0"/>
                <a:cs typeface="Arial" pitchFamily="34" charset="0"/>
              </a:rPr>
              <a:t>.</a:t>
            </a:r>
          </a:p>
          <a:p>
            <a:pPr algn="just"/>
            <a:r>
              <a:rPr lang="en-US" sz="2400" dirty="0">
                <a:latin typeface="Arial" pitchFamily="34" charset="0"/>
                <a:cs typeface="Arial" pitchFamily="34" charset="0"/>
              </a:rPr>
              <a:t>A form contained in the Williams Olefins report to LDEQ listed the chemicals released as both total volatile organics and as individual chemicals</a:t>
            </a:r>
            <a:r>
              <a:rPr lang="en-US" sz="2400" i="1" dirty="0">
                <a:latin typeface="Arial" pitchFamily="34" charset="0"/>
                <a:cs typeface="Arial" pitchFamily="34" charset="0"/>
              </a:rPr>
              <a:t>. </a:t>
            </a:r>
            <a:endParaRPr lang="en-US" sz="2400" dirty="0">
              <a:latin typeface="Arial" pitchFamily="34" charset="0"/>
              <a:cs typeface="Arial" pitchFamily="34" charset="0"/>
            </a:endParaRPr>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problems</a:t>
            </a:r>
            <a:endParaRPr lang="en-US" dirty="0"/>
          </a:p>
        </p:txBody>
      </p:sp>
      <p:sp>
        <p:nvSpPr>
          <p:cNvPr id="3" name="Content Placeholder 2"/>
          <p:cNvSpPr>
            <a:spLocks noGrp="1"/>
          </p:cNvSpPr>
          <p:nvPr>
            <p:ph sz="quarter" idx="1"/>
          </p:nvPr>
        </p:nvSpPr>
        <p:spPr/>
        <p:txBody>
          <a:bodyPr>
            <a:normAutofit/>
          </a:bodyPr>
          <a:lstStyle/>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24 </a:t>
            </a:r>
            <a:r>
              <a:rPr lang="en-US" sz="2400" dirty="0" smtClean="0">
                <a:latin typeface="Arial" pitchFamily="34" charset="0"/>
                <a:cs typeface="Arial" pitchFamily="34" charset="0"/>
              </a:rPr>
              <a:t>people who reported health problems after the accident, ranging from respiratory and eye irritations to headaches and nausea.</a:t>
            </a:r>
          </a:p>
          <a:p>
            <a:pPr algn="just"/>
            <a:r>
              <a:rPr lang="en-US" sz="2400" dirty="0" smtClean="0">
                <a:latin typeface="Arial" pitchFamily="34" charset="0"/>
                <a:cs typeface="Arial" pitchFamily="34" charset="0"/>
              </a:rPr>
              <a:t>Some water used to fight the chemical fire was captured in tanks or holding areas on site, according to the report, but some of that water left the plant site in storm drains or as sheet flow across the property.</a:t>
            </a:r>
          </a:p>
          <a:p>
            <a:pPr algn="just"/>
            <a:r>
              <a:rPr lang="en-US" sz="2400" dirty="0" smtClean="0">
                <a:latin typeface="Arial" pitchFamily="34" charset="0"/>
                <a:cs typeface="Arial" pitchFamily="34" charset="0"/>
              </a:rPr>
              <a:t>wastewater releases may have violated the company's permits for discharge of wastewater, including for benzene, </a:t>
            </a:r>
            <a:r>
              <a:rPr lang="en-US" sz="2400" dirty="0" err="1" smtClean="0">
                <a:latin typeface="Arial" pitchFamily="34" charset="0"/>
                <a:cs typeface="Arial" pitchFamily="34" charset="0"/>
              </a:rPr>
              <a:t>ethylbenzene</a:t>
            </a:r>
            <a:r>
              <a:rPr lang="en-US" sz="2400" dirty="0" smtClean="0">
                <a:latin typeface="Arial" pitchFamily="34" charset="0"/>
                <a:cs typeface="Arial" pitchFamily="34" charset="0"/>
              </a:rPr>
              <a:t> and toluene.</a:t>
            </a:r>
          </a:p>
          <a:p>
            <a:pPr algn="just"/>
            <a:endParaRPr lang="en-US" sz="2400" dirty="0" smtClean="0">
              <a:latin typeface="Arial" pitchFamily="34" charset="0"/>
              <a:cs typeface="Arial" pitchFamily="34" charset="0"/>
            </a:endParaRPr>
          </a:p>
          <a:p>
            <a:pPr algn="just"/>
            <a:endParaRPr lang="en-US" sz="2400" dirty="0" smtClean="0">
              <a:latin typeface="Arial" pitchFamily="34" charset="0"/>
              <a:cs typeface="Arial" pitchFamily="34" charset="0"/>
            </a:endParaRPr>
          </a:p>
          <a:p>
            <a:pPr algn="just"/>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Damages to the company</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latin typeface="Arial" pitchFamily="34" charset="0"/>
                <a:cs typeface="Arial" pitchFamily="34" charset="0"/>
              </a:rPr>
              <a:t>Also damaged were electrical cable trays in elevated parts of a pipe rack, which will require the replacement of “significant amounts of the electrical power cable and control wiring in the </a:t>
            </a:r>
            <a:r>
              <a:rPr lang="en-US" sz="2400" dirty="0" smtClean="0">
                <a:latin typeface="Arial" pitchFamily="34" charset="0"/>
                <a:cs typeface="Arial" pitchFamily="34" charset="0"/>
              </a:rPr>
              <a:t>plant”</a:t>
            </a:r>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A 50-foot section of pipe rack that includes part of the plant’s steam system also will need replacing, the release said.</a:t>
            </a:r>
          </a:p>
          <a:p>
            <a:pPr algn="just"/>
            <a:r>
              <a:rPr lang="en-US" sz="2400" dirty="0" smtClean="0">
                <a:latin typeface="Arial" pitchFamily="34" charset="0"/>
                <a:cs typeface="Arial" pitchFamily="34" charset="0"/>
              </a:rPr>
              <a:t>The piping, heat exchangers and </a:t>
            </a:r>
            <a:r>
              <a:rPr lang="en-US" sz="2400" dirty="0" err="1" smtClean="0">
                <a:latin typeface="Arial" pitchFamily="34" charset="0"/>
                <a:cs typeface="Arial" pitchFamily="34" charset="0"/>
              </a:rPr>
              <a:t>reboilers</a:t>
            </a:r>
            <a:r>
              <a:rPr lang="en-US" sz="2400" dirty="0" smtClean="0">
                <a:latin typeface="Arial" pitchFamily="34" charset="0"/>
                <a:cs typeface="Arial" pitchFamily="34" charset="0"/>
              </a:rPr>
              <a:t> in the area just adjacent to the propylene </a:t>
            </a:r>
            <a:r>
              <a:rPr lang="en-US" sz="2400" dirty="0" err="1" smtClean="0">
                <a:latin typeface="Arial" pitchFamily="34" charset="0"/>
                <a:cs typeface="Arial" pitchFamily="34" charset="0"/>
              </a:rPr>
              <a:t>fractionator</a:t>
            </a:r>
            <a:r>
              <a:rPr lang="en-US" sz="2400" dirty="0" smtClean="0">
                <a:latin typeface="Arial" pitchFamily="34" charset="0"/>
                <a:cs typeface="Arial" pitchFamily="34" charset="0"/>
              </a:rPr>
              <a:t> have been seriously damaged and will likely need to be replaced</a:t>
            </a:r>
          </a:p>
          <a:p>
            <a:pPr algn="just"/>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Learnt </a:t>
            </a:r>
            <a:endParaRPr lang="en-US" dirty="0"/>
          </a:p>
        </p:txBody>
      </p:sp>
      <p:sp>
        <p:nvSpPr>
          <p:cNvPr id="3" name="Content Placeholder 2"/>
          <p:cNvSpPr>
            <a:spLocks noGrp="1"/>
          </p:cNvSpPr>
          <p:nvPr>
            <p:ph sz="quarter" idx="1"/>
          </p:nvPr>
        </p:nvSpPr>
        <p:spPr/>
        <p:txBody>
          <a:bodyPr>
            <a:noAutofit/>
          </a:bodyPr>
          <a:lstStyle/>
          <a:p>
            <a:pPr algn="just"/>
            <a:r>
              <a:rPr lang="en-US" sz="2400" dirty="0" smtClean="0">
                <a:latin typeface="Arial" pitchFamily="34" charset="0"/>
                <a:cs typeface="Arial" pitchFamily="34" charset="0"/>
              </a:rPr>
              <a:t>Proper equipment design and preventive maintenance measures should be followed</a:t>
            </a:r>
          </a:p>
          <a:p>
            <a:pPr algn="just"/>
            <a:r>
              <a:rPr lang="en-US" sz="2400" dirty="0" smtClean="0">
                <a:latin typeface="Arial" pitchFamily="34" charset="0"/>
                <a:cs typeface="Arial" pitchFamily="34" charset="0"/>
              </a:rPr>
              <a:t>All safety valves must be checked periodically and any isolation or malfunctioning should be quickly identified.</a:t>
            </a:r>
          </a:p>
          <a:p>
            <a:pPr algn="just"/>
            <a:r>
              <a:rPr lang="en-US" sz="2400" dirty="0" smtClean="0">
                <a:latin typeface="Arial" pitchFamily="34" charset="0"/>
                <a:cs typeface="Arial" pitchFamily="34" charset="0"/>
              </a:rPr>
              <a:t>Piping corrosion must be dealt in serious and any possible leak should be rightly identified.</a:t>
            </a:r>
          </a:p>
          <a:p>
            <a:pPr algn="just"/>
            <a:r>
              <a:rPr lang="en-US" sz="2400" dirty="0" smtClean="0">
                <a:latin typeface="Arial" pitchFamily="34" charset="0"/>
                <a:cs typeface="Arial" pitchFamily="34" charset="0"/>
              </a:rPr>
              <a:t>All reactors must be emptied and freed from Flammable liquids and gases to prevent </a:t>
            </a:r>
            <a:r>
              <a:rPr lang="en-US" sz="2400" dirty="0" err="1" smtClean="0">
                <a:latin typeface="Arial" pitchFamily="34" charset="0"/>
                <a:cs typeface="Arial" pitchFamily="34" charset="0"/>
              </a:rPr>
              <a:t>retainment</a:t>
            </a:r>
            <a:r>
              <a:rPr lang="en-US" sz="2400" dirty="0" smtClean="0">
                <a:latin typeface="Arial" pitchFamily="34" charset="0"/>
                <a:cs typeface="Arial" pitchFamily="34" charset="0"/>
              </a:rPr>
              <a:t> during standby mode. Purging must be followed.</a:t>
            </a:r>
          </a:p>
          <a:p>
            <a:pPr algn="just"/>
            <a:r>
              <a:rPr lang="en-US" sz="2400" dirty="0" smtClean="0">
                <a:latin typeface="Arial" pitchFamily="34" charset="0"/>
                <a:cs typeface="Arial" pitchFamily="34" charset="0"/>
              </a:rPr>
              <a:t>Metallurgical and mechanical testing of equipments must be done to determine the strength and life of the equipments and reactors.</a:t>
            </a:r>
          </a:p>
          <a:p>
            <a:pPr algn="just"/>
            <a:endParaRPr lang="en-US" sz="2400" dirty="0" smtClean="0">
              <a:latin typeface="Arial" pitchFamily="34" charset="0"/>
              <a:cs typeface="Arial" pitchFamily="34" charset="0"/>
            </a:endParaRPr>
          </a:p>
          <a:p>
            <a:pPr algn="just"/>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a:xfrm>
            <a:off x="0" y="1935480"/>
            <a:ext cx="8915400" cy="4389120"/>
          </a:xfrm>
        </p:spPr>
        <p:txBody>
          <a:bodyPr/>
          <a:lstStyle/>
          <a:p>
            <a:pPr algn="just"/>
            <a:r>
              <a:rPr lang="en-US" sz="2400" dirty="0" smtClean="0">
                <a:latin typeface="Arial" pitchFamily="34" charset="0"/>
                <a:cs typeface="Arial" pitchFamily="34" charset="0"/>
              </a:rPr>
              <a:t>The Williams Olefins Plant is a large  petrochemical plant spread over an industrial area 20 miles (32 km)located in </a:t>
            </a:r>
            <a:r>
              <a:rPr lang="en-US" sz="2400" dirty="0" err="1" smtClean="0">
                <a:latin typeface="Arial" pitchFamily="34" charset="0"/>
                <a:cs typeface="Arial" pitchFamily="34" charset="0"/>
              </a:rPr>
              <a:t>Geismar</a:t>
            </a:r>
            <a:r>
              <a:rPr lang="en-US" sz="2400" dirty="0" smtClean="0">
                <a:latin typeface="Arial" pitchFamily="34" charset="0"/>
                <a:cs typeface="Arial" pitchFamily="34" charset="0"/>
              </a:rPr>
              <a:t>, Louisiana.</a:t>
            </a:r>
          </a:p>
          <a:p>
            <a:pPr algn="just"/>
            <a:r>
              <a:rPr lang="en-US" sz="2400" dirty="0" smtClean="0">
                <a:latin typeface="Arial" pitchFamily="34" charset="0"/>
                <a:cs typeface="Arial" pitchFamily="34" charset="0"/>
              </a:rPr>
              <a:t>The plant produces 40,000 tons of propylene and 650,000 tons of ethylene every year for use in the plastics industry.</a:t>
            </a:r>
          </a:p>
          <a:p>
            <a:pPr algn="just"/>
            <a:r>
              <a:rPr lang="en-US" sz="2400" dirty="0" smtClean="0">
                <a:latin typeface="Arial" pitchFamily="34" charset="0"/>
                <a:cs typeface="Arial" pitchFamily="34" charset="0"/>
              </a:rPr>
              <a:t>The explosion happened at the Williams Olefins Plant on Thursday, June 13, 2013</a:t>
            </a:r>
            <a:r>
              <a:rPr lang="en-US" sz="2400" dirty="0" smtClean="0"/>
              <a:t>.</a:t>
            </a:r>
          </a:p>
          <a:p>
            <a:pPr algn="just"/>
            <a:r>
              <a:rPr lang="en-US" sz="2400" dirty="0" smtClean="0">
                <a:latin typeface="Arial" pitchFamily="34" charset="0"/>
                <a:cs typeface="Arial" pitchFamily="34" charset="0"/>
              </a:rPr>
              <a:t>The propylene combustion at the site resulted in two fatalities and 77 injuries.</a:t>
            </a:r>
          </a:p>
          <a:p>
            <a:pPr>
              <a:buNone/>
            </a:pPr>
            <a:endParaRPr lang="en-US" sz="2400" dirty="0" smtClean="0">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err="1" smtClean="0"/>
              <a:t>Geismar</a:t>
            </a:r>
            <a:r>
              <a:rPr lang="en-US" sz="4000" dirty="0" smtClean="0"/>
              <a:t> Chemical Explosion</a:t>
            </a:r>
            <a:endParaRPr lang="en-US" sz="4000" dirty="0"/>
          </a:p>
        </p:txBody>
      </p:sp>
      <p:sp>
        <p:nvSpPr>
          <p:cNvPr id="3" name="Content Placeholder 2"/>
          <p:cNvSpPr>
            <a:spLocks noGrp="1"/>
          </p:cNvSpPr>
          <p:nvPr>
            <p:ph idx="1"/>
          </p:nvPr>
        </p:nvSpPr>
        <p:spPr>
          <a:xfrm>
            <a:off x="228600" y="1935480"/>
            <a:ext cx="8686800" cy="4389120"/>
          </a:xfrm>
        </p:spPr>
        <p:txBody>
          <a:bodyPr>
            <a:normAutofit/>
          </a:bodyPr>
          <a:lstStyle/>
          <a:p>
            <a:pPr algn="just"/>
            <a:r>
              <a:rPr lang="en-US" dirty="0" smtClean="0"/>
              <a:t>The Williams Olefins Plant explosion occurred on June 13 and this  explosion is said to be triggered by the "catastrophic" failure of a heat exchanger.</a:t>
            </a:r>
          </a:p>
          <a:p>
            <a:r>
              <a:rPr lang="en-US" dirty="0" smtClean="0"/>
              <a:t>Two workers were killed and 77 injured.</a:t>
            </a:r>
          </a:p>
          <a:p>
            <a:pPr algn="just"/>
            <a:r>
              <a:rPr lang="en-US" dirty="0" smtClean="0"/>
              <a:t>The U.S. Occupational Safety and Health Administration (OSHA) and the U.S. Chemical Safety and Hazard Investigation Board (CSB) launched investigations to determine how and why the heat exchanger failed.</a:t>
            </a:r>
          </a:p>
          <a:p>
            <a:pPr algn="just"/>
            <a:r>
              <a:rPr lang="en-US" dirty="0" smtClean="0"/>
              <a:t>The combination of the flammable gas and an ignition source could cause a major explosion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dirty="0" smtClean="0"/>
              <a:t>   PRIOR LEAK INCIDENT</a:t>
            </a:r>
            <a:endParaRPr lang="en-US" sz="3600" dirty="0"/>
          </a:p>
        </p:txBody>
      </p:sp>
      <p:sp>
        <p:nvSpPr>
          <p:cNvPr id="3" name="Content Placeholder 2"/>
          <p:cNvSpPr>
            <a:spLocks noGrp="1"/>
          </p:cNvSpPr>
          <p:nvPr>
            <p:ph idx="1"/>
          </p:nvPr>
        </p:nvSpPr>
        <p:spPr>
          <a:xfrm>
            <a:off x="304800" y="1828800"/>
            <a:ext cx="8534400" cy="4495800"/>
          </a:xfrm>
        </p:spPr>
        <p:txBody>
          <a:bodyPr>
            <a:normAutofit fontScale="85000" lnSpcReduction="20000"/>
          </a:bodyPr>
          <a:lstStyle/>
          <a:p>
            <a:pPr algn="just"/>
            <a:r>
              <a:rPr lang="en-US" dirty="0" smtClean="0">
                <a:latin typeface="Arial" pitchFamily="34" charset="0"/>
                <a:cs typeface="Arial" pitchFamily="34" charset="0"/>
              </a:rPr>
              <a:t>On December 18, 2012 workers discovered "a visible leak" of propylene gas. According to a report submitted by Williams Olefins to the Louisiana Department of Environmental Quality (DEQ),514 pounds (233 kg) of propylene gas escaped.</a:t>
            </a:r>
          </a:p>
          <a:p>
            <a:pPr algn="just">
              <a:buNone/>
            </a:pP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Williams Olefins said: "Piping corrosion under insulation is believed to be a significant factor in this incident. This was a small isolated corrosion location that had not been previously found”.</a:t>
            </a:r>
          </a:p>
          <a:p>
            <a:pPr algn="just">
              <a:buNone/>
            </a:pP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 </a:t>
            </a:r>
            <a:r>
              <a:rPr lang="en-US" i="1" dirty="0" smtClean="0">
                <a:latin typeface="Arial" pitchFamily="34" charset="0"/>
                <a:cs typeface="Arial" pitchFamily="34" charset="0"/>
              </a:rPr>
              <a:t>The Times-Picayune of New Orleans reported that there had been leaks of 100 pounds </a:t>
            </a:r>
            <a:r>
              <a:rPr lang="en-US" dirty="0" smtClean="0">
                <a:latin typeface="Arial" pitchFamily="34" charset="0"/>
                <a:cs typeface="Arial" pitchFamily="34" charset="0"/>
              </a:rPr>
              <a:t>(45 kg) each of ethylene and volatile organic compounds in 2010; 93 pounds (42 kg) of benzene in 2009; and 4,000 pounds (1,800 kg) of propylene in 2008.</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Timeline for the series of events</a:t>
            </a:r>
            <a:endParaRPr lang="en-US" dirty="0"/>
          </a:p>
        </p:txBody>
      </p:sp>
      <p:sp>
        <p:nvSpPr>
          <p:cNvPr id="3" name="Content Placeholder 2"/>
          <p:cNvSpPr>
            <a:spLocks noGrp="1"/>
          </p:cNvSpPr>
          <p:nvPr>
            <p:ph idx="1"/>
          </p:nvPr>
        </p:nvSpPr>
        <p:spPr/>
        <p:txBody>
          <a:bodyPr/>
          <a:lstStyle/>
          <a:p>
            <a:pPr>
              <a:buNone/>
            </a:pPr>
            <a:r>
              <a:rPr lang="en-US" dirty="0" smtClean="0"/>
              <a:t>on June 13 </a:t>
            </a:r>
          </a:p>
          <a:p>
            <a:r>
              <a:rPr lang="en-US" dirty="0" smtClean="0"/>
              <a:t>at 8:37 </a:t>
            </a:r>
            <a:r>
              <a:rPr lang="en-US" dirty="0" err="1" smtClean="0"/>
              <a:t>a.m</a:t>
            </a:r>
            <a:r>
              <a:rPr lang="en-US" dirty="0" smtClean="0"/>
              <a:t> – the </a:t>
            </a:r>
            <a:r>
              <a:rPr lang="en-US" dirty="0" err="1" smtClean="0"/>
              <a:t>catastropic</a:t>
            </a:r>
            <a:r>
              <a:rPr lang="en-US" dirty="0" smtClean="0"/>
              <a:t> explosion occurred.</a:t>
            </a:r>
          </a:p>
          <a:p>
            <a:r>
              <a:rPr lang="en-US" dirty="0" smtClean="0"/>
              <a:t>At 8:39 </a:t>
            </a:r>
            <a:r>
              <a:rPr lang="en-US" dirty="0" err="1" smtClean="0"/>
              <a:t>a.m</a:t>
            </a:r>
            <a:r>
              <a:rPr lang="en-US" dirty="0" smtClean="0"/>
              <a:t> - plant officials notified State Police. </a:t>
            </a:r>
          </a:p>
          <a:p>
            <a:r>
              <a:rPr lang="en-US" dirty="0" smtClean="0"/>
              <a:t>at 8:43 </a:t>
            </a:r>
            <a:r>
              <a:rPr lang="en-US" dirty="0" err="1" smtClean="0"/>
              <a:t>a.m</a:t>
            </a:r>
            <a:r>
              <a:rPr lang="en-US" dirty="0" smtClean="0"/>
              <a:t> - Parish emergency officials were notified. </a:t>
            </a:r>
          </a:p>
          <a:p>
            <a:r>
              <a:rPr lang="en-US" dirty="0" smtClean="0"/>
              <a:t>at 8:47 </a:t>
            </a:r>
            <a:r>
              <a:rPr lang="en-US" dirty="0" err="1" smtClean="0"/>
              <a:t>a.m</a:t>
            </a:r>
            <a:r>
              <a:rPr lang="en-US" dirty="0" smtClean="0"/>
              <a:t> - Parish emergency managers took charge.</a:t>
            </a:r>
          </a:p>
          <a:p>
            <a:r>
              <a:rPr lang="en-US" dirty="0" smtClean="0"/>
              <a:t>Till noon  - The chemical releases included liquids and gases continued.</a:t>
            </a:r>
          </a:p>
          <a:p>
            <a:r>
              <a:rPr lang="en-US" dirty="0" smtClean="0"/>
              <a:t>until about 4:30 </a:t>
            </a:r>
            <a:r>
              <a:rPr lang="en-US" dirty="0" err="1" smtClean="0"/>
              <a:t>p.m</a:t>
            </a:r>
            <a:r>
              <a:rPr lang="en-US" dirty="0" smtClean="0"/>
              <a:t> - gases and particles were released from flares.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APTOPIX Plant Explosion"/>
          <p:cNvPicPr/>
          <p:nvPr/>
        </p:nvPicPr>
        <p:blipFill>
          <a:blip r:embed="rId2"/>
          <a:srcRect/>
          <a:stretch>
            <a:fillRect/>
          </a:stretch>
        </p:blipFill>
        <p:spPr bwMode="auto">
          <a:xfrm>
            <a:off x="0" y="0"/>
            <a:ext cx="9144000" cy="6096000"/>
          </a:xfrm>
          <a:prstGeom prst="rect">
            <a:avLst/>
          </a:prstGeom>
          <a:noFill/>
          <a:ln w="9525">
            <a:noFill/>
            <a:miter lim="800000"/>
            <a:headEnd/>
            <a:tailEnd/>
          </a:ln>
        </p:spPr>
      </p:pic>
      <p:sp>
        <p:nvSpPr>
          <p:cNvPr id="5" name="TextBox 4"/>
          <p:cNvSpPr txBox="1"/>
          <p:nvPr/>
        </p:nvSpPr>
        <p:spPr>
          <a:xfrm>
            <a:off x="228600" y="6150114"/>
            <a:ext cx="8610600" cy="707886"/>
          </a:xfrm>
          <a:prstGeom prst="rect">
            <a:avLst/>
          </a:prstGeom>
          <a:noFill/>
        </p:spPr>
        <p:txBody>
          <a:bodyPr wrap="square" rtlCol="0">
            <a:spAutoFit/>
          </a:bodyPr>
          <a:lstStyle/>
          <a:p>
            <a:pPr algn="just"/>
            <a:r>
              <a:rPr lang="en-US" sz="2000" dirty="0"/>
              <a:t>Williams Olefins plant site near </a:t>
            </a:r>
            <a:r>
              <a:rPr lang="en-US" sz="2000" dirty="0" err="1"/>
              <a:t>Geismar</a:t>
            </a:r>
            <a:r>
              <a:rPr lang="en-US" sz="2000" dirty="0"/>
              <a:t> on Thursday, June 13, after a fire and explosion killed 2 workers and resulted in the hospitalization of 114 others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descr="C:\Users\user\Desktop\MATHANGI JB\dt.common.streams.StreamServer.cls.jp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user\Desktop\safety assign\-67fa72db381a6227.jpg"/>
          <p:cNvPicPr>
            <a:picLocks noChangeAspect="1" noChangeArrowheads="1"/>
          </p:cNvPicPr>
          <p:nvPr/>
        </p:nvPicPr>
        <p:blipFill>
          <a:blip r:embed="rId2"/>
          <a:srcRect/>
          <a:stretch>
            <a:fillRect/>
          </a:stretch>
        </p:blipFill>
        <p:spPr bwMode="auto">
          <a:xfrm>
            <a:off x="-2433638" y="-1333500"/>
            <a:ext cx="14011276" cy="9525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user\Desktop\safety assign\-c02cadde58a4d046.JPG"/>
          <p:cNvPicPr>
            <a:picLocks noChangeAspect="1" noChangeArrowheads="1"/>
          </p:cNvPicPr>
          <p:nvPr/>
        </p:nvPicPr>
        <p:blipFill>
          <a:blip r:embed="rId2"/>
          <a:srcRect/>
          <a:stretch>
            <a:fillRect/>
          </a:stretch>
        </p:blipFill>
        <p:spPr bwMode="auto">
          <a:xfrm>
            <a:off x="-2538413" y="-1333500"/>
            <a:ext cx="14220826" cy="9525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379</TotalTime>
  <Words>1207</Words>
  <Application>Microsoft Office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Flow</vt:lpstr>
      <vt:lpstr>1_Flow</vt:lpstr>
      <vt:lpstr>Office Theme</vt:lpstr>
      <vt:lpstr>Concourse</vt:lpstr>
      <vt:lpstr>Median</vt:lpstr>
      <vt:lpstr>Slide 1</vt:lpstr>
      <vt:lpstr>            INTRODUCTION</vt:lpstr>
      <vt:lpstr>Geismar Chemical Explosion</vt:lpstr>
      <vt:lpstr>   PRIOR LEAK INCIDENT</vt:lpstr>
      <vt:lpstr>Timeline for the series of events</vt:lpstr>
      <vt:lpstr>Slide 6</vt:lpstr>
      <vt:lpstr>Slide 7</vt:lpstr>
      <vt:lpstr>Slide 8</vt:lpstr>
      <vt:lpstr>Slide 9</vt:lpstr>
      <vt:lpstr>Slide 10</vt:lpstr>
      <vt:lpstr>   Chemical Process Description</vt:lpstr>
      <vt:lpstr>Reasons for Explosion</vt:lpstr>
      <vt:lpstr>Additional factors that contributed to the explosion</vt:lpstr>
      <vt:lpstr>Aftermath </vt:lpstr>
      <vt:lpstr>Chemicals Released During the Explosion</vt:lpstr>
      <vt:lpstr>Health problems</vt:lpstr>
      <vt:lpstr>Damages to the company</vt:lpstr>
      <vt:lpstr>Lessons Learnt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cp:revision>
  <dcterms:created xsi:type="dcterms:W3CDTF">2013-10-09T10:52:46Z</dcterms:created>
  <dcterms:modified xsi:type="dcterms:W3CDTF">2013-11-06T07:18:07Z</dcterms:modified>
</cp:coreProperties>
</file>