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69" r:id="rId2"/>
    <p:sldId id="271" r:id="rId3"/>
    <p:sldId id="256" r:id="rId4"/>
    <p:sldId id="257" r:id="rId5"/>
    <p:sldId id="280" r:id="rId6"/>
    <p:sldId id="258" r:id="rId7"/>
    <p:sldId id="259" r:id="rId8"/>
    <p:sldId id="272" r:id="rId9"/>
    <p:sldId id="273" r:id="rId10"/>
    <p:sldId id="261" r:id="rId11"/>
    <p:sldId id="262" r:id="rId12"/>
    <p:sldId id="263" r:id="rId13"/>
    <p:sldId id="274" r:id="rId14"/>
    <p:sldId id="275" r:id="rId15"/>
    <p:sldId id="276" r:id="rId16"/>
    <p:sldId id="264" r:id="rId17"/>
    <p:sldId id="277" r:id="rId18"/>
    <p:sldId id="278" r:id="rId19"/>
    <p:sldId id="279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58E3-8388-46A6-A94A-79D0DE84F07D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BE13-8D4F-4ECE-93CE-3A9FDD257E0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Water as utility</a:t>
            </a:r>
            <a:r>
              <a:rPr lang="en-IN" baseline="0" dirty="0"/>
              <a:t> per 0.5 ton production = 971 kg, recycle = 153 kg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BE13-8D4F-4ECE-93CE-3A9FDD257E07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BCE6-C728-4D8D-9018-841AA74DADBA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7DD2-6238-4E99-B935-F067980A1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610600" cy="21153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Manufacturing of Salicylic acid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&amp;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Steady State Analysis of Absorption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429000"/>
            <a:ext cx="6629400" cy="240792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/>
              <a:t>Guide: Dr. T.K. </a:t>
            </a:r>
            <a:r>
              <a:rPr lang="en-US" dirty="0" err="1"/>
              <a:t>Radhakrishnan</a:t>
            </a:r>
            <a:endParaRPr lang="en-US" dirty="0"/>
          </a:p>
          <a:p>
            <a:pPr algn="ctr">
              <a:buNone/>
            </a:pPr>
            <a:r>
              <a:rPr lang="en-US" dirty="0"/>
              <a:t>By-</a:t>
            </a:r>
          </a:p>
          <a:p>
            <a:pPr algn="ctr">
              <a:buNone/>
            </a:pPr>
            <a:r>
              <a:rPr lang="en-US" dirty="0"/>
              <a:t>    Divya Jagannathan (102110017)</a:t>
            </a:r>
          </a:p>
          <a:p>
            <a:pPr algn="ctr">
              <a:buNone/>
            </a:pPr>
            <a:r>
              <a:rPr lang="en-US" dirty="0"/>
              <a:t>    </a:t>
            </a:r>
            <a:r>
              <a:rPr lang="en-US" dirty="0" err="1"/>
              <a:t>Sivaranjini</a:t>
            </a:r>
            <a:r>
              <a:rPr lang="en-US" dirty="0"/>
              <a:t> .S (102110057)</a:t>
            </a:r>
          </a:p>
          <a:p>
            <a:pPr algn="ctr">
              <a:buNone/>
            </a:pPr>
            <a:r>
              <a:rPr lang="en-US" dirty="0"/>
              <a:t>    </a:t>
            </a:r>
            <a:r>
              <a:rPr lang="en-US" dirty="0" err="1"/>
              <a:t>Nandhini.V</a:t>
            </a:r>
            <a:r>
              <a:rPr lang="en-US" dirty="0"/>
              <a:t> (102110038)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048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304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7200" y="6400800"/>
            <a:ext cx="822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34400" y="304800"/>
            <a:ext cx="7620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0408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SELECTION OF EQUIPMENTS </a:t>
            </a:r>
            <a:endParaRPr lang="en-US" sz="2400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 err="1">
                <a:cs typeface="Times New Roman" pitchFamily="18" charset="0"/>
              </a:rPr>
              <a:t>i</a:t>
            </a:r>
            <a:r>
              <a:rPr lang="en-US" sz="2000" b="1" dirty="0">
                <a:cs typeface="Times New Roman" pitchFamily="18" charset="0"/>
              </a:rPr>
              <a:t>. Mixer: Static Mixer </a:t>
            </a:r>
          </a:p>
          <a:p>
            <a:pPr algn="just">
              <a:buNone/>
            </a:pPr>
            <a:r>
              <a:rPr lang="en-US" sz="2000" dirty="0">
                <a:cs typeface="Times New Roman" pitchFamily="18" charset="0"/>
              </a:rPr>
              <a:t>	Feed streams to the Mixer in the case of Salicylic acid manufacturing are liquids. Also, they are less viscous fluids. Thus, a static mixer is suitable for such operation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cs typeface="Times New Roman" pitchFamily="18" charset="0"/>
              </a:rPr>
              <a:t>ii. Filter: Cartridge Type </a:t>
            </a:r>
          </a:p>
          <a:p>
            <a:pPr algn="just">
              <a:buNone/>
            </a:pPr>
            <a:r>
              <a:rPr lang="en-US" sz="2000" dirty="0">
                <a:cs typeface="Times New Roman" pitchFamily="18" charset="0"/>
              </a:rPr>
              <a:t>	In filter, the Sodium </a:t>
            </a:r>
            <a:r>
              <a:rPr lang="en-US" sz="2000" dirty="0" err="1">
                <a:cs typeface="Times New Roman" pitchFamily="18" charset="0"/>
              </a:rPr>
              <a:t>phenolate</a:t>
            </a:r>
            <a:r>
              <a:rPr lang="en-US" sz="2000" dirty="0">
                <a:cs typeface="Times New Roman" pitchFamily="18" charset="0"/>
              </a:rPr>
              <a:t> solution is decolorized using activated Carbon. Cartridge filter can be used as it can house the decolorizing agent effectively.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cs typeface="Times New Roman" pitchFamily="18" charset="0"/>
              </a:rPr>
              <a:t>iii. Centrifuge: Tubular bowl Centrifuge </a:t>
            </a:r>
          </a:p>
          <a:p>
            <a:pPr algn="just">
              <a:buNone/>
            </a:pPr>
            <a:r>
              <a:rPr lang="en-US" sz="2000" dirty="0">
                <a:cs typeface="Times New Roman" pitchFamily="18" charset="0"/>
              </a:rPr>
              <a:t>	Since the streams to be separated are both in liquid phases, this centrifuge is appropriate for operation.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cs typeface="Times New Roman" pitchFamily="18" charset="0"/>
              </a:rPr>
              <a:t>iv. Drier: Rotary-type Drier</a:t>
            </a:r>
          </a:p>
          <a:p>
            <a:pPr algn="just">
              <a:buNone/>
            </a:pPr>
            <a:r>
              <a:rPr lang="en-US" sz="2000" b="1" dirty="0">
                <a:cs typeface="Times New Roman" pitchFamily="18" charset="0"/>
              </a:rPr>
              <a:t>      </a:t>
            </a:r>
            <a:r>
              <a:rPr lang="en-US" sz="2000" dirty="0">
                <a:cs typeface="Times New Roman" pitchFamily="18" charset="0"/>
              </a:rPr>
              <a:t>Due to the requirement of Sterile environment for processing of Salicylic acid as a pharmaceutical precursor, Rotary-type Drier is preferred.</a:t>
            </a:r>
            <a:endParaRPr lang="en-US" sz="2000" b="1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MATERIAL BALANCE </a:t>
            </a:r>
            <a:endParaRPr lang="en-US" sz="2800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Basis- 0.5 ton/day of Salicylic Acid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Raw Materials Required- </a:t>
            </a:r>
          </a:p>
          <a:p>
            <a:pPr marL="273050" indent="14288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Phenol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- 800 kg  = 8.51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Kmol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(Limiting Reagent)</a:t>
            </a:r>
          </a:p>
          <a:p>
            <a:pPr marL="273050" indent="14288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Caustic Soda -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350 kg = 8.75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Kmol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273050" indent="14288"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Material Balance based on Mole-balance in Chemical Reactions:-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Reaction in Mixer: 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OH +  </a:t>
            </a:r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           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ONa  +  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8.51 </a:t>
            </a:r>
            <a:r>
              <a:rPr lang="en-I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Kmol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8.51 </a:t>
            </a:r>
            <a:r>
              <a:rPr lang="en-I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Kmol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8.51 </a:t>
            </a:r>
            <a:r>
              <a:rPr lang="en-I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Kmol</a:t>
            </a: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8.51 </a:t>
            </a:r>
            <a:r>
              <a:rPr lang="en-I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Kmol</a:t>
            </a:r>
            <a:endParaRPr lang="en-IN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Reaction in autoclave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             2C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ONa  +   CO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2                     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ONa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)C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COONa   +  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Reaction in Precipitator: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ONaC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COONa + 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                 OH-C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COOH  +  Na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buNone/>
            </a:pPr>
            <a:endParaRPr lang="en-IN" sz="2200" b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62400" y="464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5410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481013"/>
            <a:ext cx="528637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24400" y="60960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15% moisture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/>
              <a:t>ENERGY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Energy balance is critical in determining the quantity of utilities to be used. In this case, cooling water and steam have been used as heat source and supply respectively.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Governing equation for Reaction: 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FF0000"/>
                </a:solidFill>
              </a:rPr>
              <a:t>      Heat Input + Heat Supply = Heat Output + Heat Generated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     Heat Input = Internal energy carried by reactants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     Heat Output = Internal energy carried by products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     Heat Supply/Generated = Heat consumed/liberated based on whether the reactions are endothermic or exothermic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Illustration: Mixer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6477000" cy="159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5908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Reference Temperature = 25</a:t>
            </a:r>
            <a:r>
              <a:rPr lang="en-IN" sz="2400" baseline="30000" dirty="0"/>
              <a:t>o</a:t>
            </a:r>
            <a:r>
              <a:rPr lang="en-IN" sz="2400" dirty="0"/>
              <a:t>C</a:t>
            </a:r>
          </a:p>
          <a:p>
            <a:r>
              <a:rPr lang="en-IN" sz="2400" dirty="0">
                <a:latin typeface="Times New Roman"/>
                <a:cs typeface="Times New Roman"/>
              </a:rPr>
              <a:t>ΔT = </a:t>
            </a:r>
            <a:r>
              <a:rPr lang="en-IN" sz="2400" dirty="0" err="1">
                <a:latin typeface="Times New Roman"/>
                <a:cs typeface="Times New Roman"/>
              </a:rPr>
              <a:t>T</a:t>
            </a:r>
            <a:r>
              <a:rPr lang="en-IN" sz="2400" baseline="-25000" dirty="0" err="1">
                <a:latin typeface="Times New Roman"/>
                <a:cs typeface="Times New Roman"/>
              </a:rPr>
              <a:t>feed</a:t>
            </a:r>
            <a:r>
              <a:rPr lang="en-IN" sz="2400" dirty="0">
                <a:latin typeface="Times New Roman"/>
                <a:cs typeface="Times New Roman"/>
              </a:rPr>
              <a:t> – </a:t>
            </a:r>
            <a:r>
              <a:rPr lang="en-IN" sz="2400" dirty="0" err="1">
                <a:latin typeface="Times New Roman"/>
                <a:cs typeface="Times New Roman"/>
              </a:rPr>
              <a:t>T</a:t>
            </a:r>
            <a:r>
              <a:rPr lang="en-IN" sz="2400" baseline="-25000" dirty="0" err="1">
                <a:latin typeface="Times New Roman"/>
                <a:cs typeface="Times New Roman"/>
              </a:rPr>
              <a:t>ref</a:t>
            </a:r>
            <a:r>
              <a:rPr lang="en-IN" sz="2400" dirty="0">
                <a:latin typeface="Times New Roman"/>
                <a:cs typeface="Times New Roman"/>
              </a:rPr>
              <a:t> = 39 – 25 = 14</a:t>
            </a:r>
            <a:r>
              <a:rPr lang="en-IN" sz="2400" baseline="30000" dirty="0"/>
              <a:t>o</a:t>
            </a:r>
            <a:r>
              <a:rPr lang="en-IN" sz="2400" dirty="0"/>
              <a:t>C</a:t>
            </a:r>
          </a:p>
          <a:p>
            <a:endParaRPr lang="en-IN" sz="2400" dirty="0"/>
          </a:p>
          <a:p>
            <a:r>
              <a:rPr lang="en-IN" sz="2400" dirty="0"/>
              <a:t>Heat Input	:(</a:t>
            </a:r>
            <a:r>
              <a:rPr lang="en-IN" sz="2400" dirty="0" err="1"/>
              <a:t>mC</a:t>
            </a:r>
            <a:r>
              <a:rPr lang="en-IN" sz="2400" baseline="-25000" dirty="0" err="1"/>
              <a:t>P</a:t>
            </a:r>
            <a:r>
              <a:rPr lang="en-IN" sz="2400" dirty="0">
                <a:latin typeface="Times New Roman"/>
                <a:cs typeface="Times New Roman"/>
              </a:rPr>
              <a:t> ΔT)</a:t>
            </a:r>
            <a:r>
              <a:rPr lang="en-IN" sz="2400" baseline="-25000" dirty="0">
                <a:latin typeface="Times New Roman"/>
                <a:cs typeface="Times New Roman"/>
              </a:rPr>
              <a:t>Phenol </a:t>
            </a:r>
            <a:r>
              <a:rPr lang="en-IN" sz="2400" dirty="0">
                <a:latin typeface="Times New Roman"/>
                <a:cs typeface="Times New Roman"/>
              </a:rPr>
              <a:t>+ </a:t>
            </a:r>
            <a:r>
              <a:rPr lang="en-IN" sz="2400" dirty="0"/>
              <a:t>(</a:t>
            </a:r>
            <a:r>
              <a:rPr lang="en-IN" sz="2400" dirty="0" err="1"/>
              <a:t>mC</a:t>
            </a:r>
            <a:r>
              <a:rPr lang="en-IN" sz="2400" baseline="-25000" dirty="0" err="1"/>
              <a:t>P</a:t>
            </a:r>
            <a:r>
              <a:rPr lang="en-IN" sz="2400" dirty="0">
                <a:latin typeface="Times New Roman"/>
                <a:cs typeface="Times New Roman"/>
              </a:rPr>
              <a:t> ΔT)</a:t>
            </a:r>
            <a:r>
              <a:rPr lang="en-IN" sz="2400" baseline="-25000" dirty="0">
                <a:latin typeface="Times New Roman"/>
                <a:cs typeface="Times New Roman"/>
              </a:rPr>
              <a:t>Caustic Soda</a:t>
            </a:r>
            <a:r>
              <a:rPr lang="en-IN" sz="2400" dirty="0">
                <a:latin typeface="Times New Roman"/>
                <a:cs typeface="Times New Roman"/>
              </a:rPr>
              <a:t> = 2.34*10</a:t>
            </a:r>
            <a:r>
              <a:rPr lang="en-IN" sz="2400" baseline="30000" dirty="0">
                <a:latin typeface="Times New Roman"/>
                <a:cs typeface="Times New Roman"/>
              </a:rPr>
              <a:t>7</a:t>
            </a:r>
            <a:r>
              <a:rPr lang="en-IN" sz="2400" dirty="0">
                <a:latin typeface="Times New Roman"/>
                <a:cs typeface="Times New Roman"/>
              </a:rPr>
              <a:t> J/day</a:t>
            </a:r>
          </a:p>
          <a:p>
            <a:r>
              <a:rPr lang="en-IN" sz="2400" dirty="0">
                <a:cs typeface="Times New Roman"/>
              </a:rPr>
              <a:t>Heat Output	:</a:t>
            </a:r>
            <a:r>
              <a:rPr lang="en-IN" sz="2400" dirty="0"/>
              <a:t>(</a:t>
            </a:r>
            <a:r>
              <a:rPr lang="en-IN" sz="2400" dirty="0" err="1"/>
              <a:t>mC</a:t>
            </a:r>
            <a:r>
              <a:rPr lang="en-IN" sz="2400" baseline="-25000" dirty="0" err="1"/>
              <a:t>P</a:t>
            </a:r>
            <a:r>
              <a:rPr lang="en-IN" sz="2400" dirty="0">
                <a:cs typeface="Times New Roman"/>
              </a:rPr>
              <a:t> ΔT)</a:t>
            </a:r>
            <a:r>
              <a:rPr lang="en-IN" sz="2400" baseline="-25000" dirty="0">
                <a:cs typeface="Times New Roman"/>
              </a:rPr>
              <a:t>Sodium </a:t>
            </a:r>
            <a:r>
              <a:rPr lang="en-IN" sz="2400" baseline="-25000" dirty="0" err="1">
                <a:cs typeface="Times New Roman"/>
              </a:rPr>
              <a:t>phenolate</a:t>
            </a:r>
            <a:r>
              <a:rPr lang="en-IN" sz="2400" dirty="0">
                <a:cs typeface="Times New Roman"/>
              </a:rPr>
              <a:t> + </a:t>
            </a:r>
            <a:r>
              <a:rPr lang="en-IN" sz="2400" dirty="0"/>
              <a:t>(</a:t>
            </a:r>
            <a:r>
              <a:rPr lang="en-IN" sz="2400" dirty="0" err="1"/>
              <a:t>mC</a:t>
            </a:r>
            <a:r>
              <a:rPr lang="en-IN" sz="2400" baseline="-25000" dirty="0" err="1"/>
              <a:t>P</a:t>
            </a:r>
            <a:r>
              <a:rPr lang="en-IN" sz="2400" dirty="0">
                <a:cs typeface="Times New Roman"/>
              </a:rPr>
              <a:t> ΔT)</a:t>
            </a:r>
            <a:r>
              <a:rPr lang="en-IN" sz="2400" baseline="-25000" dirty="0">
                <a:cs typeface="Times New Roman"/>
              </a:rPr>
              <a:t> Water</a:t>
            </a:r>
            <a:r>
              <a:rPr lang="en-IN" sz="2400" dirty="0">
                <a:cs typeface="Times New Roman"/>
              </a:rPr>
              <a:t> +  </a:t>
            </a:r>
          </a:p>
          <a:p>
            <a:r>
              <a:rPr lang="en-IN" sz="2400" dirty="0">
                <a:cs typeface="Times New Roman"/>
              </a:rPr>
              <a:t>                            </a:t>
            </a:r>
            <a:r>
              <a:rPr lang="en-IN" sz="2400" dirty="0"/>
              <a:t>(</a:t>
            </a:r>
            <a:r>
              <a:rPr lang="en-IN" sz="2400" dirty="0" err="1"/>
              <a:t>mC</a:t>
            </a:r>
            <a:r>
              <a:rPr lang="en-IN" sz="2400" baseline="-25000" dirty="0" err="1"/>
              <a:t>P</a:t>
            </a:r>
            <a:r>
              <a:rPr lang="en-IN" sz="2400" dirty="0" err="1">
                <a:cs typeface="Times New Roman"/>
              </a:rPr>
              <a:t>ΔT</a:t>
            </a:r>
            <a:r>
              <a:rPr lang="en-IN" sz="2400" dirty="0">
                <a:cs typeface="Times New Roman"/>
              </a:rPr>
              <a:t>)</a:t>
            </a:r>
            <a:r>
              <a:rPr lang="en-IN" sz="2400" baseline="-25000" dirty="0">
                <a:cs typeface="Times New Roman"/>
              </a:rPr>
              <a:t>Unreacted</a:t>
            </a:r>
            <a:r>
              <a:rPr lang="en-IN" sz="2400" dirty="0">
                <a:cs typeface="Times New Roman"/>
              </a:rPr>
              <a:t> </a:t>
            </a:r>
            <a:r>
              <a:rPr lang="en-IN" sz="2400" baseline="-25000" dirty="0">
                <a:cs typeface="Times New Roman"/>
              </a:rPr>
              <a:t>Caustic</a:t>
            </a:r>
            <a:r>
              <a:rPr lang="en-IN" sz="2400" dirty="0">
                <a:cs typeface="Times New Roman"/>
              </a:rPr>
              <a:t> </a:t>
            </a:r>
            <a:r>
              <a:rPr lang="en-IN" sz="2400" baseline="-25000" dirty="0">
                <a:cs typeface="Times New Roman"/>
              </a:rPr>
              <a:t>Soda</a:t>
            </a:r>
          </a:p>
          <a:p>
            <a:r>
              <a:rPr lang="en-IN" sz="2400" baseline="-25000" dirty="0">
                <a:cs typeface="Times New Roman"/>
              </a:rPr>
              <a:t>                                       </a:t>
            </a:r>
            <a:r>
              <a:rPr lang="en-IN" sz="2400" dirty="0">
                <a:cs typeface="Times New Roman"/>
              </a:rPr>
              <a:t>= 1.47*10</a:t>
            </a:r>
            <a:r>
              <a:rPr lang="en-IN" sz="2400" baseline="30000" dirty="0">
                <a:cs typeface="Times New Roman"/>
              </a:rPr>
              <a:t>8</a:t>
            </a:r>
            <a:r>
              <a:rPr lang="en-IN" sz="2400" dirty="0">
                <a:cs typeface="Times New Roman"/>
              </a:rPr>
              <a:t> J/day</a:t>
            </a:r>
          </a:p>
          <a:p>
            <a:r>
              <a:rPr lang="en-IN" sz="2400" dirty="0">
                <a:cs typeface="Times New Roman"/>
              </a:rPr>
              <a:t>Heat Supplied = Heat Output – Heat Input = 1.23 * </a:t>
            </a:r>
            <a:r>
              <a:rPr lang="en-IN" sz="2400" dirty="0">
                <a:latin typeface="Times New Roman"/>
                <a:cs typeface="Times New Roman"/>
              </a:rPr>
              <a:t>10</a:t>
            </a:r>
            <a:r>
              <a:rPr lang="en-IN" sz="2400" baseline="30000" dirty="0">
                <a:latin typeface="Times New Roman"/>
                <a:cs typeface="Times New Roman"/>
              </a:rPr>
              <a:t>8</a:t>
            </a:r>
            <a:r>
              <a:rPr lang="en-IN" sz="2400" dirty="0">
                <a:latin typeface="Times New Roman"/>
                <a:cs typeface="Times New Roman"/>
              </a:rPr>
              <a:t> J/day</a:t>
            </a:r>
          </a:p>
          <a:p>
            <a:r>
              <a:rPr lang="en-IN" sz="2400" dirty="0">
                <a:cs typeface="Times New Roman"/>
              </a:rPr>
              <a:t>Heat is to be supplied using Steam</a:t>
            </a:r>
            <a:r>
              <a:rPr lang="en-IN" sz="2400" dirty="0"/>
              <a:t>:</a:t>
            </a:r>
          </a:p>
          <a:p>
            <a:r>
              <a:rPr lang="en-IN" sz="2400" dirty="0"/>
              <a:t>(M</a:t>
            </a:r>
            <a:r>
              <a:rPr lang="el-GR" sz="2400" dirty="0">
                <a:latin typeface="Times New Roman"/>
                <a:cs typeface="Times New Roman"/>
              </a:rPr>
              <a:t>λ</a:t>
            </a:r>
            <a:r>
              <a:rPr lang="en-IN" sz="2400" dirty="0">
                <a:latin typeface="Times New Roman"/>
                <a:cs typeface="Times New Roman"/>
              </a:rPr>
              <a:t>)</a:t>
            </a:r>
            <a:r>
              <a:rPr lang="en-IN" sz="2400" baseline="-25000" dirty="0">
                <a:latin typeface="Times New Roman"/>
                <a:cs typeface="Times New Roman"/>
              </a:rPr>
              <a:t>Steam </a:t>
            </a:r>
            <a:r>
              <a:rPr lang="en-IN" sz="2400" dirty="0">
                <a:latin typeface="Times New Roman"/>
                <a:cs typeface="Times New Roman"/>
              </a:rPr>
              <a:t>= 1.23 * 10</a:t>
            </a:r>
            <a:r>
              <a:rPr lang="en-IN" sz="2400" baseline="30000" dirty="0">
                <a:latin typeface="Times New Roman"/>
                <a:cs typeface="Times New Roman"/>
              </a:rPr>
              <a:t>8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IN" sz="2400" dirty="0">
                <a:latin typeface="Times New Roman"/>
                <a:cs typeface="Times New Roman"/>
              </a:rPr>
              <a:t>  =&gt; </a:t>
            </a:r>
            <a:r>
              <a:rPr lang="en-IN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IN" sz="2400" b="1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steam</a:t>
            </a:r>
            <a:r>
              <a:rPr lang="en-I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= 46.1 Kg/day </a:t>
            </a:r>
            <a:endParaRPr lang="en-IN" sz="2400" b="1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0070C0"/>
                </a:solidFill>
              </a:rPr>
              <a:t>UTILITY &amp; 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Water required for dissolution = 971 Kg/day</a:t>
            </a:r>
          </a:p>
          <a:p>
            <a:r>
              <a:rPr lang="en-IN" dirty="0"/>
              <a:t>Water produced in the process = 153 Kg/day</a:t>
            </a:r>
          </a:p>
          <a:p>
            <a:r>
              <a:rPr lang="en-IN" dirty="0"/>
              <a:t>Steam required for heating = 46.1 Kg/day</a:t>
            </a:r>
          </a:p>
          <a:p>
            <a:r>
              <a:rPr lang="en-IN" dirty="0"/>
              <a:t>Cooling water required = 460 Kg/day</a:t>
            </a:r>
          </a:p>
          <a:p>
            <a:r>
              <a:rPr lang="en-IN" dirty="0"/>
              <a:t>Drier dimensions-</a:t>
            </a:r>
          </a:p>
          <a:p>
            <a:pPr>
              <a:buNone/>
            </a:pPr>
            <a:r>
              <a:rPr lang="en-IN" dirty="0"/>
              <a:t>    Length = 2.13 m</a:t>
            </a:r>
          </a:p>
          <a:p>
            <a:pPr>
              <a:buNone/>
            </a:pPr>
            <a:r>
              <a:rPr lang="en-IN" dirty="0"/>
              <a:t>    Shell diameter = 0.304 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</a:rPr>
              <a:t>COST ESTIMATION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Fixed Investment Cost is obtained using the Cost Index</a:t>
            </a:r>
          </a:p>
          <a:p>
            <a:r>
              <a:rPr lang="en-US" sz="2400" dirty="0"/>
              <a:t>The following Costs are estimated as a fraction of Fixed Investment Cost: </a:t>
            </a:r>
          </a:p>
          <a:p>
            <a:pPr>
              <a:buNone/>
            </a:pPr>
            <a:r>
              <a:rPr lang="en-US" sz="2400" dirty="0"/>
              <a:t>     Direct Cost</a:t>
            </a:r>
          </a:p>
          <a:p>
            <a:pPr>
              <a:buNone/>
            </a:pPr>
            <a:r>
              <a:rPr lang="en-US" sz="2400" dirty="0"/>
              <a:t>     Indirect Cost</a:t>
            </a:r>
          </a:p>
          <a:p>
            <a:pPr>
              <a:buNone/>
            </a:pPr>
            <a:r>
              <a:rPr lang="en-US" sz="2400" dirty="0"/>
              <a:t>     Total Production Cost</a:t>
            </a:r>
          </a:p>
          <a:p>
            <a:r>
              <a:rPr lang="en-US" sz="2400" dirty="0"/>
              <a:t> Gross Earnings are calculated assuming that the plant works     </a:t>
            </a:r>
          </a:p>
          <a:p>
            <a:pPr>
              <a:buNone/>
            </a:pPr>
            <a:r>
              <a:rPr lang="en-US" sz="2400" dirty="0"/>
              <a:t>      for 300 days per year and the selling price of a kilo bag of Salicylic acid is Rs. 900.</a:t>
            </a:r>
          </a:p>
          <a:p>
            <a:r>
              <a:rPr lang="en-US" sz="2400" dirty="0"/>
              <a:t>After tax deduction, a net Profit of Rs. 3.02 </a:t>
            </a:r>
            <a:r>
              <a:rPr lang="en-US" sz="2400" dirty="0" err="1"/>
              <a:t>Crore</a:t>
            </a:r>
            <a:r>
              <a:rPr lang="en-US" sz="2400" dirty="0"/>
              <a:t> is obtained in operating a plant of 182.5 </a:t>
            </a:r>
            <a:r>
              <a:rPr lang="en-US" sz="2400" dirty="0" err="1"/>
              <a:t>Tonnes</a:t>
            </a:r>
            <a:r>
              <a:rPr lang="en-US" sz="2400" dirty="0"/>
              <a:t> per year capacity.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u="sng" dirty="0">
                <a:solidFill>
                  <a:srgbClr val="0070C0"/>
                </a:solidFill>
              </a:rPr>
              <a:t>STEADY STATE ANALYSIS OF ABSORPTION COLUMN USING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524000"/>
            <a:ext cx="5334000" cy="46021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 steady state model is obtained for the coupled hydrodynamics and mass transfer of the absorption column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gas phase and liquid phase compositions along the trays of the absorption column are obtained with </a:t>
            </a:r>
            <a:r>
              <a:rPr lang="en-IN" sz="2400" dirty="0" err="1"/>
              <a:t>Murphree’s</a:t>
            </a:r>
            <a:r>
              <a:rPr lang="en-IN" sz="2400" dirty="0"/>
              <a:t> tray efficiency as the parameter</a:t>
            </a:r>
          </a:p>
          <a:p>
            <a:pPr>
              <a:lnSpc>
                <a:spcPct val="150000"/>
              </a:lnSpc>
            </a:pPr>
            <a:r>
              <a:rPr lang="en-IN" sz="2400" dirty="0" err="1"/>
              <a:t>Murphree’s</a:t>
            </a:r>
            <a:r>
              <a:rPr lang="en-IN" sz="2400" dirty="0"/>
              <a:t> tray efficiency is given by-</a:t>
            </a:r>
          </a:p>
          <a:p>
            <a:pPr algn="ctr">
              <a:lnSpc>
                <a:spcPct val="150000"/>
              </a:lnSpc>
              <a:buNone/>
            </a:pPr>
            <a:r>
              <a:rPr lang="en-IN" sz="2400" b="1" dirty="0"/>
              <a:t>      </a:t>
            </a:r>
            <a:r>
              <a:rPr lang="el-GR" sz="2400" b="1" dirty="0">
                <a:latin typeface="Times New Roman"/>
                <a:cs typeface="Times New Roman"/>
              </a:rPr>
              <a:t>η</a:t>
            </a:r>
            <a:r>
              <a:rPr lang="en-IN" sz="2400" b="1" dirty="0">
                <a:latin typeface="Times New Roman"/>
                <a:cs typeface="Times New Roman"/>
              </a:rPr>
              <a:t>  = (</a:t>
            </a:r>
            <a:r>
              <a:rPr lang="en-IN" sz="2400" b="1" dirty="0" err="1">
                <a:latin typeface="Times New Roman"/>
                <a:cs typeface="Times New Roman"/>
              </a:rPr>
              <a:t>y</a:t>
            </a:r>
            <a:r>
              <a:rPr lang="en-IN" sz="2400" b="1" baseline="-25000" dirty="0" err="1">
                <a:latin typeface="Times New Roman"/>
                <a:cs typeface="Times New Roman"/>
              </a:rPr>
              <a:t>j</a:t>
            </a:r>
            <a:r>
              <a:rPr lang="en-IN" sz="2400" b="1" baseline="-25000" dirty="0">
                <a:latin typeface="Times New Roman"/>
                <a:cs typeface="Times New Roman"/>
              </a:rPr>
              <a:t>    </a:t>
            </a:r>
            <a:r>
              <a:rPr lang="en-IN" sz="2400" b="1" dirty="0">
                <a:latin typeface="Times New Roman"/>
                <a:cs typeface="Times New Roman"/>
              </a:rPr>
              <a:t>- y</a:t>
            </a:r>
            <a:r>
              <a:rPr lang="en-IN" sz="2400" b="1" baseline="-25000" dirty="0">
                <a:latin typeface="Times New Roman"/>
                <a:cs typeface="Times New Roman"/>
              </a:rPr>
              <a:t>j+1</a:t>
            </a:r>
            <a:r>
              <a:rPr lang="en-IN" sz="2400" b="1" dirty="0">
                <a:latin typeface="Times New Roman"/>
                <a:cs typeface="Times New Roman"/>
              </a:rPr>
              <a:t>)/(</a:t>
            </a:r>
            <a:r>
              <a:rPr lang="en-IN" sz="2400" b="1" dirty="0" err="1">
                <a:latin typeface="Times New Roman"/>
                <a:cs typeface="Times New Roman"/>
              </a:rPr>
              <a:t>y</a:t>
            </a:r>
            <a:r>
              <a:rPr lang="en-IN" sz="2400" b="1" baseline="-25000" dirty="0" err="1">
                <a:latin typeface="Times New Roman"/>
                <a:cs typeface="Times New Roman"/>
              </a:rPr>
              <a:t>j</a:t>
            </a:r>
            <a:r>
              <a:rPr lang="en-IN" sz="2400" b="1" dirty="0">
                <a:latin typeface="Times New Roman"/>
                <a:cs typeface="Times New Roman"/>
              </a:rPr>
              <a:t>*</a:t>
            </a:r>
            <a:r>
              <a:rPr lang="en-IN" sz="2400" b="1" baseline="-25000" dirty="0">
                <a:latin typeface="Times New Roman"/>
                <a:cs typeface="Times New Roman"/>
              </a:rPr>
              <a:t>    </a:t>
            </a:r>
            <a:r>
              <a:rPr lang="en-IN" sz="2400" b="1" dirty="0">
                <a:latin typeface="Times New Roman"/>
                <a:cs typeface="Times New Roman"/>
              </a:rPr>
              <a:t>- y</a:t>
            </a:r>
            <a:r>
              <a:rPr lang="en-IN" sz="2400" b="1" baseline="-25000" dirty="0">
                <a:latin typeface="Times New Roman"/>
                <a:cs typeface="Times New Roman"/>
              </a:rPr>
              <a:t>j+1</a:t>
            </a:r>
            <a:r>
              <a:rPr lang="en-IN" sz="2400" b="1" dirty="0">
                <a:latin typeface="Times New Roman"/>
                <a:cs typeface="Times New Roman"/>
              </a:rPr>
              <a:t>)</a:t>
            </a:r>
          </a:p>
          <a:p>
            <a:pPr algn="just"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IN" sz="24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2209800" cy="475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90800" y="4191000"/>
            <a:ext cx="381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14600" y="43434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N" sz="2400" dirty="0"/>
              <a:t>Material and Component Balance across the tray: 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/>
              <a:t> 	</a:t>
            </a:r>
            <a:r>
              <a:rPr lang="en-IN" sz="2400" b="1" dirty="0"/>
              <a:t>(</a:t>
            </a:r>
            <a:r>
              <a:rPr lang="en-IN" sz="2400" b="1" dirty="0" err="1"/>
              <a:t>dMj</a:t>
            </a:r>
            <a:r>
              <a:rPr lang="en-IN" sz="2400" b="1" dirty="0"/>
              <a:t> / </a:t>
            </a:r>
            <a:r>
              <a:rPr lang="en-IN" sz="2400" b="1" dirty="0" err="1"/>
              <a:t>dt</a:t>
            </a:r>
            <a:r>
              <a:rPr lang="en-IN" sz="2400" b="1" dirty="0"/>
              <a:t>) = L</a:t>
            </a:r>
            <a:r>
              <a:rPr lang="en-IN" sz="2400" b="1" baseline="-25000" dirty="0"/>
              <a:t>j-1</a:t>
            </a:r>
            <a:r>
              <a:rPr lang="en-IN" sz="2400" b="1" dirty="0"/>
              <a:t> + G – </a:t>
            </a:r>
            <a:r>
              <a:rPr lang="en-IN" sz="2400" b="1" dirty="0" err="1"/>
              <a:t>L</a:t>
            </a:r>
            <a:r>
              <a:rPr lang="en-IN" sz="2400" b="1" baseline="-25000" dirty="0" err="1"/>
              <a:t>j</a:t>
            </a:r>
            <a:r>
              <a:rPr lang="en-IN" sz="2400" b="1" dirty="0"/>
              <a:t> –G</a:t>
            </a:r>
          </a:p>
          <a:p>
            <a:pPr>
              <a:lnSpc>
                <a:spcPct val="120000"/>
              </a:lnSpc>
              <a:buNone/>
            </a:pPr>
            <a:r>
              <a:rPr lang="en-IN" sz="2400" b="1" dirty="0"/>
              <a:t>     d (</a:t>
            </a:r>
            <a:r>
              <a:rPr lang="en-IN" sz="2400" b="1" dirty="0" err="1"/>
              <a:t>M</a:t>
            </a:r>
            <a:r>
              <a:rPr lang="en-IN" sz="2400" b="1" baseline="-25000" dirty="0" err="1"/>
              <a:t>j</a:t>
            </a:r>
            <a:r>
              <a:rPr lang="en-IN" sz="2400" b="1" dirty="0" err="1"/>
              <a:t>x</a:t>
            </a:r>
            <a:r>
              <a:rPr lang="en-IN" sz="2400" b="1" baseline="-25000" dirty="0" err="1"/>
              <a:t>j</a:t>
            </a:r>
            <a:r>
              <a:rPr lang="en-IN" sz="2400" b="1" dirty="0"/>
              <a:t>)/</a:t>
            </a:r>
            <a:r>
              <a:rPr lang="en-IN" sz="2400" b="1" dirty="0" err="1"/>
              <a:t>dt</a:t>
            </a:r>
            <a:r>
              <a:rPr lang="en-IN" sz="2400" b="1" dirty="0"/>
              <a:t>= x</a:t>
            </a:r>
            <a:r>
              <a:rPr lang="en-IN" sz="2400" b="1" baseline="-25000" dirty="0"/>
              <a:t>j-1</a:t>
            </a:r>
            <a:r>
              <a:rPr lang="en-IN" sz="2400" b="1" dirty="0"/>
              <a:t> L</a:t>
            </a:r>
            <a:r>
              <a:rPr lang="en-IN" sz="2400" b="1" baseline="-25000" dirty="0"/>
              <a:t>j-1</a:t>
            </a:r>
            <a:r>
              <a:rPr lang="en-IN" sz="2400" b="1" dirty="0"/>
              <a:t> – </a:t>
            </a:r>
            <a:r>
              <a:rPr lang="en-IN" sz="2400" b="1" dirty="0" err="1"/>
              <a:t>x</a:t>
            </a:r>
            <a:r>
              <a:rPr lang="en-IN" sz="2400" b="1" baseline="-25000" dirty="0" err="1"/>
              <a:t>j</a:t>
            </a:r>
            <a:r>
              <a:rPr lang="en-IN" sz="2400" b="1" dirty="0"/>
              <a:t> </a:t>
            </a:r>
            <a:r>
              <a:rPr lang="en-IN" sz="2400" b="1" dirty="0" err="1"/>
              <a:t>L</a:t>
            </a:r>
            <a:r>
              <a:rPr lang="en-IN" sz="2400" b="1" baseline="-25000" dirty="0" err="1"/>
              <a:t>j</a:t>
            </a:r>
            <a:r>
              <a:rPr lang="en-IN" sz="2400" b="1" dirty="0"/>
              <a:t> + G(y</a:t>
            </a:r>
            <a:r>
              <a:rPr lang="en-IN" sz="2400" b="1" baseline="-25000" dirty="0"/>
              <a:t>j+1</a:t>
            </a:r>
            <a:r>
              <a:rPr lang="en-IN" sz="2400" b="1" dirty="0"/>
              <a:t> – </a:t>
            </a:r>
            <a:r>
              <a:rPr lang="en-IN" sz="2400" b="1" dirty="0" err="1"/>
              <a:t>y</a:t>
            </a:r>
            <a:r>
              <a:rPr lang="en-IN" sz="2400" b="1" baseline="-25000" dirty="0" err="1"/>
              <a:t>j</a:t>
            </a:r>
            <a:r>
              <a:rPr lang="en-IN" sz="24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Equating these equations to zero for steady-state condition, a generalised matrix set of equations are obtained: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/>
              <a:t>				 </a:t>
            </a:r>
            <a:r>
              <a:rPr lang="en-IN" sz="2400" b="1" dirty="0" err="1"/>
              <a:t>A</a:t>
            </a:r>
            <a:r>
              <a:rPr lang="en-IN" sz="2400" b="1" baseline="-25000" dirty="0" err="1"/>
              <a:t>x</a:t>
            </a:r>
            <a:r>
              <a:rPr lang="en-IN" sz="2400" b="1" dirty="0" err="1"/>
              <a:t>x</a:t>
            </a:r>
            <a:r>
              <a:rPr lang="en-IN" sz="2400" b="1" dirty="0"/>
              <a:t> = -</a:t>
            </a:r>
            <a:r>
              <a:rPr lang="el-GR" sz="2400" b="1" dirty="0"/>
              <a:t>Δ</a:t>
            </a:r>
            <a:r>
              <a:rPr lang="en-IN" sz="2400" b="1" dirty="0"/>
              <a:t>y + Bu				(8.6)</a:t>
            </a:r>
          </a:p>
          <a:p>
            <a:pPr algn="ctr">
              <a:lnSpc>
                <a:spcPct val="120000"/>
              </a:lnSpc>
              <a:buNone/>
            </a:pPr>
            <a:r>
              <a:rPr lang="en-IN" sz="2400" b="1" dirty="0"/>
              <a:t>                                 </a:t>
            </a:r>
            <a:r>
              <a:rPr lang="el-GR" sz="2400" b="1" dirty="0"/>
              <a:t>A</a:t>
            </a:r>
            <a:r>
              <a:rPr lang="el-GR" sz="2400" b="1" baseline="-25000" dirty="0"/>
              <a:t>y</a:t>
            </a:r>
            <a:r>
              <a:rPr lang="el-GR" sz="2400" b="1" dirty="0"/>
              <a:t> y = - k η x – (1- η) y</a:t>
            </a:r>
            <a:r>
              <a:rPr lang="el-GR" sz="2400" b="1" baseline="-25000" dirty="0"/>
              <a:t>in</a:t>
            </a:r>
            <a:r>
              <a:rPr lang="el-GR" sz="2400" b="1" dirty="0"/>
              <a:t> ν </a:t>
            </a:r>
            <a:r>
              <a:rPr lang="en-IN" sz="2400" b="1" dirty="0"/>
              <a:t>		          (8.11)</a:t>
            </a:r>
            <a:endParaRPr lang="en-IN" sz="2400" dirty="0"/>
          </a:p>
          <a:p>
            <a:pPr>
              <a:lnSpc>
                <a:spcPct val="120000"/>
              </a:lnSpc>
              <a:buNone/>
            </a:pPr>
            <a:r>
              <a:rPr lang="en-IN" sz="2400" b="1" dirty="0"/>
              <a:t>     </a:t>
            </a:r>
            <a:r>
              <a:rPr lang="en-IN" sz="2400" dirty="0"/>
              <a:t>On solving 8.6 and 8.11, steady state solution is obtained.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/>
              <a:t>     </a:t>
            </a:r>
            <a:endParaRPr lang="en-IN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57200"/>
            <a:ext cx="2057400" cy="193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0070C0"/>
                </a:solidFill>
              </a:rPr>
              <a:t>GRAPHICAL RESULT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432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990600"/>
            <a:ext cx="82296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A plot between the </a:t>
            </a:r>
            <a:r>
              <a:rPr lang="en-IN" sz="2000" dirty="0" err="1"/>
              <a:t>x,y</a:t>
            </a:r>
            <a:r>
              <a:rPr lang="en-IN" sz="2000" dirty="0"/>
              <a:t> and the tray number is obtained at the steady state conditions. The plot is found to be non-linear with respect to the tray number.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70C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Manufacturing of Salicylic acid is studied using </a:t>
            </a:r>
            <a:r>
              <a:rPr lang="en-IN" b="1" dirty="0">
                <a:solidFill>
                  <a:srgbClr val="FF0000"/>
                </a:solidFill>
              </a:rPr>
              <a:t>Kolbe-Schmitt process</a:t>
            </a:r>
            <a:r>
              <a:rPr lang="en-IN" b="1" dirty="0"/>
              <a:t>. </a:t>
            </a:r>
            <a:r>
              <a:rPr lang="en-IN" dirty="0"/>
              <a:t>Unit processes and operations are identified, and utility requirements are obtained by Material and Energy Balance. </a:t>
            </a:r>
          </a:p>
          <a:p>
            <a:pPr algn="just"/>
            <a:r>
              <a:rPr lang="en-IN" dirty="0"/>
              <a:t>Steady-state analysis of an Absorption column has been studied in MATLAB using </a:t>
            </a:r>
            <a:r>
              <a:rPr lang="en-IN" dirty="0" err="1"/>
              <a:t>Murphree’s</a:t>
            </a:r>
            <a:r>
              <a:rPr lang="en-IN" dirty="0"/>
              <a:t> tray efficiency as a parameter.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70C0"/>
                </a:solidFill>
              </a:rPr>
              <a:t>FUTURE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In the Kolbe-Schmitt Process, Crystallisation Unit can be included for obtaining higher purity grade of Salicylic acid. Crystallisation will also allow the production of needle-like crystals which eases the processing of Salicylic acid in tablet forms.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stead-state model obtained for Absorption column can be used for the study of dynamic performance of the absorption column with </a:t>
            </a:r>
            <a:r>
              <a:rPr lang="en-IN" sz="2400" dirty="0" err="1"/>
              <a:t>Murphree’s</a:t>
            </a:r>
            <a:r>
              <a:rPr lang="en-IN" sz="2400" dirty="0"/>
              <a:t> tray efficiency as the parameter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077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SALICYLIC ACID: A GENERAL INTRODUCTION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1828800" cy="188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5200" y="1676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It is a </a:t>
            </a:r>
            <a:r>
              <a:rPr lang="en-IN" sz="2400" u="sng" dirty="0"/>
              <a:t>monohydroxybenzoic acid </a:t>
            </a:r>
            <a:r>
              <a:rPr lang="en-IN" sz="2400" dirty="0"/>
              <a:t>with a chemical formula of C</a:t>
            </a:r>
            <a:r>
              <a:rPr lang="en-IN" sz="2400" baseline="-25000" dirty="0"/>
              <a:t>6</a:t>
            </a:r>
            <a:r>
              <a:rPr lang="en-IN" sz="2400" dirty="0"/>
              <a:t>H</a:t>
            </a:r>
            <a:r>
              <a:rPr lang="en-IN" sz="2400" baseline="-25000" dirty="0"/>
              <a:t>4</a:t>
            </a:r>
            <a:r>
              <a:rPr lang="en-IN" sz="2400" dirty="0"/>
              <a:t>(OH)COOH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Appearance: Colourless to White crystals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Names and Identifiers: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    IUPAC Name: 2-hydroxybenzoic acid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    Other names: o-</a:t>
            </a:r>
            <a:r>
              <a:rPr lang="en-IN" sz="2400" dirty="0" err="1"/>
              <a:t>hydroxybenzoic</a:t>
            </a:r>
            <a:r>
              <a:rPr lang="en-IN" sz="2400" dirty="0"/>
              <a:t> acid,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    2 </a:t>
            </a:r>
            <a:r>
              <a:rPr lang="en-IN" sz="2400" dirty="0" err="1"/>
              <a:t>carboxyphenol</a:t>
            </a:r>
            <a:r>
              <a:rPr lang="en-IN" sz="24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/>
          </a:p>
          <a:p>
            <a:pPr algn="just"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  <p:pic>
        <p:nvPicPr>
          <p:cNvPr id="23556" name="Picture 4" descr="https://encrypted-tbn2.gstatic.com/images?q=tbn:ANd9GcS3M3cngdlkblsDb1uLaukr8qmuWFr3pCeKoxFYVP09g7lhTR25j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>
            <a:noAutofit/>
          </a:bodyPr>
          <a:lstStyle/>
          <a:p>
            <a:pPr marL="273050" indent="-219075"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USES</a:t>
            </a:r>
          </a:p>
          <a:p>
            <a:pPr marL="273050" indent="354013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Pharmaceutical Uses: It is a precursor to preparation of Aspirin. It is used as antiseptic and antifungal in veterinary medicine. It is also used to treat dermatological conditions as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Comedolytic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agent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73050" indent="354013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Cosmetic Uses: Salicylic acid is used as preservative in cosmetic products and as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Keratolytic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agent.</a:t>
            </a:r>
          </a:p>
          <a:p>
            <a:pPr marL="273050" indent="354013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as preservative in Food and chemical raw material for preparation of  synthetic dyes.</a:t>
            </a:r>
          </a:p>
          <a:p>
            <a:pPr>
              <a:lnSpc>
                <a:spcPct val="150000"/>
              </a:lnSpc>
              <a:buNone/>
            </a:pPr>
            <a:endParaRPr lang="en-US" sz="2400" baseline="30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70C0"/>
                </a:solidFill>
              </a:rPr>
              <a:t>SAFETY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/>
              <a:t>Effects on Humans-</a:t>
            </a:r>
          </a:p>
          <a:p>
            <a:r>
              <a:rPr lang="en-IN" sz="2400" dirty="0"/>
              <a:t>Eye		- On prolonged exposure, it causes corneal injury</a:t>
            </a:r>
          </a:p>
          <a:p>
            <a:r>
              <a:rPr lang="en-IN" sz="2400" dirty="0"/>
              <a:t>Skin 	- Skin burns and irritation are observed for wet or   </a:t>
            </a:r>
          </a:p>
          <a:p>
            <a:pPr>
              <a:buNone/>
            </a:pPr>
            <a:r>
              <a:rPr lang="en-IN" sz="2400" dirty="0"/>
              <a:t>                             moist skin</a:t>
            </a:r>
          </a:p>
          <a:p>
            <a:r>
              <a:rPr lang="en-IN" sz="2400" dirty="0"/>
              <a:t>Ingestion	- Causes gastrointestinal irritation with nausea. It 		  may cause </a:t>
            </a:r>
            <a:r>
              <a:rPr lang="en-IN" sz="2400" dirty="0" err="1"/>
              <a:t>Salicylism</a:t>
            </a:r>
            <a:r>
              <a:rPr lang="en-IN" sz="2400" dirty="0"/>
              <a:t> </a:t>
            </a:r>
          </a:p>
          <a:p>
            <a:r>
              <a:rPr lang="en-IN" sz="2400" dirty="0"/>
              <a:t>Inhalation	- Causes irritation of mucous membrane and 		   upper respiratory tract</a:t>
            </a:r>
          </a:p>
          <a:p>
            <a:pPr>
              <a:buNone/>
            </a:pPr>
            <a:r>
              <a:rPr lang="en-IN" sz="2400" dirty="0"/>
              <a:t>     Due to the above effects, workers handling Salicylic acid on regular basis in factory must wear Eye protection gears, appropriate gloves and nasal mask to prevent contact or ingestion.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3048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0070C0"/>
                </a:solidFill>
              </a:rPr>
              <a:t>INDUSTRIAL SYNTHESIS: KOLBE-SCHMITT PROCESS</a:t>
            </a:r>
            <a:endParaRPr lang="en-IN" sz="2800" b="1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295400"/>
            <a:ext cx="7696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   Kolbe-Schmitt process is the most extensively used 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    method for industrial manufacturing of Salicylic acid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   It involves three major chemical reactions-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/>
              <a:t>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OH + 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ONa  +  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ONa  + CO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ONa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COONa   +  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OH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ONaC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COONa + 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OH-C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COOH  +  Na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Raw materials are introduced at 312K and 1 </a:t>
            </a:r>
            <a:r>
              <a:rPr lang="en-IN" sz="2400" dirty="0" err="1"/>
              <a:t>atm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Yield of the Reaction: 40-59% at low pressures</a:t>
            </a:r>
          </a:p>
          <a:p>
            <a:pPr marL="514350" indent="-514350">
              <a:lnSpc>
                <a:spcPct val="150000"/>
              </a:lnSpc>
            </a:pPr>
            <a:r>
              <a:rPr lang="en-IN" sz="2400" dirty="0"/>
              <a:t>				       80-90% at high-pressures</a:t>
            </a:r>
          </a:p>
          <a:p>
            <a:pPr marL="514350" indent="-514350">
              <a:lnSpc>
                <a:spcPct val="150000"/>
              </a:lnSpc>
            </a:pPr>
            <a:endParaRPr lang="en-IN" sz="2400" dirty="0"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sz="2400" dirty="0"/>
          </a:p>
          <a:p>
            <a:r>
              <a:rPr lang="en-IN" sz="2400" dirty="0"/>
              <a:t>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933450"/>
            <a:ext cx="84963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4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0070C0"/>
                </a:solidFill>
              </a:rPr>
              <a:t>FLOW SHEET FOR SALICYLIC ACID PRODUCTION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70C0"/>
                </a:solidFill>
              </a:rPr>
              <a:t>UNIT PROCESSES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IN" sz="2400" b="1" dirty="0"/>
              <a:t>MIXING: </a:t>
            </a:r>
          </a:p>
          <a:p>
            <a:pPr>
              <a:buNone/>
            </a:pPr>
            <a:r>
              <a:rPr lang="en-IN" sz="2400" dirty="0"/>
              <a:t>     It is a mechanical operation used to mix Phenol and Caustic soda at 39</a:t>
            </a:r>
            <a:r>
              <a:rPr lang="en-IN" sz="2400" baseline="30000" dirty="0"/>
              <a:t>o</a:t>
            </a:r>
            <a:r>
              <a:rPr lang="en-IN" sz="2400" dirty="0"/>
              <a:t>C.</a:t>
            </a:r>
          </a:p>
          <a:p>
            <a:r>
              <a:rPr lang="en-IN" sz="2400" dirty="0"/>
              <a:t> </a:t>
            </a:r>
            <a:r>
              <a:rPr lang="en-IN" sz="2400" b="1" dirty="0"/>
              <a:t>AUTOCLAVE HEATING: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err="1"/>
              <a:t>Carboxylation</a:t>
            </a:r>
            <a:r>
              <a:rPr lang="en-IN" sz="2400" dirty="0"/>
              <a:t> reaction takes place in autoclave at 130</a:t>
            </a:r>
            <a:r>
              <a:rPr lang="en-IN" sz="2400" baseline="30000" dirty="0"/>
              <a:t>o</a:t>
            </a:r>
            <a:r>
              <a:rPr lang="en-IN" sz="2400" dirty="0"/>
              <a:t>C to form Sodium </a:t>
            </a:r>
            <a:r>
              <a:rPr lang="en-IN" sz="2400" dirty="0" err="1"/>
              <a:t>salicylate</a:t>
            </a:r>
            <a:r>
              <a:rPr lang="en-IN" sz="2400" dirty="0"/>
              <a:t>. </a:t>
            </a:r>
          </a:p>
          <a:p>
            <a:r>
              <a:rPr lang="en-IN" sz="2400" dirty="0"/>
              <a:t> </a:t>
            </a:r>
            <a:r>
              <a:rPr lang="en-IN" sz="2400" b="1" dirty="0"/>
              <a:t>FILTRATION AND DISSOLUTION:</a:t>
            </a:r>
          </a:p>
          <a:p>
            <a:pPr>
              <a:buNone/>
            </a:pPr>
            <a:r>
              <a:rPr lang="en-IN" sz="2400" b="1" dirty="0"/>
              <a:t>      </a:t>
            </a:r>
            <a:r>
              <a:rPr lang="en-IN" sz="2400" dirty="0"/>
              <a:t>Sodium </a:t>
            </a:r>
            <a:r>
              <a:rPr lang="en-IN" sz="2400" dirty="0" err="1"/>
              <a:t>salicylate</a:t>
            </a:r>
            <a:r>
              <a:rPr lang="en-IN" sz="2400" dirty="0"/>
              <a:t> is purified by adding water (dissolution) and adding activated carbon to remove any colouration.</a:t>
            </a:r>
          </a:p>
          <a:p>
            <a:r>
              <a:rPr lang="en-IN" sz="2400" dirty="0"/>
              <a:t> </a:t>
            </a:r>
            <a:r>
              <a:rPr lang="en-IN" sz="2400" b="1" dirty="0"/>
              <a:t>PRECIPITATION:</a:t>
            </a:r>
          </a:p>
          <a:p>
            <a:pPr>
              <a:buNone/>
            </a:pPr>
            <a:r>
              <a:rPr lang="en-IN" sz="2400" dirty="0"/>
              <a:t>      Sodium </a:t>
            </a:r>
            <a:r>
              <a:rPr lang="en-IN" sz="2400" dirty="0" err="1"/>
              <a:t>salicylate</a:t>
            </a:r>
            <a:r>
              <a:rPr lang="en-IN" sz="2400" dirty="0"/>
              <a:t> solution is acidified using Sulphuric acid to   </a:t>
            </a:r>
          </a:p>
          <a:p>
            <a:pPr>
              <a:buNone/>
            </a:pPr>
            <a:r>
              <a:rPr lang="en-IN" sz="2400" dirty="0"/>
              <a:t>      form Salicylic acid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/>
              <a:t>CENTRIFUGATION:</a:t>
            </a:r>
          </a:p>
          <a:p>
            <a:pPr>
              <a:buNone/>
            </a:pPr>
            <a:r>
              <a:rPr lang="en-IN" sz="2400" b="1" dirty="0"/>
              <a:t>      </a:t>
            </a:r>
            <a:r>
              <a:rPr lang="en-IN" sz="2400" dirty="0"/>
              <a:t>Salicylic acid crystals and the solution are separated in the   </a:t>
            </a:r>
          </a:p>
          <a:p>
            <a:pPr>
              <a:buNone/>
            </a:pPr>
            <a:r>
              <a:rPr lang="en-IN" sz="2400" dirty="0"/>
              <a:t>      Centrifuge</a:t>
            </a:r>
          </a:p>
          <a:p>
            <a:r>
              <a:rPr lang="en-IN" sz="2400" dirty="0"/>
              <a:t> </a:t>
            </a:r>
            <a:r>
              <a:rPr lang="en-IN" sz="2400" b="1" dirty="0"/>
              <a:t>DRIER:</a:t>
            </a:r>
          </a:p>
          <a:p>
            <a:pPr>
              <a:buNone/>
            </a:pPr>
            <a:r>
              <a:rPr lang="en-IN" sz="2400" b="1" dirty="0"/>
              <a:t>       </a:t>
            </a:r>
            <a:r>
              <a:rPr lang="en-IN" sz="2400" dirty="0"/>
              <a:t>The separated Salicylic acid crystals are dried in a rotary-type </a:t>
            </a:r>
          </a:p>
          <a:p>
            <a:pPr>
              <a:buNone/>
            </a:pPr>
            <a:r>
              <a:rPr lang="en-IN" sz="2400" dirty="0"/>
              <a:t>       drier in counter-current mode of operation through heat </a:t>
            </a:r>
          </a:p>
          <a:p>
            <a:pPr>
              <a:buNone/>
            </a:pPr>
            <a:r>
              <a:rPr lang="en-IN" sz="2400" dirty="0"/>
              <a:t>       exchange between hot air and the moist crystals. The </a:t>
            </a:r>
          </a:p>
          <a:p>
            <a:pPr>
              <a:buNone/>
            </a:pPr>
            <a:r>
              <a:rPr lang="en-IN" sz="2400" dirty="0"/>
              <a:t>       salicylic acid crystals loose moisture from 35% to 15%.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893</Words>
  <Application>Microsoft Office PowerPoint</Application>
  <PresentationFormat>On-screen Show (4:3)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Manufacturing of Salicylic acid  &amp; Steady State Analysis of Absorption Column</vt:lpstr>
      <vt:lpstr>ABSTRACT</vt:lpstr>
      <vt:lpstr>SALICYLIC ACID: A GENERAL INTRODUCTION</vt:lpstr>
      <vt:lpstr>   </vt:lpstr>
      <vt:lpstr>SAFETY ASPECTS</vt:lpstr>
      <vt:lpstr>PowerPoint Presentation</vt:lpstr>
      <vt:lpstr>PowerPoint Presentation</vt:lpstr>
      <vt:lpstr>UNIT PROCESSES AND OPERATIONS</vt:lpstr>
      <vt:lpstr>PowerPoint Presentation</vt:lpstr>
      <vt:lpstr>SELECTION OF EQUIPMENTS </vt:lpstr>
      <vt:lpstr>MATERIAL BALANCE </vt:lpstr>
      <vt:lpstr>PowerPoint Presentation</vt:lpstr>
      <vt:lpstr>ENERGY BALANCE</vt:lpstr>
      <vt:lpstr>Illustration: Mixer</vt:lpstr>
      <vt:lpstr>UTILITY &amp; DESIGN REQUIREMENTS</vt:lpstr>
      <vt:lpstr>COST ESTIMATION </vt:lpstr>
      <vt:lpstr>STEADY STATE ANALYSIS OF ABSORPTION COLUMN USING MATLAB</vt:lpstr>
      <vt:lpstr>PowerPoint Presentation</vt:lpstr>
      <vt:lpstr>PowerPoint Presentation</vt:lpstr>
      <vt:lpstr>FUTURE SCOPE OF THE PROJECT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of Salicylic acid</dc:title>
  <dc:creator>user</dc:creator>
  <cp:lastModifiedBy>user</cp:lastModifiedBy>
  <cp:revision>64</cp:revision>
  <dcterms:created xsi:type="dcterms:W3CDTF">2014-05-14T05:49:54Z</dcterms:created>
  <dcterms:modified xsi:type="dcterms:W3CDTF">2020-01-12T07:57:25Z</dcterms:modified>
</cp:coreProperties>
</file>