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62" r:id="rId3"/>
    <p:sldId id="266" r:id="rId4"/>
    <p:sldId id="264" r:id="rId5"/>
    <p:sldId id="265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208" autoAdjust="0"/>
  </p:normalViewPr>
  <p:slideViewPr>
    <p:cSldViewPr snapToGrid="0">
      <p:cViewPr varScale="1">
        <p:scale>
          <a:sx n="41" d="100"/>
          <a:sy n="41" d="100"/>
        </p:scale>
        <p:origin x="17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40785-E5E6-4C29-81B9-1803C8A2DAC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4FFB-744D-4C69-8443-42C6D9FB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1)Kumar was not allocated any Ticket </a:t>
            </a:r>
          </a:p>
          <a:p>
            <a:r>
              <a:rPr lang="en-US" dirty="0"/>
              <a:t>2)One Service could be mapped to many employees</a:t>
            </a:r>
          </a:p>
          <a:p>
            <a:r>
              <a:rPr lang="en-US" dirty="0"/>
              <a:t>3)One employee could be mapped to many milestone activity</a:t>
            </a:r>
          </a:p>
          <a:p>
            <a:r>
              <a:rPr lang="en-US" dirty="0"/>
              <a:t>4)Activity allocation starts at 10: 00 in the morning &amp; continues till 18:00</a:t>
            </a:r>
          </a:p>
          <a:p>
            <a:r>
              <a:rPr lang="en-US" dirty="0"/>
              <a:t>5)All Ticket generation has happened for 1- Nov to 5-Nov</a:t>
            </a:r>
          </a:p>
          <a:p>
            <a:r>
              <a:rPr lang="en-US" dirty="0"/>
              <a:t>6)5 Tickets were generated  all were on 1 </a:t>
            </a:r>
            <a:r>
              <a:rPr lang="en-US" dirty="0" err="1"/>
              <a:t>st</a:t>
            </a:r>
            <a:r>
              <a:rPr lang="en-US" dirty="0"/>
              <a:t> Nov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4FFB-744D-4C69-8443-42C6D9FB3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Fastest Ticket closure was made by employee - </a:t>
            </a:r>
            <a:r>
              <a:rPr lang="en-US" dirty="0" err="1"/>
              <a:t>Sharanya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(1 </a:t>
            </a:r>
            <a:r>
              <a:rPr lang="en-US" dirty="0" err="1"/>
              <a:t>Hr</a:t>
            </a:r>
            <a:r>
              <a:rPr lang="en-US" dirty="0"/>
              <a:t> for Document Preparation)</a:t>
            </a:r>
          </a:p>
          <a:p>
            <a:r>
              <a:rPr lang="en-US" dirty="0"/>
              <a:t>The Slowest Ticket closure was made by employee – Vinod</a:t>
            </a:r>
          </a:p>
          <a:p>
            <a:pPr marL="0" indent="0">
              <a:buNone/>
            </a:pPr>
            <a:r>
              <a:rPr lang="en-US" dirty="0"/>
              <a:t>  (27 </a:t>
            </a:r>
            <a:r>
              <a:rPr lang="en-US" dirty="0" err="1"/>
              <a:t>Hr</a:t>
            </a:r>
            <a:r>
              <a:rPr lang="en-US" dirty="0"/>
              <a:t> for Document Preparation)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4FFB-744D-4C69-8443-42C6D9FB3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Milestone Wise – Time taken for closure</a:t>
            </a:r>
          </a:p>
          <a:p>
            <a:r>
              <a:rPr lang="en-US" dirty="0"/>
              <a:t>(Form Verification &gt;  Document Preparation &gt;Form upload &gt; Company Incorporated )</a:t>
            </a:r>
          </a:p>
          <a:p>
            <a:r>
              <a:rPr lang="en-US" dirty="0"/>
              <a:t>Form verification takes considerably longer time for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4FFB-744D-4C69-8443-42C6D9FB3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9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each ticket, 4 milestones were allocated. </a:t>
            </a:r>
          </a:p>
          <a:p>
            <a:r>
              <a:rPr lang="en-US" dirty="0"/>
              <a:t>With respect to employee completed on same Day</a:t>
            </a:r>
          </a:p>
          <a:p>
            <a:r>
              <a:rPr lang="en-US" dirty="0" err="1"/>
              <a:t>Dhrubo</a:t>
            </a:r>
            <a:r>
              <a:rPr lang="en-US" dirty="0"/>
              <a:t> completed 3 out of 4 milestones on the same day for Ticket 69</a:t>
            </a:r>
          </a:p>
          <a:p>
            <a:r>
              <a:rPr lang="en-US" dirty="0"/>
              <a:t>75% of the times he has completed the milestone on the same day itself</a:t>
            </a:r>
          </a:p>
          <a:p>
            <a:endParaRPr lang="en-US" dirty="0"/>
          </a:p>
          <a:p>
            <a:r>
              <a:rPr lang="en-US" dirty="0"/>
              <a:t>With respect to milestone completed on Same Day</a:t>
            </a:r>
          </a:p>
          <a:p>
            <a:r>
              <a:rPr lang="en-US" dirty="0"/>
              <a:t>Form Upload &amp; Company Incorporated can be completed sooner </a:t>
            </a:r>
          </a:p>
          <a:p>
            <a:r>
              <a:rPr lang="en-US" dirty="0" err="1"/>
              <a:t>Ie</a:t>
            </a:r>
            <a:r>
              <a:rPr lang="en-US" dirty="0"/>
              <a:t> There is 80% chance that they can be completed on the same 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4FFB-744D-4C69-8443-42C6D9FB3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7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0" y="5261460"/>
            <a:ext cx="11198367" cy="91623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4650640"/>
            <a:ext cx="11198367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9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985720"/>
            <a:ext cx="10587545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749245"/>
            <a:ext cx="10587548" cy="427573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6" y="374901"/>
            <a:ext cx="794066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7" y="1451856"/>
            <a:ext cx="7940661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985721"/>
            <a:ext cx="10972800" cy="68488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27" y="1749245"/>
            <a:ext cx="5497380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7" y="2360065"/>
            <a:ext cx="5497380" cy="3493173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608" y="1749245"/>
            <a:ext cx="5475421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607" y="2360066"/>
            <a:ext cx="5475421" cy="3493173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261" y="5261460"/>
            <a:ext cx="8398775" cy="916230"/>
          </a:xfrm>
        </p:spPr>
        <p:txBody>
          <a:bodyPr>
            <a:noAutofit/>
          </a:bodyPr>
          <a:lstStyle/>
          <a:p>
            <a:r>
              <a:rPr lang="en-US" dirty="0"/>
              <a:t>Client Servicing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5EBB-C529-4FAA-8879-349957DB0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71" r="85969" b="30781"/>
          <a:stretch/>
        </p:blipFill>
        <p:spPr>
          <a:xfrm>
            <a:off x="7525061" y="3458980"/>
            <a:ext cx="3657601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D25B-B73D-46C4-B027-2D9C75F5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Descriptive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B1769-5BE0-4193-8A6C-CBE659A66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C229AE-8F87-4DDB-8B72-F2D3B5764C43}"/>
              </a:ext>
            </a:extLst>
          </p:cNvPr>
          <p:cNvSpPr/>
          <p:nvPr/>
        </p:nvSpPr>
        <p:spPr>
          <a:xfrm>
            <a:off x="589280" y="2865120"/>
            <a:ext cx="3556000" cy="323088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Services</a:t>
            </a:r>
          </a:p>
          <a:p>
            <a:pPr algn="ctr"/>
            <a:endParaRPr lang="en-US" sz="2800" dirty="0"/>
          </a:p>
          <a:p>
            <a:pPr marL="514350" indent="-514350">
              <a:buAutoNum type="arabicPeriod"/>
            </a:pPr>
            <a:r>
              <a:rPr lang="en-US" sz="2000" dirty="0"/>
              <a:t>Private Limited Company Registration</a:t>
            </a:r>
          </a:p>
          <a:p>
            <a:pPr marL="514350" indent="-514350">
              <a:buAutoNum type="arabicPeriod"/>
            </a:pPr>
            <a:r>
              <a:rPr lang="en-US" sz="2000" dirty="0"/>
              <a:t>Register a One person company</a:t>
            </a:r>
          </a:p>
          <a:p>
            <a:pPr marL="514350" indent="-514350">
              <a:buAutoNum type="arabicPeriod"/>
            </a:pPr>
            <a:r>
              <a:rPr lang="en-US" sz="2000" dirty="0"/>
              <a:t>Start a Limited Liability Partnership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CF3DA-A997-4320-B1FF-F9C79C13603D}"/>
              </a:ext>
            </a:extLst>
          </p:cNvPr>
          <p:cNvSpPr/>
          <p:nvPr/>
        </p:nvSpPr>
        <p:spPr>
          <a:xfrm>
            <a:off x="4886548" y="2865120"/>
            <a:ext cx="3160173" cy="323088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Employee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568325" indent="-284163">
              <a:buAutoNum type="arabicPeriod"/>
            </a:pPr>
            <a:r>
              <a:rPr lang="en-US" sz="2000" dirty="0" err="1"/>
              <a:t>Dhrubo</a:t>
            </a:r>
            <a:r>
              <a:rPr lang="en-US" sz="2000" dirty="0"/>
              <a:t> </a:t>
            </a:r>
          </a:p>
          <a:p>
            <a:pPr marL="568325" indent="-284163">
              <a:buAutoNum type="arabicPeriod"/>
            </a:pPr>
            <a:r>
              <a:rPr lang="en-US" sz="2000" dirty="0" err="1"/>
              <a:t>Sharanya</a:t>
            </a:r>
            <a:endParaRPr lang="en-US" sz="2000" dirty="0"/>
          </a:p>
          <a:p>
            <a:pPr marL="568325" indent="-284163">
              <a:buAutoNum type="arabicPeriod"/>
            </a:pPr>
            <a:r>
              <a:rPr lang="en-US" sz="2000" dirty="0"/>
              <a:t>Vinod</a:t>
            </a:r>
          </a:p>
          <a:p>
            <a:pPr marL="568325" indent="-284163">
              <a:buAutoNum type="arabicPeriod"/>
            </a:pPr>
            <a:r>
              <a:rPr lang="en-US" sz="2000" dirty="0"/>
              <a:t>Kumar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D1C0BC-7BE3-4B76-8695-953FE947B843}"/>
              </a:ext>
            </a:extLst>
          </p:cNvPr>
          <p:cNvSpPr/>
          <p:nvPr/>
        </p:nvSpPr>
        <p:spPr>
          <a:xfrm>
            <a:off x="8727439" y="2865120"/>
            <a:ext cx="3231293" cy="323088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Milestone</a:t>
            </a:r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Document Preparation </a:t>
            </a:r>
          </a:p>
          <a:p>
            <a:pPr marL="342900" indent="-342900">
              <a:buAutoNum type="arabicPeriod"/>
            </a:pPr>
            <a:r>
              <a:rPr lang="en-US" sz="2000" dirty="0"/>
              <a:t>Form Verification</a:t>
            </a:r>
          </a:p>
          <a:p>
            <a:pPr marL="342900" indent="-342900">
              <a:buAutoNum type="arabicPeriod"/>
            </a:pPr>
            <a:r>
              <a:rPr lang="en-US" sz="2000" dirty="0"/>
              <a:t>Form Upload</a:t>
            </a:r>
          </a:p>
          <a:p>
            <a:pPr marL="342900" indent="-342900">
              <a:buAutoNum type="arabicPeriod"/>
            </a:pPr>
            <a:r>
              <a:rPr lang="en-US" sz="2000" dirty="0"/>
              <a:t>Company Incorporated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AFBEC6-67C7-41F1-82B0-848BEAEAD63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45280" y="4480560"/>
            <a:ext cx="7412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7BB0BD-8AB1-4651-8E53-97B9116E29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45280" y="4480560"/>
            <a:ext cx="670150" cy="4165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52C26A-4A90-4263-82FC-F04167D0523E}"/>
              </a:ext>
            </a:extLst>
          </p:cNvPr>
          <p:cNvCxnSpPr>
            <a:cxnSpLocks/>
          </p:cNvCxnSpPr>
          <p:nvPr/>
        </p:nvCxnSpPr>
        <p:spPr>
          <a:xfrm>
            <a:off x="8036355" y="4480560"/>
            <a:ext cx="599645" cy="375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F8F2E-894A-4BFE-A740-A2F85F3EE9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056675" y="4480560"/>
            <a:ext cx="6707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1811FC-F02F-4D2A-A42F-981BF5E1505F}"/>
              </a:ext>
            </a:extLst>
          </p:cNvPr>
          <p:cNvCxnSpPr>
            <a:cxnSpLocks/>
          </p:cNvCxnSpPr>
          <p:nvPr/>
        </p:nvCxnSpPr>
        <p:spPr>
          <a:xfrm flipV="1">
            <a:off x="4180839" y="4064001"/>
            <a:ext cx="665274" cy="4165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A60D0E-AA75-41F9-8BFB-09ABF3301C45}"/>
              </a:ext>
            </a:extLst>
          </p:cNvPr>
          <p:cNvCxnSpPr>
            <a:cxnSpLocks/>
          </p:cNvCxnSpPr>
          <p:nvPr/>
        </p:nvCxnSpPr>
        <p:spPr>
          <a:xfrm flipV="1">
            <a:off x="8114989" y="4104641"/>
            <a:ext cx="592130" cy="3556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AE1B91-1557-4C2D-A427-E1AB3AA1EE1F}"/>
              </a:ext>
            </a:extLst>
          </p:cNvPr>
          <p:cNvSpPr txBox="1"/>
          <p:nvPr/>
        </p:nvSpPr>
        <p:spPr>
          <a:xfrm>
            <a:off x="4043268" y="6141441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2BBDAF-D0AB-45F8-BE6A-C0CDCCDCC908}"/>
              </a:ext>
            </a:extLst>
          </p:cNvPr>
          <p:cNvSpPr txBox="1"/>
          <p:nvPr/>
        </p:nvSpPr>
        <p:spPr>
          <a:xfrm>
            <a:off x="8087156" y="6136642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Ticket Activity</a:t>
            </a:r>
          </a:p>
        </p:txBody>
      </p:sp>
    </p:spTree>
    <p:extLst>
      <p:ext uri="{BB962C8B-B14F-4D97-AF65-F5344CB8AC3E}">
        <p14:creationId xmlns:p14="http://schemas.microsoft.com/office/powerpoint/2010/main" val="8094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D97F-5640-4381-9796-2F3B7F20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Milestone Closure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6221-A772-4D34-B0CD-4091DA5D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C331A-DCF1-4419-A29B-9B044A5F8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D796F-EFD0-4B62-BA64-81E4558D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26" y="1749245"/>
            <a:ext cx="10587548" cy="48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1A1C-5F9A-4474-B3B0-29B57E92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24B-4C04-4AF5-85F7-100E8416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83EEF-4946-43BD-A322-83109EB7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8" y="1749245"/>
            <a:ext cx="10587545" cy="4428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8C158-4A8C-49D9-BC6E-B1937641A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6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83AD-6044-4467-A35E-D4B12C53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Reliable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A349-88E5-4114-B74C-2523CF11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1D86C-F326-4EA5-82EC-AA85BCE6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5" y="1749245"/>
            <a:ext cx="5151535" cy="427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681C7-FF44-4208-B07D-375BD9FD6C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780"/>
          <a:stretch/>
        </p:blipFill>
        <p:spPr>
          <a:xfrm>
            <a:off x="802221" y="6024983"/>
            <a:ext cx="5151536" cy="61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8A551-0AD4-4348-BFEC-6AD09458EA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3A3C4-58B2-4FB6-97FD-6D3EA63E8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230" y="1749245"/>
            <a:ext cx="5425450" cy="48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E8ED-E8AF-48D2-9A71-D49E199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GANTT CHART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FB8C8-E802-4BD8-8297-CFAFEAA9A5E6}"/>
              </a:ext>
            </a:extLst>
          </p:cNvPr>
          <p:cNvSpPr/>
          <p:nvPr/>
        </p:nvSpPr>
        <p:spPr>
          <a:xfrm>
            <a:off x="0" y="1596540"/>
            <a:ext cx="12192000" cy="5261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EAFCC6-62DD-408A-BD72-9C42EE26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4" y="1751343"/>
            <a:ext cx="11826292" cy="5106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282F29-B8B6-4979-B81E-3DC1507AF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9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C6C3-B345-42D9-ACC3-A2E7702E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C44FD7-A390-45F1-AA63-76C470CF2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380127"/>
              </p:ext>
            </p:extLst>
          </p:nvPr>
        </p:nvGraphicFramePr>
        <p:xfrm>
          <a:off x="8154670" y="4349550"/>
          <a:ext cx="3773170" cy="1949650"/>
        </p:xfrm>
        <a:graphic>
          <a:graphicData uri="http://schemas.openxmlformats.org/drawingml/2006/table">
            <a:tbl>
              <a:tblPr/>
              <a:tblGrid>
                <a:gridCol w="2023294">
                  <a:extLst>
                    <a:ext uri="{9D8B030D-6E8A-4147-A177-3AD203B41FA5}">
                      <a16:colId xmlns:a16="http://schemas.microsoft.com/office/drawing/2014/main" val="2531373412"/>
                    </a:ext>
                  </a:extLst>
                </a:gridCol>
                <a:gridCol w="874938">
                  <a:extLst>
                    <a:ext uri="{9D8B030D-6E8A-4147-A177-3AD203B41FA5}">
                      <a16:colId xmlns:a16="http://schemas.microsoft.com/office/drawing/2014/main" val="1603666217"/>
                    </a:ext>
                  </a:extLst>
                </a:gridCol>
                <a:gridCol w="874938">
                  <a:extLst>
                    <a:ext uri="{9D8B030D-6E8A-4147-A177-3AD203B41FA5}">
                      <a16:colId xmlns:a16="http://schemas.microsoft.com/office/drawing/2014/main" val="329071095"/>
                    </a:ext>
                  </a:extLst>
                </a:gridCol>
              </a:tblGrid>
              <a:tr h="607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Milestone Activity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 of Task on Same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656332"/>
                  </a:ext>
                </a:extLst>
              </a:tr>
              <a:tr h="33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Document Preparation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43943"/>
                  </a:ext>
                </a:extLst>
              </a:tr>
              <a:tr h="33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Form Verification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650736"/>
                  </a:ext>
                </a:extLst>
              </a:tr>
              <a:tr h="33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Form Upload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07348"/>
                  </a:ext>
                </a:extLst>
              </a:tr>
              <a:tr h="33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Company Incorporated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171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B26D3B-FC3C-497B-8014-57A273E5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5584"/>
              </p:ext>
            </p:extLst>
          </p:nvPr>
        </p:nvGraphicFramePr>
        <p:xfrm>
          <a:off x="596901" y="2362993"/>
          <a:ext cx="7246620" cy="1524000"/>
        </p:xfrm>
        <a:graphic>
          <a:graphicData uri="http://schemas.openxmlformats.org/drawingml/2006/table">
            <a:tbl>
              <a:tblPr/>
              <a:tblGrid>
                <a:gridCol w="2626011">
                  <a:extLst>
                    <a:ext uri="{9D8B030D-6E8A-4147-A177-3AD203B41FA5}">
                      <a16:colId xmlns:a16="http://schemas.microsoft.com/office/drawing/2014/main" val="1917895079"/>
                    </a:ext>
                  </a:extLst>
                </a:gridCol>
                <a:gridCol w="802857">
                  <a:extLst>
                    <a:ext uri="{9D8B030D-6E8A-4147-A177-3AD203B41FA5}">
                      <a16:colId xmlns:a16="http://schemas.microsoft.com/office/drawing/2014/main" val="2475812335"/>
                    </a:ext>
                  </a:extLst>
                </a:gridCol>
                <a:gridCol w="840491">
                  <a:extLst>
                    <a:ext uri="{9D8B030D-6E8A-4147-A177-3AD203B41FA5}">
                      <a16:colId xmlns:a16="http://schemas.microsoft.com/office/drawing/2014/main" val="617902984"/>
                    </a:ext>
                  </a:extLst>
                </a:gridCol>
                <a:gridCol w="802857">
                  <a:extLst>
                    <a:ext uri="{9D8B030D-6E8A-4147-A177-3AD203B41FA5}">
                      <a16:colId xmlns:a16="http://schemas.microsoft.com/office/drawing/2014/main" val="1710036668"/>
                    </a:ext>
                  </a:extLst>
                </a:gridCol>
                <a:gridCol w="1070476">
                  <a:extLst>
                    <a:ext uri="{9D8B030D-6E8A-4147-A177-3AD203B41FA5}">
                      <a16:colId xmlns:a16="http://schemas.microsoft.com/office/drawing/2014/main" val="468967520"/>
                    </a:ext>
                  </a:extLst>
                </a:gridCol>
                <a:gridCol w="1103928">
                  <a:extLst>
                    <a:ext uri="{9D8B030D-6E8A-4147-A177-3AD203B41FA5}">
                      <a16:colId xmlns:a16="http://schemas.microsoft.com/office/drawing/2014/main" val="3211025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ID/Milestones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 Prep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Form Veri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Form 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Company Inc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 (In Hours)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98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805 (Dhrubo)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6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806 (Sharanya)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916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805 (Dhrubo)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894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806 (Sharanya)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94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807 (Vinod)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74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 (In Hours)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126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Alloted Time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1308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59DC1-C34F-42A1-934A-34E38C507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90674"/>
              </p:ext>
            </p:extLst>
          </p:nvPr>
        </p:nvGraphicFramePr>
        <p:xfrm>
          <a:off x="596901" y="4349550"/>
          <a:ext cx="7246620" cy="1949650"/>
        </p:xfrm>
        <a:graphic>
          <a:graphicData uri="http://schemas.openxmlformats.org/drawingml/2006/table">
            <a:tbl>
              <a:tblPr/>
              <a:tblGrid>
                <a:gridCol w="2626011">
                  <a:extLst>
                    <a:ext uri="{9D8B030D-6E8A-4147-A177-3AD203B41FA5}">
                      <a16:colId xmlns:a16="http://schemas.microsoft.com/office/drawing/2014/main" val="1406546916"/>
                    </a:ext>
                  </a:extLst>
                </a:gridCol>
                <a:gridCol w="802857">
                  <a:extLst>
                    <a:ext uri="{9D8B030D-6E8A-4147-A177-3AD203B41FA5}">
                      <a16:colId xmlns:a16="http://schemas.microsoft.com/office/drawing/2014/main" val="779310593"/>
                    </a:ext>
                  </a:extLst>
                </a:gridCol>
                <a:gridCol w="840491">
                  <a:extLst>
                    <a:ext uri="{9D8B030D-6E8A-4147-A177-3AD203B41FA5}">
                      <a16:colId xmlns:a16="http://schemas.microsoft.com/office/drawing/2014/main" val="152493231"/>
                    </a:ext>
                  </a:extLst>
                </a:gridCol>
                <a:gridCol w="802857">
                  <a:extLst>
                    <a:ext uri="{9D8B030D-6E8A-4147-A177-3AD203B41FA5}">
                      <a16:colId xmlns:a16="http://schemas.microsoft.com/office/drawing/2014/main" val="3851898069"/>
                    </a:ext>
                  </a:extLst>
                </a:gridCol>
                <a:gridCol w="1070476">
                  <a:extLst>
                    <a:ext uri="{9D8B030D-6E8A-4147-A177-3AD203B41FA5}">
                      <a16:colId xmlns:a16="http://schemas.microsoft.com/office/drawing/2014/main" val="4078981103"/>
                    </a:ext>
                  </a:extLst>
                </a:gridCol>
                <a:gridCol w="1103928">
                  <a:extLst>
                    <a:ext uri="{9D8B030D-6E8A-4147-A177-3AD203B41FA5}">
                      <a16:colId xmlns:a16="http://schemas.microsoft.com/office/drawing/2014/main" val="3688703761"/>
                    </a:ext>
                  </a:extLst>
                </a:gridCol>
              </a:tblGrid>
              <a:tr h="346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ID/Ticket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619115"/>
                  </a:ext>
                </a:extLst>
              </a:tr>
              <a:tr h="627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Completion of Task on Same day (in 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781614"/>
                  </a:ext>
                </a:extLst>
              </a:tr>
              <a:tr h="346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Employee Name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Dhrubo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Sharanya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Dhrubo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Sharanya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Vinod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365998"/>
                  </a:ext>
                </a:extLst>
              </a:tr>
              <a:tr h="627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Completion of Task on Same day (in 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0227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5CF9F08-B839-42EA-B732-948B83F30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797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406</Words>
  <Application>Microsoft Office PowerPoint</Application>
  <PresentationFormat>Widescreen</PresentationFormat>
  <Paragraphs>141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1_Office Theme</vt:lpstr>
      <vt:lpstr>Client Servicing Management System</vt:lpstr>
      <vt:lpstr>Descriptive Information</vt:lpstr>
      <vt:lpstr>Milestone Closure Time</vt:lpstr>
      <vt:lpstr>Average Time</vt:lpstr>
      <vt:lpstr>Reliable Employee</vt:lpstr>
      <vt:lpstr>GANTT CHART </vt:lpstr>
      <vt:lpstr>Reference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2019-11-14T08:29:45Z</dcterms:created>
  <dcterms:modified xsi:type="dcterms:W3CDTF">2019-11-14T13:47:33Z</dcterms:modified>
</cp:coreProperties>
</file>