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charts/chart8.xml" ContentType="application/vnd.openxmlformats-officedocument.drawingml.chart+xml"/>
  <Override PartName="/ppt/charts/chart9.xml" ContentType="application/vnd.openxmlformats-officedocument.drawingml.chart+xml"/>
  <Override PartName="/ppt/slideLayouts/slideLayout10.xml" ContentType="application/vnd.openxmlformats-officedocument.presentationml.slideLayout+xml"/>
  <Override PartName="/ppt/charts/chart6.xml" ContentType="application/vnd.openxmlformats-officedocument.drawingml.chart+xml"/>
  <Override PartName="/ppt/charts/chart7.xml" ContentType="application/vnd.openxmlformats-officedocument.drawingml.chart+xml"/>
  <Override PartName="/ppt/diagrams/layout1.xml" ContentType="application/vnd.openxmlformats-officedocument.drawingml.diagramLayou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rawings/drawing1.xml" ContentType="application/vnd.openxmlformats-officedocument.drawingml.chartshapes+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86" r:id="rId2"/>
  </p:sldMasterIdLst>
  <p:notesMasterIdLst>
    <p:notesMasterId r:id="rId14"/>
  </p:notesMasterIdLst>
  <p:sldIdLst>
    <p:sldId id="260" r:id="rId3"/>
    <p:sldId id="271" r:id="rId4"/>
    <p:sldId id="262" r:id="rId5"/>
    <p:sldId id="264" r:id="rId6"/>
    <p:sldId id="263" r:id="rId7"/>
    <p:sldId id="265" r:id="rId8"/>
    <p:sldId id="266" r:id="rId9"/>
    <p:sldId id="269" r:id="rId10"/>
    <p:sldId id="270"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esktop\Sat%20Statistic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user\Desktop\Sat%20Statistics.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user\Desktop\Sat%20Statistic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user\Desktop\Sat%20Statistic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user\Desktop\Sat%20Statistic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user\Desktop\Sat%20Statistic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user\Desktop\Sat%20Statistics.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user\Desktop\Sat%20Statistics.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user\Desktop\Sat%20Statistic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26"/>
  <c:chart>
    <c:title>
      <c:tx>
        <c:rich>
          <a:bodyPr/>
          <a:lstStyle/>
          <a:p>
            <a:pPr>
              <a:defRPr/>
            </a:pPr>
            <a:r>
              <a:rPr lang="en-US" dirty="0" smtClean="0"/>
              <a:t>% Total Order</a:t>
            </a:r>
            <a:r>
              <a:rPr lang="en-US" baseline="0" dirty="0" smtClean="0"/>
              <a:t> Contribution</a:t>
            </a:r>
            <a:r>
              <a:rPr lang="en-US" dirty="0" smtClean="0"/>
              <a:t> </a:t>
            </a:r>
            <a:r>
              <a:rPr lang="en-US" dirty="0"/>
              <a:t>(</a:t>
            </a:r>
            <a:r>
              <a:rPr lang="en-US" dirty="0" err="1"/>
              <a:t>Regionwise</a:t>
            </a:r>
            <a:r>
              <a:rPr lang="en-US" dirty="0"/>
              <a:t>)</a:t>
            </a:r>
          </a:p>
        </c:rich>
      </c:tx>
      <c:layout/>
    </c:title>
    <c:plotArea>
      <c:layout/>
      <c:pieChart>
        <c:varyColors val="1"/>
        <c:ser>
          <c:idx val="0"/>
          <c:order val="0"/>
          <c:dLbls>
            <c:showPercent val="1"/>
            <c:showLeaderLines val="1"/>
          </c:dLbls>
          <c:cat>
            <c:strRef>
              <c:f>Sheet2!$M$8:$M$10</c:f>
              <c:strCache>
                <c:ptCount val="3"/>
                <c:pt idx="0">
                  <c:v>Central</c:v>
                </c:pt>
                <c:pt idx="1">
                  <c:v>East</c:v>
                </c:pt>
                <c:pt idx="2">
                  <c:v>West</c:v>
                </c:pt>
              </c:strCache>
            </c:strRef>
          </c:cat>
          <c:val>
            <c:numRef>
              <c:f>Sheet2!$N$8:$N$10</c:f>
              <c:numCache>
                <c:formatCode>0</c:formatCode>
                <c:ptCount val="3"/>
                <c:pt idx="0" formatCode="General">
                  <c:v>56</c:v>
                </c:pt>
                <c:pt idx="1">
                  <c:v>30</c:v>
                </c:pt>
                <c:pt idx="2">
                  <c:v>14</c:v>
                </c:pt>
              </c:numCache>
            </c:numRef>
          </c:val>
        </c:ser>
        <c:dLbls>
          <c:showPercent val="1"/>
        </c:dLbls>
        <c:firstSliceAng val="0"/>
      </c:pieChart>
    </c:plotArea>
    <c:legend>
      <c:legendPos val="t"/>
      <c:layout/>
    </c:legend>
    <c:plotVisOnly val="1"/>
  </c:chart>
  <c:txPr>
    <a:bodyPr/>
    <a:lstStyle/>
    <a:p>
      <a:pPr>
        <a:defRPr sz="14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style val="26"/>
  <c:chart>
    <c:title>
      <c:tx>
        <c:rich>
          <a:bodyPr/>
          <a:lstStyle/>
          <a:p>
            <a:pPr>
              <a:defRPr/>
            </a:pPr>
            <a:r>
              <a:rPr lang="en-US" dirty="0"/>
              <a:t>% Order </a:t>
            </a:r>
            <a:r>
              <a:rPr lang="en-US" dirty="0" smtClean="0"/>
              <a:t>(Region &amp; year wise</a:t>
            </a:r>
            <a:r>
              <a:rPr lang="en-US" dirty="0"/>
              <a:t>)</a:t>
            </a:r>
          </a:p>
        </c:rich>
      </c:tx>
      <c:layout/>
    </c:title>
    <c:plotArea>
      <c:layout/>
      <c:barChart>
        <c:barDir val="col"/>
        <c:grouping val="clustered"/>
        <c:ser>
          <c:idx val="0"/>
          <c:order val="0"/>
          <c:tx>
            <c:v>2014</c:v>
          </c:tx>
          <c:cat>
            <c:strRef>
              <c:f>Sheet2!$V$6:$V$8</c:f>
              <c:strCache>
                <c:ptCount val="3"/>
                <c:pt idx="0">
                  <c:v>Central</c:v>
                </c:pt>
                <c:pt idx="1">
                  <c:v>East</c:v>
                </c:pt>
                <c:pt idx="2">
                  <c:v>West</c:v>
                </c:pt>
              </c:strCache>
            </c:strRef>
          </c:cat>
          <c:val>
            <c:numRef>
              <c:f>Sheet2!$W$6:$W$8</c:f>
              <c:numCache>
                <c:formatCode>General</c:formatCode>
                <c:ptCount val="3"/>
                <c:pt idx="0">
                  <c:v>50</c:v>
                </c:pt>
                <c:pt idx="1">
                  <c:v>36</c:v>
                </c:pt>
                <c:pt idx="2">
                  <c:v>14</c:v>
                </c:pt>
              </c:numCache>
            </c:numRef>
          </c:val>
        </c:ser>
        <c:ser>
          <c:idx val="1"/>
          <c:order val="1"/>
          <c:tx>
            <c:v>2015</c:v>
          </c:tx>
          <c:cat>
            <c:strRef>
              <c:f>Sheet2!$V$6:$V$8</c:f>
              <c:strCache>
                <c:ptCount val="3"/>
                <c:pt idx="0">
                  <c:v>Central</c:v>
                </c:pt>
                <c:pt idx="1">
                  <c:v>East</c:v>
                </c:pt>
                <c:pt idx="2">
                  <c:v>West</c:v>
                </c:pt>
              </c:strCache>
            </c:strRef>
          </c:cat>
          <c:val>
            <c:numRef>
              <c:f>Sheet2!$X$6:$X$8</c:f>
              <c:numCache>
                <c:formatCode>General</c:formatCode>
                <c:ptCount val="3"/>
                <c:pt idx="0">
                  <c:v>62</c:v>
                </c:pt>
                <c:pt idx="1">
                  <c:v>24</c:v>
                </c:pt>
                <c:pt idx="2">
                  <c:v>14</c:v>
                </c:pt>
              </c:numCache>
            </c:numRef>
          </c:val>
        </c:ser>
        <c:dLbls>
          <c:showVal val="1"/>
        </c:dLbls>
        <c:overlap val="-25"/>
        <c:axId val="51891200"/>
        <c:axId val="51892992"/>
      </c:barChart>
      <c:catAx>
        <c:axId val="51891200"/>
        <c:scaling>
          <c:orientation val="minMax"/>
        </c:scaling>
        <c:axPos val="b"/>
        <c:majorTickMark val="none"/>
        <c:tickLblPos val="nextTo"/>
        <c:crossAx val="51892992"/>
        <c:crosses val="autoZero"/>
        <c:auto val="1"/>
        <c:lblAlgn val="ctr"/>
        <c:lblOffset val="100"/>
      </c:catAx>
      <c:valAx>
        <c:axId val="51892992"/>
        <c:scaling>
          <c:orientation val="minMax"/>
        </c:scaling>
        <c:delete val="1"/>
        <c:axPos val="l"/>
        <c:numFmt formatCode="General" sourceLinked="1"/>
        <c:tickLblPos val="none"/>
        <c:crossAx val="51891200"/>
        <c:crosses val="autoZero"/>
        <c:crossBetween val="between"/>
      </c:valAx>
    </c:plotArea>
    <c:legend>
      <c:legendPos val="t"/>
      <c:layout/>
    </c:legend>
    <c:plotVisOnly val="1"/>
  </c:chart>
  <c:txPr>
    <a:bodyPr/>
    <a:lstStyle/>
    <a:p>
      <a:pPr>
        <a:defRPr sz="14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style val="26"/>
  <c:chart>
    <c:title>
      <c:tx>
        <c:rich>
          <a:bodyPr/>
          <a:lstStyle/>
          <a:p>
            <a:pPr>
              <a:defRPr/>
            </a:pPr>
            <a:r>
              <a:rPr lang="en-US"/>
              <a:t>No of Orders Vs Representative</a:t>
            </a:r>
          </a:p>
        </c:rich>
      </c:tx>
      <c:layout/>
    </c:title>
    <c:plotArea>
      <c:layout/>
      <c:barChart>
        <c:barDir val="col"/>
        <c:grouping val="clustered"/>
        <c:ser>
          <c:idx val="0"/>
          <c:order val="0"/>
          <c:tx>
            <c:v>2014</c:v>
          </c:tx>
          <c:cat>
            <c:strRef>
              <c:f>Sheet2!$B$6:$B$16</c:f>
              <c:strCache>
                <c:ptCount val="11"/>
                <c:pt idx="0">
                  <c:v>Alex</c:v>
                </c:pt>
                <c:pt idx="1">
                  <c:v>Bill</c:v>
                </c:pt>
                <c:pt idx="2">
                  <c:v>Matthew</c:v>
                </c:pt>
                <c:pt idx="3">
                  <c:v>Morgan</c:v>
                </c:pt>
                <c:pt idx="4">
                  <c:v>Smith</c:v>
                </c:pt>
                <c:pt idx="5">
                  <c:v>Rachel</c:v>
                </c:pt>
                <c:pt idx="6">
                  <c:v>Nick</c:v>
                </c:pt>
                <c:pt idx="7">
                  <c:v>Richard</c:v>
                </c:pt>
                <c:pt idx="8">
                  <c:v>Susan</c:v>
                </c:pt>
                <c:pt idx="9">
                  <c:v>Thomas</c:v>
                </c:pt>
                <c:pt idx="10">
                  <c:v>James</c:v>
                </c:pt>
              </c:strCache>
            </c:strRef>
          </c:cat>
          <c:val>
            <c:numRef>
              <c:f>Sheet2!$C$6:$C$16</c:f>
              <c:numCache>
                <c:formatCode>General</c:formatCode>
                <c:ptCount val="11"/>
                <c:pt idx="0">
                  <c:v>2</c:v>
                </c:pt>
                <c:pt idx="1">
                  <c:v>1</c:v>
                </c:pt>
                <c:pt idx="2">
                  <c:v>2</c:v>
                </c:pt>
                <c:pt idx="3">
                  <c:v>2</c:v>
                </c:pt>
                <c:pt idx="4">
                  <c:v>2</c:v>
                </c:pt>
                <c:pt idx="5">
                  <c:v>2</c:v>
                </c:pt>
                <c:pt idx="6">
                  <c:v>1</c:v>
                </c:pt>
                <c:pt idx="7">
                  <c:v>4</c:v>
                </c:pt>
                <c:pt idx="8">
                  <c:v>3</c:v>
                </c:pt>
                <c:pt idx="9">
                  <c:v>1</c:v>
                </c:pt>
                <c:pt idx="10">
                  <c:v>2</c:v>
                </c:pt>
              </c:numCache>
            </c:numRef>
          </c:val>
        </c:ser>
        <c:ser>
          <c:idx val="1"/>
          <c:order val="1"/>
          <c:tx>
            <c:v>2015</c:v>
          </c:tx>
          <c:cat>
            <c:strRef>
              <c:f>Sheet2!$B$6:$B$16</c:f>
              <c:strCache>
                <c:ptCount val="11"/>
                <c:pt idx="0">
                  <c:v>Alex</c:v>
                </c:pt>
                <c:pt idx="1">
                  <c:v>Bill</c:v>
                </c:pt>
                <c:pt idx="2">
                  <c:v>Matthew</c:v>
                </c:pt>
                <c:pt idx="3">
                  <c:v>Morgan</c:v>
                </c:pt>
                <c:pt idx="4">
                  <c:v>Smith</c:v>
                </c:pt>
                <c:pt idx="5">
                  <c:v>Rachel</c:v>
                </c:pt>
                <c:pt idx="6">
                  <c:v>Nick</c:v>
                </c:pt>
                <c:pt idx="7">
                  <c:v>Richard</c:v>
                </c:pt>
                <c:pt idx="8">
                  <c:v>Susan</c:v>
                </c:pt>
                <c:pt idx="9">
                  <c:v>Thomas</c:v>
                </c:pt>
                <c:pt idx="10">
                  <c:v>James</c:v>
                </c:pt>
              </c:strCache>
            </c:strRef>
          </c:cat>
          <c:val>
            <c:numRef>
              <c:f>Sheet2!$D$6:$D$16</c:f>
              <c:numCache>
                <c:formatCode>General</c:formatCode>
                <c:ptCount val="11"/>
                <c:pt idx="0">
                  <c:v>3</c:v>
                </c:pt>
                <c:pt idx="1">
                  <c:v>4</c:v>
                </c:pt>
                <c:pt idx="2">
                  <c:v>2</c:v>
                </c:pt>
                <c:pt idx="3">
                  <c:v>1</c:v>
                </c:pt>
                <c:pt idx="4">
                  <c:v>1</c:v>
                </c:pt>
                <c:pt idx="5">
                  <c:v>2</c:v>
                </c:pt>
                <c:pt idx="6">
                  <c:v>1</c:v>
                </c:pt>
                <c:pt idx="7">
                  <c:v>4</c:v>
                </c:pt>
                <c:pt idx="9">
                  <c:v>1</c:v>
                </c:pt>
                <c:pt idx="10">
                  <c:v>2</c:v>
                </c:pt>
              </c:numCache>
            </c:numRef>
          </c:val>
        </c:ser>
        <c:dLbls>
          <c:showVal val="1"/>
        </c:dLbls>
        <c:overlap val="-25"/>
        <c:axId val="53085696"/>
        <c:axId val="53087232"/>
      </c:barChart>
      <c:catAx>
        <c:axId val="53085696"/>
        <c:scaling>
          <c:orientation val="minMax"/>
        </c:scaling>
        <c:axPos val="b"/>
        <c:majorTickMark val="none"/>
        <c:tickLblPos val="nextTo"/>
        <c:crossAx val="53087232"/>
        <c:crosses val="autoZero"/>
        <c:auto val="1"/>
        <c:lblAlgn val="ctr"/>
        <c:lblOffset val="100"/>
      </c:catAx>
      <c:valAx>
        <c:axId val="53087232"/>
        <c:scaling>
          <c:orientation val="minMax"/>
        </c:scaling>
        <c:delete val="1"/>
        <c:axPos val="l"/>
        <c:numFmt formatCode="General" sourceLinked="1"/>
        <c:tickLblPos val="none"/>
        <c:crossAx val="53085696"/>
        <c:crosses val="autoZero"/>
        <c:crossBetween val="between"/>
      </c:valAx>
    </c:plotArea>
    <c:legend>
      <c:legendPos val="t"/>
      <c:layout/>
    </c:legend>
    <c:plotVisOnly val="1"/>
  </c:chart>
  <c:txPr>
    <a:bodyPr/>
    <a:lstStyle/>
    <a:p>
      <a:pPr>
        <a:defRPr sz="1600"/>
      </a:pPr>
      <a:endParaRPr lang="en-US"/>
    </a:p>
  </c:txPr>
  <c:externalData r:id="rId1"/>
  <c:userShapes r:id="rId2"/>
</c:chartSpace>
</file>

<file path=ppt/charts/chart4.xml><?xml version="1.0" encoding="utf-8"?>
<c:chartSpace xmlns:c="http://schemas.openxmlformats.org/drawingml/2006/chart" xmlns:a="http://schemas.openxmlformats.org/drawingml/2006/main" xmlns:r="http://schemas.openxmlformats.org/officeDocument/2006/relationships">
  <c:lang val="en-US"/>
  <c:style val="26"/>
  <c:chart>
    <c:title>
      <c:tx>
        <c:rich>
          <a:bodyPr/>
          <a:lstStyle/>
          <a:p>
            <a:pPr>
              <a:defRPr/>
            </a:pPr>
            <a:r>
              <a:rPr lang="en-US"/>
              <a:t>No of Orders Vs Item </a:t>
            </a:r>
          </a:p>
        </c:rich>
      </c:tx>
      <c:layout/>
    </c:title>
    <c:plotArea>
      <c:layout/>
      <c:barChart>
        <c:barDir val="col"/>
        <c:grouping val="clustered"/>
        <c:ser>
          <c:idx val="0"/>
          <c:order val="0"/>
          <c:tx>
            <c:v>2014</c:v>
          </c:tx>
          <c:spPr>
            <a:solidFill>
              <a:srgbClr val="0070C0"/>
            </a:solidFill>
          </c:spPr>
          <c:cat>
            <c:strRef>
              <c:f>Sheet2!$F$21:$F$25</c:f>
              <c:strCache>
                <c:ptCount val="5"/>
                <c:pt idx="0">
                  <c:v>Pen </c:v>
                </c:pt>
                <c:pt idx="1">
                  <c:v>Pen set</c:v>
                </c:pt>
                <c:pt idx="2">
                  <c:v>Pencil</c:v>
                </c:pt>
                <c:pt idx="3">
                  <c:v>Binder</c:v>
                </c:pt>
                <c:pt idx="4">
                  <c:v>Desk</c:v>
                </c:pt>
              </c:strCache>
            </c:strRef>
          </c:cat>
          <c:val>
            <c:numRef>
              <c:f>Sheet2!$G$21:$G$25</c:f>
              <c:numCache>
                <c:formatCode>General</c:formatCode>
                <c:ptCount val="5"/>
                <c:pt idx="0">
                  <c:v>3</c:v>
                </c:pt>
                <c:pt idx="1">
                  <c:v>6</c:v>
                </c:pt>
                <c:pt idx="2">
                  <c:v>4</c:v>
                </c:pt>
                <c:pt idx="3">
                  <c:v>7</c:v>
                </c:pt>
                <c:pt idx="4">
                  <c:v>2</c:v>
                </c:pt>
              </c:numCache>
            </c:numRef>
          </c:val>
        </c:ser>
        <c:ser>
          <c:idx val="1"/>
          <c:order val="1"/>
          <c:tx>
            <c:v>2015</c:v>
          </c:tx>
          <c:spPr>
            <a:solidFill>
              <a:srgbClr val="92D050"/>
            </a:solidFill>
          </c:spPr>
          <c:cat>
            <c:strRef>
              <c:f>Sheet2!$F$21:$F$25</c:f>
              <c:strCache>
                <c:ptCount val="5"/>
                <c:pt idx="0">
                  <c:v>Pen </c:v>
                </c:pt>
                <c:pt idx="1">
                  <c:v>Pen set</c:v>
                </c:pt>
                <c:pt idx="2">
                  <c:v>Pencil</c:v>
                </c:pt>
                <c:pt idx="3">
                  <c:v>Binder</c:v>
                </c:pt>
                <c:pt idx="4">
                  <c:v>Desk</c:v>
                </c:pt>
              </c:strCache>
            </c:strRef>
          </c:cat>
          <c:val>
            <c:numRef>
              <c:f>Sheet2!$H$21:$H$25</c:f>
              <c:numCache>
                <c:formatCode>General</c:formatCode>
                <c:ptCount val="5"/>
                <c:pt idx="0">
                  <c:v>2</c:v>
                </c:pt>
                <c:pt idx="1">
                  <c:v>1</c:v>
                </c:pt>
                <c:pt idx="2">
                  <c:v>9</c:v>
                </c:pt>
                <c:pt idx="3">
                  <c:v>8</c:v>
                </c:pt>
                <c:pt idx="4">
                  <c:v>1</c:v>
                </c:pt>
              </c:numCache>
            </c:numRef>
          </c:val>
        </c:ser>
        <c:dLbls>
          <c:showVal val="1"/>
        </c:dLbls>
        <c:overlap val="-25"/>
        <c:axId val="53684864"/>
        <c:axId val="53698944"/>
      </c:barChart>
      <c:catAx>
        <c:axId val="53684864"/>
        <c:scaling>
          <c:orientation val="minMax"/>
        </c:scaling>
        <c:axPos val="b"/>
        <c:majorTickMark val="none"/>
        <c:tickLblPos val="nextTo"/>
        <c:crossAx val="53698944"/>
        <c:crosses val="autoZero"/>
        <c:auto val="1"/>
        <c:lblAlgn val="ctr"/>
        <c:lblOffset val="100"/>
      </c:catAx>
      <c:valAx>
        <c:axId val="53698944"/>
        <c:scaling>
          <c:orientation val="minMax"/>
        </c:scaling>
        <c:delete val="1"/>
        <c:axPos val="l"/>
        <c:numFmt formatCode="General" sourceLinked="1"/>
        <c:tickLblPos val="none"/>
        <c:crossAx val="53684864"/>
        <c:crosses val="autoZero"/>
        <c:crossBetween val="between"/>
      </c:valAx>
    </c:plotArea>
    <c:legend>
      <c:legendPos val="t"/>
      <c:layout/>
    </c:legend>
    <c:plotVisOnly val="1"/>
  </c:chart>
  <c:txPr>
    <a:bodyPr/>
    <a:lstStyle/>
    <a:p>
      <a:pPr>
        <a:defRPr sz="1600"/>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n-US"/>
  <c:style val="26"/>
  <c:chart>
    <c:title>
      <c:tx>
        <c:rich>
          <a:bodyPr/>
          <a:lstStyle/>
          <a:p>
            <a:pPr>
              <a:defRPr/>
            </a:pPr>
            <a:r>
              <a:rPr lang="en-US" dirty="0"/>
              <a:t>Manpower Vs </a:t>
            </a:r>
            <a:r>
              <a:rPr lang="en-US" dirty="0" smtClean="0"/>
              <a:t>Region</a:t>
            </a:r>
          </a:p>
          <a:p>
            <a:pPr>
              <a:defRPr/>
            </a:pPr>
            <a:r>
              <a:rPr lang="en-US" dirty="0" smtClean="0"/>
              <a:t>2015</a:t>
            </a:r>
            <a:endParaRPr lang="en-US" dirty="0"/>
          </a:p>
        </c:rich>
      </c:tx>
      <c:layout/>
    </c:title>
    <c:plotArea>
      <c:layout/>
      <c:pieChart>
        <c:varyColors val="1"/>
        <c:ser>
          <c:idx val="0"/>
          <c:order val="0"/>
          <c:explosion val="25"/>
          <c:dLbls>
            <c:showPercent val="1"/>
            <c:showLeaderLines val="1"/>
          </c:dLbls>
          <c:cat>
            <c:strRef>
              <c:f>Sheet2!$W$20:$W$22</c:f>
              <c:strCache>
                <c:ptCount val="3"/>
                <c:pt idx="0">
                  <c:v>Central </c:v>
                </c:pt>
                <c:pt idx="1">
                  <c:v>East</c:v>
                </c:pt>
                <c:pt idx="2">
                  <c:v>West</c:v>
                </c:pt>
              </c:strCache>
            </c:strRef>
          </c:cat>
          <c:val>
            <c:numRef>
              <c:f>Sheet2!$X$20:$X$22</c:f>
              <c:numCache>
                <c:formatCode>General</c:formatCode>
                <c:ptCount val="3"/>
                <c:pt idx="0">
                  <c:v>60</c:v>
                </c:pt>
                <c:pt idx="1">
                  <c:v>20</c:v>
                </c:pt>
                <c:pt idx="2">
                  <c:v>20</c:v>
                </c:pt>
              </c:numCache>
            </c:numRef>
          </c:val>
        </c:ser>
        <c:dLbls>
          <c:showPercent val="1"/>
        </c:dLbls>
        <c:firstSliceAng val="0"/>
      </c:pieChart>
    </c:plotArea>
    <c:legend>
      <c:legendPos val="t"/>
      <c:layout/>
    </c:legend>
    <c:plotVisOnly val="1"/>
  </c:chart>
  <c:txPr>
    <a:bodyPr/>
    <a:lstStyle/>
    <a:p>
      <a:pPr>
        <a:defRPr sz="1600"/>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en-US"/>
  <c:style val="26"/>
  <c:chart>
    <c:title>
      <c:tx>
        <c:rich>
          <a:bodyPr/>
          <a:lstStyle/>
          <a:p>
            <a:pPr>
              <a:defRPr/>
            </a:pPr>
            <a:r>
              <a:rPr lang="en-US"/>
              <a:t>Unit Price Vs Item </a:t>
            </a:r>
          </a:p>
        </c:rich>
      </c:tx>
      <c:layout/>
    </c:title>
    <c:plotArea>
      <c:layout/>
      <c:barChart>
        <c:barDir val="col"/>
        <c:grouping val="clustered"/>
        <c:ser>
          <c:idx val="0"/>
          <c:order val="0"/>
          <c:tx>
            <c:strRef>
              <c:f>Sheet5!$C$22</c:f>
              <c:strCache>
                <c:ptCount val="1"/>
                <c:pt idx="0">
                  <c:v>Min Unit Price </c:v>
                </c:pt>
              </c:strCache>
            </c:strRef>
          </c:tx>
          <c:cat>
            <c:strRef>
              <c:f>Sheet5!$D$21:$H$21</c:f>
              <c:strCache>
                <c:ptCount val="5"/>
                <c:pt idx="0">
                  <c:v>Binder</c:v>
                </c:pt>
                <c:pt idx="1">
                  <c:v>Pencils</c:v>
                </c:pt>
                <c:pt idx="2">
                  <c:v>Desk</c:v>
                </c:pt>
                <c:pt idx="3">
                  <c:v>Pens</c:v>
                </c:pt>
                <c:pt idx="4">
                  <c:v>Penset</c:v>
                </c:pt>
              </c:strCache>
            </c:strRef>
          </c:cat>
          <c:val>
            <c:numRef>
              <c:f>Sheet5!$D$22:$H$22</c:f>
              <c:numCache>
                <c:formatCode>General</c:formatCode>
                <c:ptCount val="5"/>
                <c:pt idx="0">
                  <c:v>1.9900000000000002</c:v>
                </c:pt>
                <c:pt idx="1">
                  <c:v>1.29</c:v>
                </c:pt>
                <c:pt idx="2">
                  <c:v>125</c:v>
                </c:pt>
                <c:pt idx="3">
                  <c:v>1.9900000000000002</c:v>
                </c:pt>
                <c:pt idx="4">
                  <c:v>4.99</c:v>
                </c:pt>
              </c:numCache>
            </c:numRef>
          </c:val>
        </c:ser>
        <c:ser>
          <c:idx val="1"/>
          <c:order val="1"/>
          <c:tx>
            <c:strRef>
              <c:f>Sheet5!$C$23</c:f>
              <c:strCache>
                <c:ptCount val="1"/>
                <c:pt idx="0">
                  <c:v>Max Unit Price</c:v>
                </c:pt>
              </c:strCache>
            </c:strRef>
          </c:tx>
          <c:dLbls>
            <c:dLbl>
              <c:idx val="0"/>
              <c:layout>
                <c:manualLayout>
                  <c:x val="2.4074074074074081E-2"/>
                  <c:y val="-1.38888888888889E-2"/>
                </c:manualLayout>
              </c:layout>
              <c:showVal val="1"/>
            </c:dLbl>
            <c:dLbl>
              <c:idx val="3"/>
              <c:layout>
                <c:manualLayout>
                  <c:x val="1.4814814814814815E-2"/>
                  <c:y val="-1.38888888888889E-2"/>
                </c:manualLayout>
              </c:layout>
              <c:showVal val="1"/>
            </c:dLbl>
            <c:dLbl>
              <c:idx val="4"/>
              <c:layout>
                <c:manualLayout>
                  <c:x val="2.222222222222224E-2"/>
                  <c:y val="1.8518518518518528E-2"/>
                </c:manualLayout>
              </c:layout>
              <c:showVal val="1"/>
            </c:dLbl>
            <c:showVal val="1"/>
          </c:dLbls>
          <c:cat>
            <c:strRef>
              <c:f>Sheet5!$D$21:$H$21</c:f>
              <c:strCache>
                <c:ptCount val="5"/>
                <c:pt idx="0">
                  <c:v>Binder</c:v>
                </c:pt>
                <c:pt idx="1">
                  <c:v>Pencils</c:v>
                </c:pt>
                <c:pt idx="2">
                  <c:v>Desk</c:v>
                </c:pt>
                <c:pt idx="3">
                  <c:v>Pens</c:v>
                </c:pt>
                <c:pt idx="4">
                  <c:v>Penset</c:v>
                </c:pt>
              </c:strCache>
            </c:strRef>
          </c:cat>
          <c:val>
            <c:numRef>
              <c:f>Sheet5!$D$23:$H$23</c:f>
              <c:numCache>
                <c:formatCode>General</c:formatCode>
                <c:ptCount val="5"/>
                <c:pt idx="0">
                  <c:v>19.989999999999991</c:v>
                </c:pt>
                <c:pt idx="1">
                  <c:v>4.99</c:v>
                </c:pt>
                <c:pt idx="2">
                  <c:v>275</c:v>
                </c:pt>
                <c:pt idx="3">
                  <c:v>19.989999999999991</c:v>
                </c:pt>
                <c:pt idx="4">
                  <c:v>23.95</c:v>
                </c:pt>
              </c:numCache>
            </c:numRef>
          </c:val>
        </c:ser>
        <c:dLbls>
          <c:showVal val="1"/>
        </c:dLbls>
        <c:overlap val="-25"/>
        <c:axId val="54647808"/>
        <c:axId val="54653696"/>
      </c:barChart>
      <c:catAx>
        <c:axId val="54647808"/>
        <c:scaling>
          <c:orientation val="minMax"/>
        </c:scaling>
        <c:axPos val="b"/>
        <c:majorTickMark val="none"/>
        <c:tickLblPos val="nextTo"/>
        <c:crossAx val="54653696"/>
        <c:crosses val="autoZero"/>
        <c:auto val="1"/>
        <c:lblAlgn val="ctr"/>
        <c:lblOffset val="100"/>
      </c:catAx>
      <c:valAx>
        <c:axId val="54653696"/>
        <c:scaling>
          <c:orientation val="minMax"/>
        </c:scaling>
        <c:delete val="1"/>
        <c:axPos val="l"/>
        <c:numFmt formatCode="General" sourceLinked="1"/>
        <c:tickLblPos val="none"/>
        <c:crossAx val="54647808"/>
        <c:crosses val="autoZero"/>
        <c:crossBetween val="between"/>
      </c:valAx>
    </c:plotArea>
    <c:legend>
      <c:legendPos val="t"/>
      <c:layout/>
    </c:legend>
    <c:plotVisOnly val="1"/>
  </c:chart>
  <c:txPr>
    <a:bodyPr/>
    <a:lstStyle/>
    <a:p>
      <a:pPr>
        <a:defRPr sz="1600"/>
      </a:pPr>
      <a:endParaRPr lang="en-US"/>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style val="26"/>
  <c:chart>
    <c:title>
      <c:tx>
        <c:rich>
          <a:bodyPr/>
          <a:lstStyle/>
          <a:p>
            <a:pPr>
              <a:defRPr/>
            </a:pPr>
            <a:r>
              <a:rPr lang="en-US"/>
              <a:t>Sales Value Vs Item</a:t>
            </a:r>
          </a:p>
        </c:rich>
      </c:tx>
      <c:layout/>
    </c:title>
    <c:plotArea>
      <c:layout/>
      <c:pieChart>
        <c:varyColors val="1"/>
        <c:ser>
          <c:idx val="0"/>
          <c:order val="0"/>
          <c:explosion val="25"/>
          <c:dLbls>
            <c:showPercent val="1"/>
            <c:showLeaderLines val="1"/>
          </c:dLbls>
          <c:cat>
            <c:strRef>
              <c:f>'Total Sales'!$F$3:$F$7</c:f>
              <c:strCache>
                <c:ptCount val="5"/>
                <c:pt idx="0">
                  <c:v>Binder</c:v>
                </c:pt>
                <c:pt idx="1">
                  <c:v>Pencil</c:v>
                </c:pt>
                <c:pt idx="2">
                  <c:v>Desk</c:v>
                </c:pt>
                <c:pt idx="3">
                  <c:v>Pen</c:v>
                </c:pt>
                <c:pt idx="4">
                  <c:v>Penset</c:v>
                </c:pt>
              </c:strCache>
            </c:strRef>
          </c:cat>
          <c:val>
            <c:numRef>
              <c:f>'Total Sales'!$G$3:$G$7</c:f>
              <c:numCache>
                <c:formatCode>0</c:formatCode>
                <c:ptCount val="5"/>
                <c:pt idx="0">
                  <c:v>48.79585286325657</c:v>
                </c:pt>
                <c:pt idx="1">
                  <c:v>10.878031383737515</c:v>
                </c:pt>
                <c:pt idx="2">
                  <c:v>8.6610963929080924</c:v>
                </c:pt>
                <c:pt idx="3">
                  <c:v>10.419910332178519</c:v>
                </c:pt>
                <c:pt idx="4">
                  <c:v>21.244497656409212</c:v>
                </c:pt>
              </c:numCache>
            </c:numRef>
          </c:val>
        </c:ser>
        <c:dLbls>
          <c:showPercent val="1"/>
        </c:dLbls>
        <c:firstSliceAng val="0"/>
      </c:pieChart>
    </c:plotArea>
    <c:legend>
      <c:legendPos val="t"/>
      <c:layout/>
    </c:legend>
    <c:plotVisOnly val="1"/>
  </c:chart>
  <c:txPr>
    <a:bodyPr/>
    <a:lstStyle/>
    <a:p>
      <a:pPr>
        <a:defRPr sz="1600"/>
      </a:pPr>
      <a:endParaRPr lang="en-US"/>
    </a:p>
  </c:tx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lang val="en-US"/>
  <c:style val="29"/>
  <c:chart>
    <c:title>
      <c:tx>
        <c:rich>
          <a:bodyPr/>
          <a:lstStyle/>
          <a:p>
            <a:pPr>
              <a:defRPr/>
            </a:pPr>
            <a:r>
              <a:rPr lang="en-US"/>
              <a:t>Sales Value Vs Representative</a:t>
            </a:r>
          </a:p>
        </c:rich>
      </c:tx>
      <c:layout/>
    </c:title>
    <c:plotArea>
      <c:layout/>
      <c:barChart>
        <c:barDir val="col"/>
        <c:grouping val="clustered"/>
        <c:ser>
          <c:idx val="0"/>
          <c:order val="0"/>
          <c:tx>
            <c:v>% Sales Contribution</c:v>
          </c:tx>
          <c:cat>
            <c:strRef>
              <c:f>'Total Sales'!$G$42:$G$51</c:f>
              <c:strCache>
                <c:ptCount val="10"/>
                <c:pt idx="0">
                  <c:v>Matthew</c:v>
                </c:pt>
                <c:pt idx="1">
                  <c:v>Alex</c:v>
                </c:pt>
                <c:pt idx="2">
                  <c:v>Richard</c:v>
                </c:pt>
                <c:pt idx="3">
                  <c:v>Bill</c:v>
                </c:pt>
                <c:pt idx="4">
                  <c:v>Smith</c:v>
                </c:pt>
                <c:pt idx="5">
                  <c:v>Morgan</c:v>
                </c:pt>
                <c:pt idx="6">
                  <c:v>James</c:v>
                </c:pt>
                <c:pt idx="7">
                  <c:v>Thomas</c:v>
                </c:pt>
                <c:pt idx="8">
                  <c:v>Nick</c:v>
                </c:pt>
                <c:pt idx="9">
                  <c:v>Rachel</c:v>
                </c:pt>
              </c:strCache>
            </c:strRef>
          </c:cat>
          <c:val>
            <c:numRef>
              <c:f>'Total Sales'!$H$42:$H$51</c:f>
              <c:numCache>
                <c:formatCode>0</c:formatCode>
                <c:ptCount val="10"/>
                <c:pt idx="0">
                  <c:v>15.841955422592756</c:v>
                </c:pt>
                <c:pt idx="1">
                  <c:v>14.32752798570197</c:v>
                </c:pt>
                <c:pt idx="2">
                  <c:v>12.039201380892889</c:v>
                </c:pt>
                <c:pt idx="3">
                  <c:v>8.9152267081314935</c:v>
                </c:pt>
                <c:pt idx="4">
                  <c:v>8.3627472758137937</c:v>
                </c:pt>
                <c:pt idx="5">
                  <c:v>7.0704018977087681</c:v>
                </c:pt>
                <c:pt idx="6">
                  <c:v>6.5397281825648017</c:v>
                </c:pt>
                <c:pt idx="7">
                  <c:v>6.1295972871242315</c:v>
                </c:pt>
                <c:pt idx="8">
                  <c:v>2.7346305357481286</c:v>
                </c:pt>
                <c:pt idx="9">
                  <c:v>2.2334047283761675</c:v>
                </c:pt>
              </c:numCache>
            </c:numRef>
          </c:val>
        </c:ser>
        <c:dLbls>
          <c:showVal val="1"/>
        </c:dLbls>
        <c:overlap val="-25"/>
        <c:axId val="54791552"/>
        <c:axId val="54793344"/>
      </c:barChart>
      <c:catAx>
        <c:axId val="54791552"/>
        <c:scaling>
          <c:orientation val="minMax"/>
        </c:scaling>
        <c:axPos val="b"/>
        <c:majorTickMark val="none"/>
        <c:tickLblPos val="nextTo"/>
        <c:crossAx val="54793344"/>
        <c:crosses val="autoZero"/>
        <c:auto val="1"/>
        <c:lblAlgn val="ctr"/>
        <c:lblOffset val="100"/>
      </c:catAx>
      <c:valAx>
        <c:axId val="54793344"/>
        <c:scaling>
          <c:orientation val="minMax"/>
        </c:scaling>
        <c:delete val="1"/>
        <c:axPos val="l"/>
        <c:numFmt formatCode="0" sourceLinked="1"/>
        <c:tickLblPos val="none"/>
        <c:crossAx val="54791552"/>
        <c:crosses val="autoZero"/>
        <c:crossBetween val="between"/>
      </c:valAx>
    </c:plotArea>
    <c:legend>
      <c:legendPos val="t"/>
      <c:layout/>
    </c:legend>
    <c:plotVisOnly val="1"/>
  </c:chart>
  <c:txPr>
    <a:bodyPr/>
    <a:lstStyle/>
    <a:p>
      <a:pPr>
        <a:defRPr sz="1600"/>
      </a:pPr>
      <a:endParaRPr lang="en-US"/>
    </a:p>
  </c:tx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lang val="en-US"/>
  <c:style val="26"/>
  <c:chart>
    <c:title>
      <c:tx>
        <c:rich>
          <a:bodyPr/>
          <a:lstStyle/>
          <a:p>
            <a:pPr>
              <a:defRPr/>
            </a:pPr>
            <a:r>
              <a:rPr lang="en-US"/>
              <a:t>Sales Value Vs Region</a:t>
            </a:r>
          </a:p>
        </c:rich>
      </c:tx>
      <c:layout/>
    </c:title>
    <c:plotArea>
      <c:layout/>
      <c:pieChart>
        <c:varyColors val="1"/>
        <c:ser>
          <c:idx val="0"/>
          <c:order val="0"/>
          <c:dLbls>
            <c:showPercent val="1"/>
            <c:showLeaderLines val="1"/>
          </c:dLbls>
          <c:cat>
            <c:strRef>
              <c:f>'Total Sales'!$I$21:$I$23</c:f>
              <c:strCache>
                <c:ptCount val="3"/>
                <c:pt idx="0">
                  <c:v>Central</c:v>
                </c:pt>
                <c:pt idx="1">
                  <c:v>East</c:v>
                </c:pt>
                <c:pt idx="2">
                  <c:v>West</c:v>
                </c:pt>
              </c:strCache>
            </c:strRef>
          </c:cat>
          <c:val>
            <c:numRef>
              <c:f>'Total Sales'!$J$21:$J$23</c:f>
              <c:numCache>
                <c:formatCode>0</c:formatCode>
                <c:ptCount val="3"/>
                <c:pt idx="0">
                  <c:v>56.751264018324946</c:v>
                </c:pt>
                <c:pt idx="1">
                  <c:v>30.579410511986001</c:v>
                </c:pt>
                <c:pt idx="2">
                  <c:v>12.669325469689033</c:v>
                </c:pt>
              </c:numCache>
            </c:numRef>
          </c:val>
        </c:ser>
        <c:dLbls>
          <c:showPercent val="1"/>
        </c:dLbls>
        <c:firstSliceAng val="0"/>
      </c:pieChart>
    </c:plotArea>
    <c:legend>
      <c:legendPos val="t"/>
      <c:layout/>
    </c:legend>
    <c:plotVisOnly val="1"/>
  </c:chart>
  <c:txPr>
    <a:bodyPr/>
    <a:lstStyle/>
    <a:p>
      <a:pPr>
        <a:defRPr sz="1400"/>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91872F-781D-4915-8626-34D1E3364216}"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F77B8EA6-BB33-4747-A820-82242B771BFF}">
      <dgm:prSet phldrT="[Text]"/>
      <dgm:spPr/>
      <dgm:t>
        <a:bodyPr/>
        <a:lstStyle/>
        <a:p>
          <a:r>
            <a:rPr lang="en-US" dirty="0" smtClean="0"/>
            <a:t>Qualitative  Analysis</a:t>
          </a:r>
          <a:endParaRPr lang="en-US" dirty="0"/>
        </a:p>
      </dgm:t>
    </dgm:pt>
    <dgm:pt modelId="{D56243EB-6296-46ED-928B-0B17573A64BC}" type="parTrans" cxnId="{50BBAD93-65D9-4C97-8139-3409CA49FF35}">
      <dgm:prSet/>
      <dgm:spPr/>
      <dgm:t>
        <a:bodyPr/>
        <a:lstStyle/>
        <a:p>
          <a:endParaRPr lang="en-US"/>
        </a:p>
      </dgm:t>
    </dgm:pt>
    <dgm:pt modelId="{4D0B591D-4803-4119-873E-D41B6DD69D9E}" type="sibTrans" cxnId="{50BBAD93-65D9-4C97-8139-3409CA49FF35}">
      <dgm:prSet/>
      <dgm:spPr/>
      <dgm:t>
        <a:bodyPr/>
        <a:lstStyle/>
        <a:p>
          <a:endParaRPr lang="en-US"/>
        </a:p>
      </dgm:t>
    </dgm:pt>
    <dgm:pt modelId="{E11984CC-A2C5-4786-9008-9577FCDF08F9}">
      <dgm:prSet phldrT="[Text]"/>
      <dgm:spPr/>
      <dgm:t>
        <a:bodyPr/>
        <a:lstStyle/>
        <a:p>
          <a:r>
            <a:rPr lang="en-US" dirty="0" smtClean="0"/>
            <a:t>No of Orders            (Year, Month, Region, Representative)</a:t>
          </a:r>
          <a:endParaRPr lang="en-US" dirty="0"/>
        </a:p>
      </dgm:t>
    </dgm:pt>
    <dgm:pt modelId="{0EDF003F-B727-434C-9EDF-8FFB4A21DF43}" type="parTrans" cxnId="{C2478473-63DE-4DAD-ADFF-E6447532A31B}">
      <dgm:prSet/>
      <dgm:spPr/>
      <dgm:t>
        <a:bodyPr/>
        <a:lstStyle/>
        <a:p>
          <a:endParaRPr lang="en-US"/>
        </a:p>
      </dgm:t>
    </dgm:pt>
    <dgm:pt modelId="{DB8D3347-072C-427E-80F6-DDBA9B63A540}" type="sibTrans" cxnId="{C2478473-63DE-4DAD-ADFF-E6447532A31B}">
      <dgm:prSet/>
      <dgm:spPr/>
      <dgm:t>
        <a:bodyPr/>
        <a:lstStyle/>
        <a:p>
          <a:endParaRPr lang="en-US"/>
        </a:p>
      </dgm:t>
    </dgm:pt>
    <dgm:pt modelId="{30E50A8A-D23C-47CE-8764-5A95823260B6}">
      <dgm:prSet phldrT="[Text]"/>
      <dgm:spPr/>
      <dgm:t>
        <a:bodyPr/>
        <a:lstStyle/>
        <a:p>
          <a:r>
            <a:rPr lang="en-US" dirty="0" err="1" smtClean="0"/>
            <a:t>QuantitativeAnalysis</a:t>
          </a:r>
          <a:endParaRPr lang="en-US" dirty="0"/>
        </a:p>
      </dgm:t>
    </dgm:pt>
    <dgm:pt modelId="{88E87A71-0C1E-4C3B-812F-B94AD8954797}" type="parTrans" cxnId="{98BE694C-E77C-4B66-A501-8CE4988ED5A7}">
      <dgm:prSet/>
      <dgm:spPr/>
      <dgm:t>
        <a:bodyPr/>
        <a:lstStyle/>
        <a:p>
          <a:endParaRPr lang="en-US"/>
        </a:p>
      </dgm:t>
    </dgm:pt>
    <dgm:pt modelId="{EB5C5987-9F08-4C42-8857-14D2350F5749}" type="sibTrans" cxnId="{98BE694C-E77C-4B66-A501-8CE4988ED5A7}">
      <dgm:prSet/>
      <dgm:spPr/>
      <dgm:t>
        <a:bodyPr/>
        <a:lstStyle/>
        <a:p>
          <a:endParaRPr lang="en-US"/>
        </a:p>
      </dgm:t>
    </dgm:pt>
    <dgm:pt modelId="{20E08370-303D-41D4-A143-EB2172AE6A68}">
      <dgm:prSet phldrT="[Text]"/>
      <dgm:spPr/>
      <dgm:t>
        <a:bodyPr/>
        <a:lstStyle/>
        <a:p>
          <a:r>
            <a:rPr lang="en-US" dirty="0" smtClean="0"/>
            <a:t>No of Units</a:t>
          </a:r>
          <a:endParaRPr lang="en-US" dirty="0"/>
        </a:p>
      </dgm:t>
    </dgm:pt>
    <dgm:pt modelId="{0069873C-F7DA-42DF-A1A0-E0FED8954AB6}" type="parTrans" cxnId="{509C2ED4-0810-45E3-AADD-5C9D6722F901}">
      <dgm:prSet/>
      <dgm:spPr/>
      <dgm:t>
        <a:bodyPr/>
        <a:lstStyle/>
        <a:p>
          <a:endParaRPr lang="en-US"/>
        </a:p>
      </dgm:t>
    </dgm:pt>
    <dgm:pt modelId="{DF0F222B-0D98-46F1-8DFE-0E89035F2638}" type="sibTrans" cxnId="{509C2ED4-0810-45E3-AADD-5C9D6722F901}">
      <dgm:prSet/>
      <dgm:spPr/>
      <dgm:t>
        <a:bodyPr/>
        <a:lstStyle/>
        <a:p>
          <a:endParaRPr lang="en-US"/>
        </a:p>
      </dgm:t>
    </dgm:pt>
    <dgm:pt modelId="{099DBF88-E545-4F27-B502-743807A0EE4E}">
      <dgm:prSet phldrT="[Text]"/>
      <dgm:spPr/>
      <dgm:t>
        <a:bodyPr/>
        <a:lstStyle/>
        <a:p>
          <a:r>
            <a:rPr lang="en-US" dirty="0" smtClean="0"/>
            <a:t>Unit Price</a:t>
          </a:r>
          <a:endParaRPr lang="en-US" dirty="0"/>
        </a:p>
      </dgm:t>
    </dgm:pt>
    <dgm:pt modelId="{62C310B0-B33E-479D-B3BF-2A3A340BC54A}" type="parTrans" cxnId="{93296B22-1486-4347-993D-FAED25B92768}">
      <dgm:prSet/>
      <dgm:spPr/>
      <dgm:t>
        <a:bodyPr/>
        <a:lstStyle/>
        <a:p>
          <a:endParaRPr lang="en-US"/>
        </a:p>
      </dgm:t>
    </dgm:pt>
    <dgm:pt modelId="{1A6A9A80-8358-4F73-B123-AE738ECDD5DF}" type="sibTrans" cxnId="{93296B22-1486-4347-993D-FAED25B92768}">
      <dgm:prSet/>
      <dgm:spPr/>
      <dgm:t>
        <a:bodyPr/>
        <a:lstStyle/>
        <a:p>
          <a:endParaRPr lang="en-US"/>
        </a:p>
      </dgm:t>
    </dgm:pt>
    <dgm:pt modelId="{883027A3-4272-4D70-98B8-5D99DB9F0F7C}">
      <dgm:prSet phldrT="[Text]"/>
      <dgm:spPr/>
      <dgm:t>
        <a:bodyPr/>
        <a:lstStyle/>
        <a:p>
          <a:r>
            <a:rPr lang="en-US" dirty="0" smtClean="0"/>
            <a:t>Value                (Sales Order Price)</a:t>
          </a:r>
          <a:endParaRPr lang="en-US" dirty="0"/>
        </a:p>
      </dgm:t>
    </dgm:pt>
    <dgm:pt modelId="{F0DC51A4-03A5-4369-B2FF-E719E1D40283}" type="parTrans" cxnId="{7549DCA8-4A54-4BC8-8021-1318BF0AAF1D}">
      <dgm:prSet/>
      <dgm:spPr/>
      <dgm:t>
        <a:bodyPr/>
        <a:lstStyle/>
        <a:p>
          <a:endParaRPr lang="en-US"/>
        </a:p>
      </dgm:t>
    </dgm:pt>
    <dgm:pt modelId="{5CF3303D-64F1-43B9-898F-E83803AD5392}" type="sibTrans" cxnId="{7549DCA8-4A54-4BC8-8021-1318BF0AAF1D}">
      <dgm:prSet/>
      <dgm:spPr/>
      <dgm:t>
        <a:bodyPr/>
        <a:lstStyle/>
        <a:p>
          <a:endParaRPr lang="en-US"/>
        </a:p>
      </dgm:t>
    </dgm:pt>
    <dgm:pt modelId="{E44EC2ED-B29F-4C51-8B5E-F897042E25A7}" type="pres">
      <dgm:prSet presAssocID="{E691872F-781D-4915-8626-34D1E3364216}" presName="Name0" presStyleCnt="0">
        <dgm:presLayoutVars>
          <dgm:dir/>
          <dgm:animLvl val="lvl"/>
          <dgm:resizeHandles val="exact"/>
        </dgm:presLayoutVars>
      </dgm:prSet>
      <dgm:spPr/>
    </dgm:pt>
    <dgm:pt modelId="{DF939681-375F-4716-BE07-3A498D05E90F}" type="pres">
      <dgm:prSet presAssocID="{F77B8EA6-BB33-4747-A820-82242B771BFF}" presName="composite" presStyleCnt="0"/>
      <dgm:spPr/>
    </dgm:pt>
    <dgm:pt modelId="{0209D3F3-5698-443B-9F4A-E9E1B30564BD}" type="pres">
      <dgm:prSet presAssocID="{F77B8EA6-BB33-4747-A820-82242B771BFF}" presName="parTx" presStyleLbl="alignNode1" presStyleIdx="0" presStyleCnt="2" custScaleX="116192">
        <dgm:presLayoutVars>
          <dgm:chMax val="0"/>
          <dgm:chPref val="0"/>
          <dgm:bulletEnabled val="1"/>
        </dgm:presLayoutVars>
      </dgm:prSet>
      <dgm:spPr/>
      <dgm:t>
        <a:bodyPr/>
        <a:lstStyle/>
        <a:p>
          <a:endParaRPr lang="en-US"/>
        </a:p>
      </dgm:t>
    </dgm:pt>
    <dgm:pt modelId="{49958C74-37BA-4B21-B9FD-32AEB2F0BC62}" type="pres">
      <dgm:prSet presAssocID="{F77B8EA6-BB33-4747-A820-82242B771BFF}" presName="desTx" presStyleLbl="alignAccFollowNode1" presStyleIdx="0" presStyleCnt="2" custScaleX="116038">
        <dgm:presLayoutVars>
          <dgm:bulletEnabled val="1"/>
        </dgm:presLayoutVars>
      </dgm:prSet>
      <dgm:spPr/>
      <dgm:t>
        <a:bodyPr/>
        <a:lstStyle/>
        <a:p>
          <a:endParaRPr lang="en-US"/>
        </a:p>
      </dgm:t>
    </dgm:pt>
    <dgm:pt modelId="{FBF71D46-2876-4B4E-984C-765619DB643B}" type="pres">
      <dgm:prSet presAssocID="{4D0B591D-4803-4119-873E-D41B6DD69D9E}" presName="space" presStyleCnt="0"/>
      <dgm:spPr/>
    </dgm:pt>
    <dgm:pt modelId="{F018854A-EF03-4CB9-BBEF-2A924FA4750A}" type="pres">
      <dgm:prSet presAssocID="{30E50A8A-D23C-47CE-8764-5A95823260B6}" presName="composite" presStyleCnt="0"/>
      <dgm:spPr/>
    </dgm:pt>
    <dgm:pt modelId="{A3A49E2E-A91F-421E-8806-FFD07EA47366}" type="pres">
      <dgm:prSet presAssocID="{30E50A8A-D23C-47CE-8764-5A95823260B6}" presName="parTx" presStyleLbl="alignNode1" presStyleIdx="1" presStyleCnt="2">
        <dgm:presLayoutVars>
          <dgm:chMax val="0"/>
          <dgm:chPref val="0"/>
          <dgm:bulletEnabled val="1"/>
        </dgm:presLayoutVars>
      </dgm:prSet>
      <dgm:spPr/>
      <dgm:t>
        <a:bodyPr/>
        <a:lstStyle/>
        <a:p>
          <a:endParaRPr lang="en-US"/>
        </a:p>
      </dgm:t>
    </dgm:pt>
    <dgm:pt modelId="{FF0C19C7-3743-44E2-A2DE-9F75F45A8912}" type="pres">
      <dgm:prSet presAssocID="{30E50A8A-D23C-47CE-8764-5A95823260B6}" presName="desTx" presStyleLbl="alignAccFollowNode1" presStyleIdx="1" presStyleCnt="2">
        <dgm:presLayoutVars>
          <dgm:bulletEnabled val="1"/>
        </dgm:presLayoutVars>
      </dgm:prSet>
      <dgm:spPr/>
      <dgm:t>
        <a:bodyPr/>
        <a:lstStyle/>
        <a:p>
          <a:endParaRPr lang="en-US"/>
        </a:p>
      </dgm:t>
    </dgm:pt>
  </dgm:ptLst>
  <dgm:cxnLst>
    <dgm:cxn modelId="{509C2ED4-0810-45E3-AADD-5C9D6722F901}" srcId="{30E50A8A-D23C-47CE-8764-5A95823260B6}" destId="{20E08370-303D-41D4-A143-EB2172AE6A68}" srcOrd="0" destOrd="0" parTransId="{0069873C-F7DA-42DF-A1A0-E0FED8954AB6}" sibTransId="{DF0F222B-0D98-46F1-8DFE-0E89035F2638}"/>
    <dgm:cxn modelId="{27121BF1-4393-4030-AB9A-97865870845D}" type="presOf" srcId="{099DBF88-E545-4F27-B502-743807A0EE4E}" destId="{FF0C19C7-3743-44E2-A2DE-9F75F45A8912}" srcOrd="0" destOrd="1" presId="urn:microsoft.com/office/officeart/2005/8/layout/hList1"/>
    <dgm:cxn modelId="{98BE694C-E77C-4B66-A501-8CE4988ED5A7}" srcId="{E691872F-781D-4915-8626-34D1E3364216}" destId="{30E50A8A-D23C-47CE-8764-5A95823260B6}" srcOrd="1" destOrd="0" parTransId="{88E87A71-0C1E-4C3B-812F-B94AD8954797}" sibTransId="{EB5C5987-9F08-4C42-8857-14D2350F5749}"/>
    <dgm:cxn modelId="{C2478473-63DE-4DAD-ADFF-E6447532A31B}" srcId="{F77B8EA6-BB33-4747-A820-82242B771BFF}" destId="{E11984CC-A2C5-4786-9008-9577FCDF08F9}" srcOrd="0" destOrd="0" parTransId="{0EDF003F-B727-434C-9EDF-8FFB4A21DF43}" sibTransId="{DB8D3347-072C-427E-80F6-DDBA9B63A540}"/>
    <dgm:cxn modelId="{C7D9FB08-504D-4587-ADCD-831464EAF956}" type="presOf" srcId="{883027A3-4272-4D70-98B8-5D99DB9F0F7C}" destId="{FF0C19C7-3743-44E2-A2DE-9F75F45A8912}" srcOrd="0" destOrd="2" presId="urn:microsoft.com/office/officeart/2005/8/layout/hList1"/>
    <dgm:cxn modelId="{93296B22-1486-4347-993D-FAED25B92768}" srcId="{30E50A8A-D23C-47CE-8764-5A95823260B6}" destId="{099DBF88-E545-4F27-B502-743807A0EE4E}" srcOrd="1" destOrd="0" parTransId="{62C310B0-B33E-479D-B3BF-2A3A340BC54A}" sibTransId="{1A6A9A80-8358-4F73-B123-AE738ECDD5DF}"/>
    <dgm:cxn modelId="{7549DCA8-4A54-4BC8-8021-1318BF0AAF1D}" srcId="{30E50A8A-D23C-47CE-8764-5A95823260B6}" destId="{883027A3-4272-4D70-98B8-5D99DB9F0F7C}" srcOrd="2" destOrd="0" parTransId="{F0DC51A4-03A5-4369-B2FF-E719E1D40283}" sibTransId="{5CF3303D-64F1-43B9-898F-E83803AD5392}"/>
    <dgm:cxn modelId="{7544810F-1044-4B88-92CD-7F0A8FCBB5D9}" type="presOf" srcId="{E691872F-781D-4915-8626-34D1E3364216}" destId="{E44EC2ED-B29F-4C51-8B5E-F897042E25A7}" srcOrd="0" destOrd="0" presId="urn:microsoft.com/office/officeart/2005/8/layout/hList1"/>
    <dgm:cxn modelId="{50BBAD93-65D9-4C97-8139-3409CA49FF35}" srcId="{E691872F-781D-4915-8626-34D1E3364216}" destId="{F77B8EA6-BB33-4747-A820-82242B771BFF}" srcOrd="0" destOrd="0" parTransId="{D56243EB-6296-46ED-928B-0B17573A64BC}" sibTransId="{4D0B591D-4803-4119-873E-D41B6DD69D9E}"/>
    <dgm:cxn modelId="{E40E5330-049F-4254-BC62-F30631B1663E}" type="presOf" srcId="{20E08370-303D-41D4-A143-EB2172AE6A68}" destId="{FF0C19C7-3743-44E2-A2DE-9F75F45A8912}" srcOrd="0" destOrd="0" presId="urn:microsoft.com/office/officeart/2005/8/layout/hList1"/>
    <dgm:cxn modelId="{836D1885-C98A-4849-A895-7F44BAE5C519}" type="presOf" srcId="{E11984CC-A2C5-4786-9008-9577FCDF08F9}" destId="{49958C74-37BA-4B21-B9FD-32AEB2F0BC62}" srcOrd="0" destOrd="0" presId="urn:microsoft.com/office/officeart/2005/8/layout/hList1"/>
    <dgm:cxn modelId="{0E645632-A038-47FD-96AC-9C92C5D4BFAB}" type="presOf" srcId="{30E50A8A-D23C-47CE-8764-5A95823260B6}" destId="{A3A49E2E-A91F-421E-8806-FFD07EA47366}" srcOrd="0" destOrd="0" presId="urn:microsoft.com/office/officeart/2005/8/layout/hList1"/>
    <dgm:cxn modelId="{E628ABB2-C5C4-4FA0-B4AD-9EFC76850FCF}" type="presOf" srcId="{F77B8EA6-BB33-4747-A820-82242B771BFF}" destId="{0209D3F3-5698-443B-9F4A-E9E1B30564BD}" srcOrd="0" destOrd="0" presId="urn:microsoft.com/office/officeart/2005/8/layout/hList1"/>
    <dgm:cxn modelId="{020887EA-97FC-4DA0-83EA-E36BD3C6FAE0}" type="presParOf" srcId="{E44EC2ED-B29F-4C51-8B5E-F897042E25A7}" destId="{DF939681-375F-4716-BE07-3A498D05E90F}" srcOrd="0" destOrd="0" presId="urn:microsoft.com/office/officeart/2005/8/layout/hList1"/>
    <dgm:cxn modelId="{829DFBF2-D9FC-4CB6-A85B-A007D4CAD170}" type="presParOf" srcId="{DF939681-375F-4716-BE07-3A498D05E90F}" destId="{0209D3F3-5698-443B-9F4A-E9E1B30564BD}" srcOrd="0" destOrd="0" presId="urn:microsoft.com/office/officeart/2005/8/layout/hList1"/>
    <dgm:cxn modelId="{54F248AD-EBF8-479F-A2B6-36E462DF08E2}" type="presParOf" srcId="{DF939681-375F-4716-BE07-3A498D05E90F}" destId="{49958C74-37BA-4B21-B9FD-32AEB2F0BC62}" srcOrd="1" destOrd="0" presId="urn:microsoft.com/office/officeart/2005/8/layout/hList1"/>
    <dgm:cxn modelId="{8F587008-8A3A-4DA7-B190-81E24C95A257}" type="presParOf" srcId="{E44EC2ED-B29F-4C51-8B5E-F897042E25A7}" destId="{FBF71D46-2876-4B4E-984C-765619DB643B}" srcOrd="1" destOrd="0" presId="urn:microsoft.com/office/officeart/2005/8/layout/hList1"/>
    <dgm:cxn modelId="{0DD9ECE1-3F77-4737-A538-2AFFD6CC1B32}" type="presParOf" srcId="{E44EC2ED-B29F-4C51-8B5E-F897042E25A7}" destId="{F018854A-EF03-4CB9-BBEF-2A924FA4750A}" srcOrd="2" destOrd="0" presId="urn:microsoft.com/office/officeart/2005/8/layout/hList1"/>
    <dgm:cxn modelId="{3624FE41-B789-4F63-ADE4-058DF2C0AF91}" type="presParOf" srcId="{F018854A-EF03-4CB9-BBEF-2A924FA4750A}" destId="{A3A49E2E-A91F-421E-8806-FFD07EA47366}" srcOrd="0" destOrd="0" presId="urn:microsoft.com/office/officeart/2005/8/layout/hList1"/>
    <dgm:cxn modelId="{99F4BA51-E1CA-4487-895A-29DA1C2DC822}" type="presParOf" srcId="{F018854A-EF03-4CB9-BBEF-2A924FA4750A}" destId="{FF0C19C7-3743-44E2-A2DE-9F75F45A8912}"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209D3F3-5698-443B-9F4A-E9E1B30564BD}">
      <dsp:nvSpPr>
        <dsp:cNvPr id="0" name=""/>
        <dsp:cNvSpPr/>
      </dsp:nvSpPr>
      <dsp:spPr>
        <a:xfrm>
          <a:off x="3111" y="590355"/>
          <a:ext cx="4035453" cy="8064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Qualitative  Analysis</a:t>
          </a:r>
          <a:endParaRPr lang="en-US" sz="2800" kern="1200" dirty="0"/>
        </a:p>
      </dsp:txBody>
      <dsp:txXfrm>
        <a:off x="3111" y="590355"/>
        <a:ext cx="4035453" cy="806400"/>
      </dsp:txXfrm>
    </dsp:sp>
    <dsp:sp modelId="{49958C74-37BA-4B21-B9FD-32AEB2F0BC62}">
      <dsp:nvSpPr>
        <dsp:cNvPr id="0" name=""/>
        <dsp:cNvSpPr/>
      </dsp:nvSpPr>
      <dsp:spPr>
        <a:xfrm>
          <a:off x="5786" y="1396755"/>
          <a:ext cx="4030104" cy="2076888"/>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No of Orders            (Year, Month, Region, Representative)</a:t>
          </a:r>
          <a:endParaRPr lang="en-US" sz="2800" kern="1200" dirty="0"/>
        </a:p>
      </dsp:txBody>
      <dsp:txXfrm>
        <a:off x="5786" y="1396755"/>
        <a:ext cx="4030104" cy="2076888"/>
      </dsp:txXfrm>
    </dsp:sp>
    <dsp:sp modelId="{A3A49E2E-A91F-421E-8806-FFD07EA47366}">
      <dsp:nvSpPr>
        <dsp:cNvPr id="0" name=""/>
        <dsp:cNvSpPr/>
      </dsp:nvSpPr>
      <dsp:spPr>
        <a:xfrm>
          <a:off x="4524797" y="590355"/>
          <a:ext cx="3473090" cy="806400"/>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err="1" smtClean="0"/>
            <a:t>QuantitativeAnalysis</a:t>
          </a:r>
          <a:endParaRPr lang="en-US" sz="2800" kern="1200" dirty="0"/>
        </a:p>
      </dsp:txBody>
      <dsp:txXfrm>
        <a:off x="4524797" y="590355"/>
        <a:ext cx="3473090" cy="806400"/>
      </dsp:txXfrm>
    </dsp:sp>
    <dsp:sp modelId="{FF0C19C7-3743-44E2-A2DE-9F75F45A8912}">
      <dsp:nvSpPr>
        <dsp:cNvPr id="0" name=""/>
        <dsp:cNvSpPr/>
      </dsp:nvSpPr>
      <dsp:spPr>
        <a:xfrm>
          <a:off x="4524797" y="1396755"/>
          <a:ext cx="3473090" cy="2076888"/>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No of Units</a:t>
          </a:r>
          <a:endParaRPr lang="en-US" sz="2800" kern="1200" dirty="0"/>
        </a:p>
        <a:p>
          <a:pPr marL="285750" lvl="1" indent="-285750" algn="l" defTabSz="1244600">
            <a:lnSpc>
              <a:spcPct val="90000"/>
            </a:lnSpc>
            <a:spcBef>
              <a:spcPct val="0"/>
            </a:spcBef>
            <a:spcAft>
              <a:spcPct val="15000"/>
            </a:spcAft>
            <a:buChar char="••"/>
          </a:pPr>
          <a:r>
            <a:rPr lang="en-US" sz="2800" kern="1200" dirty="0" smtClean="0"/>
            <a:t>Unit Price</a:t>
          </a:r>
          <a:endParaRPr lang="en-US" sz="2800" kern="1200" dirty="0"/>
        </a:p>
        <a:p>
          <a:pPr marL="285750" lvl="1" indent="-285750" algn="l" defTabSz="1244600">
            <a:lnSpc>
              <a:spcPct val="90000"/>
            </a:lnSpc>
            <a:spcBef>
              <a:spcPct val="0"/>
            </a:spcBef>
            <a:spcAft>
              <a:spcPct val="15000"/>
            </a:spcAft>
            <a:buChar char="••"/>
          </a:pPr>
          <a:r>
            <a:rPr lang="en-US" sz="2800" kern="1200" dirty="0" smtClean="0"/>
            <a:t>Value                (Sales Order Price)</a:t>
          </a:r>
          <a:endParaRPr lang="en-US" sz="2800" kern="1200" dirty="0"/>
        </a:p>
      </dsp:txBody>
      <dsp:txXfrm>
        <a:off x="4524797" y="1396755"/>
        <a:ext cx="3473090" cy="207688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cdr:x>
      <cdr:y>0.22222</cdr:y>
    </cdr:from>
    <cdr:to>
      <cdr:x>0.20513</cdr:x>
      <cdr:y>0.86111</cdr:y>
    </cdr:to>
    <cdr:sp macro="" textlink="">
      <cdr:nvSpPr>
        <cdr:cNvPr id="2" name="Rounded Rectangle 1"/>
        <cdr:cNvSpPr/>
      </cdr:nvSpPr>
      <cdr:spPr>
        <a:xfrm xmlns:a="http://schemas.openxmlformats.org/drawingml/2006/main">
          <a:off x="0" y="609600"/>
          <a:ext cx="1219200" cy="1752600"/>
        </a:xfrm>
        <a:prstGeom xmlns:a="http://schemas.openxmlformats.org/drawingml/2006/main" prst="roundRect">
          <a:avLst/>
        </a:prstGeom>
        <a:noFill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E1C703-3FD0-4C44-90E4-191D5FF80B14}" type="datetimeFigureOut">
              <a:rPr lang="en-US" smtClean="0"/>
              <a:pPr/>
              <a:t>8/3/2019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4EEBCA-5B81-493E-9EFA-DF2E646C119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94EEBCA-5B81-493E-9EFA-DF2E646C1198}"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94EEBCA-5B81-493E-9EFA-DF2E646C1198}"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6" y="1800147"/>
            <a:ext cx="8093365" cy="2036067"/>
          </a:xfrm>
          <a:noFill/>
          <a:effectLst>
            <a:outerShdw blurRad="50800" dist="38100" dir="2700000" algn="tl" rotWithShape="0">
              <a:prstClr val="black">
                <a:alpha val="40000"/>
              </a:prstClr>
            </a:outerShdw>
          </a:effectLst>
        </p:spPr>
        <p:txBody>
          <a:bodyPr>
            <a:normAutofit/>
          </a:bodyPr>
          <a:lstStyle>
            <a:lvl1pPr algn="r">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96260" y="4854247"/>
            <a:ext cx="8246070" cy="814427"/>
          </a:xfrm>
        </p:spPr>
        <p:txBody>
          <a:bodyPr>
            <a:normAutofit/>
          </a:bodyPr>
          <a:lstStyle>
            <a:lvl1pPr marL="0" indent="0" algn="r">
              <a:buNone/>
              <a:defRPr sz="2800" b="0" i="0">
                <a:solidFill>
                  <a:srgbClr val="00B0F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8/3/2019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8/3/2019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8/3/2019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8/3/2019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pic>
        <p:nvPicPr>
          <p:cNvPr id="7" name="Picture 6" descr="E:\websites\free-power-point-templates\2012\logos.png">
            <a:extLst>
              <a:ext uri="{FF2B5EF4-FFF2-40B4-BE49-F238E27FC236}">
                <a16:creationId xmlns="" xmlns:a16="http://schemas.microsoft.com/office/drawing/2014/main" id="{3D5221A4-0C58-4048-B610-BBB329CB657C}"/>
              </a:ext>
            </a:extLst>
          </p:cNvPr>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tretch>
            <a:fillRect/>
          </a:stretch>
        </p:blipFill>
        <p:spPr bwMode="auto">
          <a:xfrm>
            <a:off x="3918306" y="3101618"/>
            <a:ext cx="1463784" cy="702615"/>
          </a:xfrm>
          <a:prstGeom prst="rect">
            <a:avLst/>
          </a:prstGeom>
          <a:noFill/>
          <a:ln>
            <a:no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6355" y="1229033"/>
            <a:ext cx="8203575" cy="1925452"/>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446357" y="3596941"/>
            <a:ext cx="8188953" cy="1018033"/>
          </a:xfrm>
        </p:spPr>
        <p:txBody>
          <a:bodyPr>
            <a:normAutofit/>
          </a:bodyPr>
          <a:lstStyle>
            <a:lvl1pPr marL="0" indent="0" algn="l">
              <a:buNone/>
              <a:defRPr sz="2800" b="0" i="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8/3/2019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253875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58107"/>
            <a:ext cx="8246070" cy="101803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1"/>
            <a:ext cx="8246070" cy="4886556"/>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8/3/2019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664471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2566" y="502721"/>
            <a:ext cx="6284320" cy="967132"/>
          </a:xfrm>
        </p:spPr>
        <p:txBody>
          <a:bodyPr>
            <a:normAutofit/>
          </a:bodyPr>
          <a:lstStyle>
            <a:lvl1pPr algn="l">
              <a:defRPr sz="3600">
                <a:solidFill>
                  <a:srgbClr val="0B0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92566" y="1520754"/>
            <a:ext cx="6284320" cy="4681415"/>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8/3/2019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629391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8/3/2019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863441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8/3/2019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5567918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313037"/>
            <a:ext cx="8093365" cy="1018033"/>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2177863"/>
            <a:ext cx="4040188" cy="639763"/>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807725"/>
            <a:ext cx="4040188" cy="3035059"/>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1" y="2177863"/>
            <a:ext cx="4041775" cy="639763"/>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1" y="2807725"/>
            <a:ext cx="4041775" cy="3035059"/>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solidFill>
                  <a:prstClr val="black">
                    <a:tint val="75000"/>
                  </a:prstClr>
                </a:solidFill>
              </a:rPr>
              <a:pPr/>
              <a:t>8/3/2019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41229119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solidFill>
                  <a:prstClr val="black">
                    <a:tint val="75000"/>
                  </a:prstClr>
                </a:solidFill>
              </a:rPr>
              <a:pPr/>
              <a:t>8/3/2019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029773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578507"/>
            <a:ext cx="8246070" cy="814427"/>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2207360"/>
            <a:ext cx="8246070" cy="4072125"/>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8/3/2019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664471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solidFill>
                  <a:prstClr val="black">
                    <a:tint val="75000"/>
                  </a:prstClr>
                </a:solidFill>
              </a:rPr>
              <a:pPr/>
              <a:t>8/3/2019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42518640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8/3/2019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1744526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8/3/2019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4776078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8/3/2019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4286657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8/3/2019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tretch>
            <a:fillRect/>
          </a:stretch>
        </p:blipFill>
        <p:spPr bwMode="auto">
          <a:xfrm>
            <a:off x="3808475" y="3101618"/>
            <a:ext cx="1463784" cy="702615"/>
          </a:xfrm>
          <a:prstGeom prst="rect">
            <a:avLst/>
          </a:prstGeom>
          <a:noFill/>
          <a:ln>
            <a:no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93609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6" y="578507"/>
            <a:ext cx="6260905" cy="763525"/>
          </a:xfrm>
        </p:spPr>
        <p:txBody>
          <a:bodyPr>
            <a:normAutofit/>
          </a:bodyPr>
          <a:lstStyle>
            <a:lvl1pPr algn="l">
              <a:defRPr sz="360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81426" y="1596541"/>
            <a:ext cx="6260905" cy="4477808"/>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8/3/2019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8/3/2019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8/3/2019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578507"/>
            <a:ext cx="8246071" cy="814427"/>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1812" y="2207360"/>
            <a:ext cx="4040188" cy="639763"/>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3021787"/>
            <a:ext cx="4040188" cy="2850495"/>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1" y="2207360"/>
            <a:ext cx="4041775" cy="639763"/>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1" y="3021787"/>
            <a:ext cx="4041775" cy="2850495"/>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solidFill>
                  <a:prstClr val="black">
                    <a:tint val="75000"/>
                  </a:prstClr>
                </a:solidFill>
              </a:rPr>
              <a:pPr/>
              <a:t>8/3/2019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solidFill>
                  <a:prstClr val="black">
                    <a:tint val="75000"/>
                  </a:prstClr>
                </a:solidFill>
              </a:rPr>
              <a:pPr/>
              <a:t>8/3/2019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solidFill>
                  <a:prstClr val="black">
                    <a:tint val="75000"/>
                  </a:prstClr>
                </a:solidFill>
              </a:rPr>
              <a:pPr/>
              <a:t>8/3/2019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8/3/2019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8/3/2019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 xmlns:a16="http://schemas.microsoft.com/office/drawing/2014/main" id="{8829D7B0-1478-40C2-9280-07F54738A2E5}"/>
              </a:ext>
            </a:extLst>
          </p:cNvPr>
          <p:cNvSpPr txBox="1"/>
          <p:nvPr userDrawn="1"/>
        </p:nvSpPr>
        <p:spPr>
          <a:xfrm>
            <a:off x="-9150" y="6951663"/>
            <a:ext cx="8389625" cy="523220"/>
          </a:xfrm>
          <a:prstGeom prst="rect">
            <a:avLst/>
          </a:prstGeom>
          <a:noFill/>
        </p:spPr>
        <p:txBody>
          <a:bodyPr wrap="square" rtlCol="0">
            <a:spAutoFit/>
          </a:bodyPr>
          <a:lstStyle/>
          <a:p>
            <a:r>
              <a:rPr lang="en-US" sz="1400">
                <a:solidFill>
                  <a:prstClr val="white">
                    <a:lumMod val="65000"/>
                  </a:prstClr>
                </a:solidFill>
              </a:rPr>
              <a:t>This presentation uses a free template provided by FPPT.com</a:t>
            </a:r>
          </a:p>
          <a:p>
            <a:r>
              <a:rPr lang="en-US" sz="1400">
                <a:solidFill>
                  <a:prstClr val="white">
                    <a:lumMod val="65000"/>
                  </a:prstClr>
                </a:solidFill>
              </a:rPr>
              <a:t>www.free-power-point-templates.com</a:t>
            </a:r>
          </a:p>
        </p:txBody>
      </p:sp>
    </p:spTree>
    <p:extLst>
      <p:ext uri="{BB962C8B-B14F-4D97-AF65-F5344CB8AC3E}">
        <p14:creationId xmlns=""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8/3/2019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8.xml"/><Relationship Id="rId4" Type="http://schemas.openxmlformats.org/officeDocument/2006/relationships/chart" Target="../charts/chart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chart" Target="../charts/chart2.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378" y="1800147"/>
            <a:ext cx="7787955" cy="1832460"/>
          </a:xfrm>
        </p:spPr>
        <p:txBody>
          <a:bodyPr>
            <a:normAutofit/>
          </a:bodyPr>
          <a:lstStyle/>
          <a:p>
            <a:r>
              <a:rPr lang="en-US" b="1" dirty="0" smtClean="0"/>
              <a:t>Office Supplies </a:t>
            </a:r>
            <a:br>
              <a:rPr lang="en-US" b="1" dirty="0" smtClean="0"/>
            </a:br>
            <a:r>
              <a:rPr lang="en-US" b="1" dirty="0" smtClean="0"/>
              <a:t>Sales Data set</a:t>
            </a:r>
            <a:endParaRPr lang="en-US" b="1" dirty="0"/>
          </a:p>
        </p:txBody>
      </p:sp>
      <p:sp>
        <p:nvSpPr>
          <p:cNvPr id="4" name="Title 1"/>
          <p:cNvSpPr txBox="1">
            <a:spLocks/>
          </p:cNvSpPr>
          <p:nvPr/>
        </p:nvSpPr>
        <p:spPr>
          <a:xfrm>
            <a:off x="0" y="4038600"/>
            <a:ext cx="8246070" cy="985720"/>
          </a:xfrm>
          <a:prstGeom prst="rect">
            <a:avLst/>
          </a:prstGeom>
          <a:noFill/>
          <a:effectLst>
            <a:outerShdw blurRad="50800" dist="38100" dir="2700000" algn="tl" rotWithShape="0">
              <a:prstClr val="black">
                <a:alpha val="40000"/>
              </a:prstClr>
            </a:outerShdw>
          </a:effectLst>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002060"/>
                </a:solidFill>
                <a:effectLst/>
                <a:uLnTx/>
                <a:uFillTx/>
                <a:latin typeface="+mj-lt"/>
                <a:ea typeface="+mj-ea"/>
                <a:cs typeface="+mj-cs"/>
              </a:rPr>
              <a:t>Scope</a:t>
            </a:r>
            <a:endParaRPr kumimoji="0" lang="en-US" sz="3600" b="1" i="0" u="none" strike="noStrike" kern="1200" cap="none" spc="0" normalizeH="0" baseline="0" noProof="0" dirty="0">
              <a:ln>
                <a:noFill/>
              </a:ln>
              <a:solidFill>
                <a:srgbClr val="002060"/>
              </a:solidFill>
              <a:effectLst/>
              <a:uLnTx/>
              <a:uFillTx/>
              <a:latin typeface="+mj-lt"/>
              <a:ea typeface="+mj-ea"/>
              <a:cs typeface="+mj-cs"/>
            </a:endParaRPr>
          </a:p>
        </p:txBody>
      </p:sp>
      <p:sp>
        <p:nvSpPr>
          <p:cNvPr id="5" name="Content Placeholder 2"/>
          <p:cNvSpPr txBox="1">
            <a:spLocks/>
          </p:cNvSpPr>
          <p:nvPr/>
        </p:nvSpPr>
        <p:spPr>
          <a:xfrm>
            <a:off x="0" y="5029200"/>
            <a:ext cx="9144000" cy="4275735"/>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rgbClr val="00B0F0"/>
                </a:solidFill>
                <a:effectLst/>
                <a:uLnTx/>
                <a:uFillTx/>
                <a:latin typeface="+mn-lt"/>
                <a:ea typeface="+mn-ea"/>
                <a:cs typeface="+mn-cs"/>
              </a:rPr>
              <a:t>This data set includes sales orders raised by the representatives categorized according to region, item, order quantity ,unit price between Jul 2014 to May 2015. The purpose of the analysis is to draw conclusions on sales history &amp; suggest valuable </a:t>
            </a:r>
            <a:r>
              <a:rPr kumimoji="0" lang="en-US" sz="2000" b="0" i="0" u="none" strike="noStrike" kern="1200" cap="none" spc="0" normalizeH="0" baseline="0" noProof="0" dirty="0" smtClean="0">
                <a:ln>
                  <a:noFill/>
                </a:ln>
                <a:solidFill>
                  <a:srgbClr val="00B0F0"/>
                </a:solidFill>
                <a:effectLst/>
                <a:uLnTx/>
                <a:uFillTx/>
                <a:latin typeface="+mn-lt"/>
                <a:ea typeface="+mn-ea"/>
                <a:cs typeface="+mn-cs"/>
              </a:rPr>
              <a:t>insight </a:t>
            </a:r>
            <a:r>
              <a:rPr kumimoji="0" lang="en-US" sz="2000" b="0" i="0" u="none" strike="noStrike" kern="1200" cap="none" spc="0" normalizeH="0" baseline="0" noProof="0" dirty="0" smtClean="0">
                <a:ln>
                  <a:noFill/>
                </a:ln>
                <a:solidFill>
                  <a:srgbClr val="00B0F0"/>
                </a:solidFill>
                <a:effectLst/>
                <a:uLnTx/>
                <a:uFillTx/>
                <a:latin typeface="+mn-lt"/>
                <a:ea typeface="+mn-ea"/>
                <a:cs typeface="+mn-cs"/>
              </a:rPr>
              <a:t>(Considering  Sales of office supplies to be dependent on number of orders, order quantity &amp; Sales Value ideally)</a:t>
            </a:r>
            <a:endParaRPr kumimoji="0" lang="en-US" sz="2000" b="0" i="0" u="none" strike="noStrike" kern="1200" cap="none" spc="0" normalizeH="0" baseline="0" noProof="0" dirty="0">
              <a:ln>
                <a:noFill/>
              </a:ln>
              <a:solidFill>
                <a:srgbClr val="00B0F0"/>
              </a:solidFill>
              <a:effectLst/>
              <a:uLnTx/>
              <a:uFillTx/>
              <a:latin typeface="+mn-lt"/>
              <a:ea typeface="+mn-ea"/>
              <a:cs typeface="+mn-cs"/>
            </a:endParaRPr>
          </a:p>
        </p:txBody>
      </p:sp>
    </p:spTree>
    <p:extLst>
      <p:ext uri="{BB962C8B-B14F-4D97-AF65-F5344CB8AC3E}">
        <p14:creationId xmlns=""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3124200"/>
          <a:ext cx="3733800" cy="1510665"/>
        </p:xfrm>
        <a:graphic>
          <a:graphicData uri="http://schemas.openxmlformats.org/drawingml/2006/table">
            <a:tbl>
              <a:tblPr/>
              <a:tblGrid>
                <a:gridCol w="1219200"/>
                <a:gridCol w="1219200"/>
                <a:gridCol w="1295400"/>
              </a:tblGrid>
              <a:tr h="190500">
                <a:tc>
                  <a:txBody>
                    <a:bodyPr/>
                    <a:lstStyle/>
                    <a:p>
                      <a:pPr algn="ctr" fontAlgn="b"/>
                      <a:r>
                        <a:rPr lang="en-US" sz="1600" b="0" i="0" u="none" strike="noStrike" dirty="0">
                          <a:solidFill>
                            <a:srgbClr val="FFFFFF"/>
                          </a:solidFill>
                          <a:latin typeface="Calibri"/>
                        </a:rPr>
                        <a:t>Region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600" b="0" i="0" u="none" strike="noStrike" dirty="0">
                          <a:solidFill>
                            <a:srgbClr val="FFFFFF"/>
                          </a:solidFill>
                          <a:latin typeface="Calibri"/>
                        </a:rPr>
                        <a:t>Total Sales Value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600" b="0" i="0" u="none" strike="noStrike">
                          <a:solidFill>
                            <a:srgbClr val="FFFFFF"/>
                          </a:solidFill>
                          <a:latin typeface="Calibri"/>
                        </a:rPr>
                        <a:t>% Sales Contribution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190500">
                <a:tc>
                  <a:txBody>
                    <a:bodyPr/>
                    <a:lstStyle/>
                    <a:p>
                      <a:pPr algn="ctr" fontAlgn="b"/>
                      <a:r>
                        <a:rPr lang="en-US" sz="1600" b="0" i="0" u="none" strike="noStrike">
                          <a:solidFill>
                            <a:srgbClr val="000000"/>
                          </a:solidFill>
                          <a:latin typeface="Calibri"/>
                        </a:rPr>
                        <a:t>Central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a:solidFill>
                            <a:srgbClr val="000000"/>
                          </a:solidFill>
                          <a:latin typeface="Calibri"/>
                        </a:rPr>
                        <a:t>11139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0" i="0" u="none" strike="noStrike">
                          <a:solidFill>
                            <a:srgbClr val="000000"/>
                          </a:solidFill>
                          <a:latin typeface="Calibri"/>
                        </a:rPr>
                        <a:t>East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a:solidFill>
                            <a:srgbClr val="000000"/>
                          </a:solidFill>
                          <a:latin typeface="Calibri"/>
                        </a:rPr>
                        <a:t>6002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0" i="0" u="none" strike="noStrike">
                          <a:solidFill>
                            <a:srgbClr val="000000"/>
                          </a:solidFill>
                          <a:latin typeface="Calibri"/>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a:solidFill>
                            <a:srgbClr val="000000"/>
                          </a:solidFill>
                          <a:latin typeface="Calibri"/>
                        </a:rPr>
                        <a:t>2487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0" i="0" u="none" strike="noStrike">
                          <a:solidFill>
                            <a:srgbClr val="000000"/>
                          </a:solidFill>
                          <a:latin typeface="Calibri"/>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19628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nvGraphicFramePr>
        <p:xfrm>
          <a:off x="4267200" y="1524000"/>
          <a:ext cx="4076700" cy="2897505"/>
        </p:xfrm>
        <a:graphic>
          <a:graphicData uri="http://schemas.openxmlformats.org/drawingml/2006/table">
            <a:tbl>
              <a:tblPr/>
              <a:tblGrid>
                <a:gridCol w="1181100"/>
                <a:gridCol w="1295400"/>
                <a:gridCol w="1600200"/>
              </a:tblGrid>
              <a:tr h="190500">
                <a:tc>
                  <a:txBody>
                    <a:bodyPr/>
                    <a:lstStyle/>
                    <a:p>
                      <a:pPr algn="ctr" fontAlgn="b"/>
                      <a:r>
                        <a:rPr lang="en-US" sz="1400" b="0" i="0" u="none" strike="noStrike">
                          <a:solidFill>
                            <a:srgbClr val="FFFFFF"/>
                          </a:solidFill>
                          <a:latin typeface="Calibri"/>
                        </a:rPr>
                        <a:t>Representative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400" b="0" i="0" u="none" strike="noStrike">
                          <a:solidFill>
                            <a:srgbClr val="FFFFFF"/>
                          </a:solidFill>
                          <a:latin typeface="Calibri"/>
                        </a:rPr>
                        <a:t>Total Sales Value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400" b="0" i="0" u="none" strike="noStrike">
                          <a:solidFill>
                            <a:srgbClr val="FFFFFF"/>
                          </a:solidFill>
                          <a:latin typeface="Calibri"/>
                        </a:rPr>
                        <a:t>% Sales Contribution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190500">
                <a:tc>
                  <a:txBody>
                    <a:bodyPr/>
                    <a:lstStyle/>
                    <a:p>
                      <a:pPr algn="ctr" fontAlgn="b"/>
                      <a:r>
                        <a:rPr lang="en-US" sz="1400" b="0" i="0" u="none" strike="noStrike">
                          <a:solidFill>
                            <a:srgbClr val="000000"/>
                          </a:solidFill>
                          <a:latin typeface="Calibri"/>
                        </a:rPr>
                        <a:t>Alex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400" b="0" i="0" u="none" strike="noStrike">
                          <a:solidFill>
                            <a:srgbClr val="000000"/>
                          </a:solidFill>
                          <a:latin typeface="Calibri"/>
                        </a:rPr>
                        <a:t>2812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0" i="0" u="none" strike="noStrike">
                          <a:solidFill>
                            <a:srgbClr val="000000"/>
                          </a:solidFill>
                          <a:latin typeface="Calibri"/>
                        </a:rPr>
                        <a:t>Matthew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400" b="0" i="0" u="none" strike="noStrike">
                          <a:solidFill>
                            <a:srgbClr val="000000"/>
                          </a:solidFill>
                          <a:latin typeface="Calibri"/>
                        </a:rPr>
                        <a:t>3109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0" i="0" u="none" strike="noStrike">
                          <a:solidFill>
                            <a:srgbClr val="000000"/>
                          </a:solidFill>
                          <a:latin typeface="Calibri"/>
                        </a:rPr>
                        <a:t>Richard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400" b="0" i="0" u="none" strike="noStrike">
                          <a:solidFill>
                            <a:srgbClr val="000000"/>
                          </a:solidFill>
                          <a:latin typeface="Calibri"/>
                        </a:rPr>
                        <a:t>2363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0" i="0" u="none" strike="noStrike">
                          <a:solidFill>
                            <a:srgbClr val="000000"/>
                          </a:solidFill>
                          <a:latin typeface="Calibri"/>
                        </a:rPr>
                        <a:t>Susan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400" b="0" i="0" u="none" strike="noStrike">
                          <a:solidFill>
                            <a:srgbClr val="000000"/>
                          </a:solidFill>
                          <a:latin typeface="Calibri"/>
                        </a:rPr>
                        <a:t>3102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0" i="0" u="none" strike="noStrike">
                          <a:solidFill>
                            <a:srgbClr val="000000"/>
                          </a:solidFill>
                          <a:latin typeface="Calibri"/>
                        </a:rPr>
                        <a:t>Bill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400" b="0" i="0" u="none" strike="noStrike">
                          <a:solidFill>
                            <a:srgbClr val="000000"/>
                          </a:solidFill>
                          <a:latin typeface="Calibri"/>
                        </a:rPr>
                        <a:t>1750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0" i="0" u="none" strike="noStrike">
                          <a:solidFill>
                            <a:srgbClr val="000000"/>
                          </a:solidFill>
                          <a:latin typeface="Calibri"/>
                        </a:rPr>
                        <a:t>Smith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400" b="0" i="0" u="none" strike="noStrike">
                          <a:solidFill>
                            <a:srgbClr val="000000"/>
                          </a:solidFill>
                          <a:latin typeface="Calibri"/>
                        </a:rPr>
                        <a:t>1641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0" i="0" u="none" strike="noStrike">
                          <a:solidFill>
                            <a:srgbClr val="000000"/>
                          </a:solidFill>
                          <a:latin typeface="Calibri"/>
                        </a:rPr>
                        <a:t>Morgan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400" b="0" i="0" u="none" strike="noStrike">
                          <a:solidFill>
                            <a:srgbClr val="000000"/>
                          </a:solidFill>
                          <a:latin typeface="Calibri"/>
                        </a:rPr>
                        <a:t>1388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0" i="0" u="none" strike="noStrike">
                          <a:solidFill>
                            <a:srgbClr val="000000"/>
                          </a:solidFill>
                          <a:latin typeface="Calibri"/>
                        </a:rPr>
                        <a:t>James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400" b="0" i="0" u="none" strike="noStrike">
                          <a:solidFill>
                            <a:srgbClr val="000000"/>
                          </a:solidFill>
                          <a:latin typeface="Calibri"/>
                        </a:rPr>
                        <a:t>1284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0" i="0" u="none" strike="noStrike">
                          <a:solidFill>
                            <a:srgbClr val="000000"/>
                          </a:solidFill>
                          <a:latin typeface="Calibri"/>
                        </a:rPr>
                        <a:t>Thomas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400" b="0" i="0" u="none" strike="noStrike">
                          <a:solidFill>
                            <a:srgbClr val="000000"/>
                          </a:solidFill>
                          <a:latin typeface="Calibri"/>
                        </a:rPr>
                        <a:t>1203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0" i="0" u="none" strike="noStrike">
                          <a:solidFill>
                            <a:srgbClr val="000000"/>
                          </a:solidFill>
                          <a:latin typeface="Calibri"/>
                        </a:rPr>
                        <a:t>Nick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400" b="0" i="0" u="none" strike="noStrike">
                          <a:solidFill>
                            <a:srgbClr val="000000"/>
                          </a:solidFill>
                          <a:latin typeface="Calibri"/>
                        </a:rPr>
                        <a:t>537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0" i="0" u="none" strike="noStrike">
                          <a:solidFill>
                            <a:srgbClr val="000000"/>
                          </a:solidFill>
                          <a:latin typeface="Calibri"/>
                        </a:rPr>
                        <a:t>Rachel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400" b="0" i="0" u="none" strike="noStrike">
                          <a:solidFill>
                            <a:srgbClr val="000000"/>
                          </a:solidFill>
                          <a:latin typeface="Calibri"/>
                        </a:rPr>
                        <a:t>438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0" i="0" u="none" strike="noStrike">
                          <a:solidFill>
                            <a:srgbClr val="000000"/>
                          </a:solidFill>
                          <a:latin typeface="Calibri"/>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19628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nvGraphicFramePr>
        <p:xfrm>
          <a:off x="4267200" y="4648200"/>
          <a:ext cx="4038600" cy="2047875"/>
        </p:xfrm>
        <a:graphic>
          <a:graphicData uri="http://schemas.openxmlformats.org/drawingml/2006/table">
            <a:tbl>
              <a:tblPr/>
              <a:tblGrid>
                <a:gridCol w="1170062"/>
                <a:gridCol w="1283293"/>
                <a:gridCol w="1585245"/>
              </a:tblGrid>
              <a:tr h="190500">
                <a:tc>
                  <a:txBody>
                    <a:bodyPr/>
                    <a:lstStyle/>
                    <a:p>
                      <a:pPr algn="ctr" fontAlgn="b"/>
                      <a:r>
                        <a:rPr lang="en-US" sz="1600" b="0" i="0" u="none" strike="noStrike" dirty="0">
                          <a:solidFill>
                            <a:srgbClr val="FFFFFF"/>
                          </a:solidFill>
                          <a:latin typeface="Calibri"/>
                        </a:rPr>
                        <a:t>Item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600" b="0" i="0" u="none" strike="noStrike" dirty="0">
                          <a:solidFill>
                            <a:srgbClr val="FFFFFF"/>
                          </a:solidFill>
                          <a:latin typeface="Calibri"/>
                        </a:rPr>
                        <a:t>Total Sales  Value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600" b="0" i="0" u="none" strike="noStrike" dirty="0">
                          <a:solidFill>
                            <a:srgbClr val="FFFFFF"/>
                          </a:solidFill>
                          <a:latin typeface="Calibri"/>
                        </a:rPr>
                        <a:t>% Contribution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190500">
                <a:tc>
                  <a:txBody>
                    <a:bodyPr/>
                    <a:lstStyle/>
                    <a:p>
                      <a:pPr algn="ctr" fontAlgn="b"/>
                      <a:r>
                        <a:rPr lang="en-US" sz="1400" b="0" i="0" u="none" strike="noStrike">
                          <a:solidFill>
                            <a:srgbClr val="000000"/>
                          </a:solidFill>
                          <a:latin typeface="Calibri"/>
                        </a:rPr>
                        <a:t>Binder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400" b="0" i="0" u="none" strike="noStrike">
                          <a:solidFill>
                            <a:srgbClr val="000000"/>
                          </a:solidFill>
                          <a:latin typeface="Calibri"/>
                        </a:rPr>
                        <a:t>9577.65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0" i="0" u="none" strike="noStrike">
                          <a:solidFill>
                            <a:srgbClr val="000000"/>
                          </a:solidFill>
                          <a:latin typeface="Calibri"/>
                        </a:rPr>
                        <a:t>Pencil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400" b="0" i="0" u="none" strike="noStrike">
                          <a:solidFill>
                            <a:srgbClr val="000000"/>
                          </a:solidFill>
                          <a:latin typeface="Calibri"/>
                        </a:rPr>
                        <a:t>2135.14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0" i="0" u="none" strike="noStrike">
                          <a:solidFill>
                            <a:srgbClr val="000000"/>
                          </a:solidFill>
                          <a:latin typeface="Calibri"/>
                        </a:rPr>
                        <a:t>Desk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400" b="0" i="0" u="none" strike="noStrike">
                          <a:solidFill>
                            <a:srgbClr val="000000"/>
                          </a:solidFill>
                          <a:latin typeface="Calibri"/>
                        </a:rPr>
                        <a:t>1700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0" i="0" u="none" strike="noStrike">
                          <a:solidFill>
                            <a:srgbClr val="000000"/>
                          </a:solidFill>
                          <a:latin typeface="Calibri"/>
                        </a:rPr>
                        <a:t>Pen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400" b="0" i="0" u="none" strike="noStrike">
                          <a:solidFill>
                            <a:srgbClr val="000000"/>
                          </a:solidFill>
                          <a:latin typeface="Calibri"/>
                        </a:rPr>
                        <a:t>2045.22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0" i="0" u="none" strike="noStrike">
                          <a:solidFill>
                            <a:srgbClr val="000000"/>
                          </a:solidFill>
                          <a:latin typeface="Calibri"/>
                        </a:rPr>
                        <a:t>Penset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400" b="0" i="0" u="none" strike="noStrike">
                          <a:solidFill>
                            <a:srgbClr val="000000"/>
                          </a:solidFill>
                          <a:latin typeface="Calibri"/>
                        </a:rPr>
                        <a:t>4170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0" i="0" u="none" strike="noStrike">
                          <a:solidFill>
                            <a:srgbClr val="000000"/>
                          </a:solidFill>
                          <a:latin typeface="Calibri"/>
                        </a:rPr>
                        <a:t>Total Sales Value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19628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381000" y="1524000"/>
          <a:ext cx="3733800" cy="1501140"/>
        </p:xfrm>
        <a:graphic>
          <a:graphicData uri="http://schemas.openxmlformats.org/drawingml/2006/table">
            <a:tbl>
              <a:tblPr/>
              <a:tblGrid>
                <a:gridCol w="1081755"/>
                <a:gridCol w="1186441"/>
                <a:gridCol w="1465604"/>
              </a:tblGrid>
              <a:tr h="190500">
                <a:tc>
                  <a:txBody>
                    <a:bodyPr/>
                    <a:lstStyle/>
                    <a:p>
                      <a:pPr algn="ctr" fontAlgn="b"/>
                      <a:r>
                        <a:rPr lang="en-US" sz="1600" b="0" i="0" u="none" strike="noStrike" dirty="0">
                          <a:solidFill>
                            <a:srgbClr val="FFFFFF"/>
                          </a:solidFill>
                          <a:latin typeface="Calibri"/>
                        </a:rPr>
                        <a:t>Year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600" b="0" i="0" u="none" strike="noStrike" dirty="0">
                          <a:solidFill>
                            <a:srgbClr val="FFFFFF"/>
                          </a:solidFill>
                          <a:latin typeface="Calibri"/>
                        </a:rPr>
                        <a:t>Total Sales </a:t>
                      </a:r>
                      <a:r>
                        <a:rPr lang="en-US" sz="1600" b="0" i="0" u="none" strike="noStrike" dirty="0" smtClean="0">
                          <a:solidFill>
                            <a:srgbClr val="FFFFFF"/>
                          </a:solidFill>
                          <a:latin typeface="Calibri"/>
                        </a:rPr>
                        <a:t>Value**</a:t>
                      </a:r>
                      <a:endParaRPr lang="en-US" sz="1600" b="0" i="0" u="none" strike="noStrike" dirty="0">
                        <a:solidFill>
                          <a:srgbClr val="FFFFFF"/>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600" b="0" i="0" u="none" strike="noStrike" dirty="0">
                          <a:solidFill>
                            <a:srgbClr val="FFFFFF"/>
                          </a:solidFill>
                          <a:latin typeface="Calibri"/>
                        </a:rPr>
                        <a:t>% Total Sales for </a:t>
                      </a:r>
                      <a:r>
                        <a:rPr lang="en-US" sz="1600" b="0" i="0" u="none" strike="noStrike" dirty="0" smtClean="0">
                          <a:solidFill>
                            <a:srgbClr val="FFFFFF"/>
                          </a:solidFill>
                          <a:latin typeface="Calibri"/>
                        </a:rPr>
                        <a:t>one</a:t>
                      </a:r>
                      <a:r>
                        <a:rPr lang="en-US" sz="1600" b="0" i="0" u="none" strike="noStrike" baseline="0" dirty="0" smtClean="0">
                          <a:solidFill>
                            <a:srgbClr val="FFFFFF"/>
                          </a:solidFill>
                          <a:latin typeface="Calibri"/>
                        </a:rPr>
                        <a:t> accounting period</a:t>
                      </a:r>
                      <a:endParaRPr lang="en-US" sz="1600" b="0" i="0" u="none" strike="noStrike" dirty="0">
                        <a:solidFill>
                          <a:srgbClr val="FFFFFF"/>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190500">
                <a:tc>
                  <a:txBody>
                    <a:bodyPr/>
                    <a:lstStyle/>
                    <a:p>
                      <a:pPr algn="ctr" fontAlgn="b"/>
                      <a:r>
                        <a:rPr lang="en-US" sz="1600" b="0" i="0" u="none" strike="noStrike">
                          <a:solidFill>
                            <a:srgbClr val="000000"/>
                          </a:solidFill>
                          <a:latin typeface="Calibri"/>
                        </a:rPr>
                        <a:t>2014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a:solidFill>
                            <a:srgbClr val="000000"/>
                          </a:solidFill>
                          <a:latin typeface="Calibri"/>
                        </a:rPr>
                        <a:t>11452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0" i="0" u="none" strike="noStrike">
                          <a:solidFill>
                            <a:srgbClr val="000000"/>
                          </a:solidFill>
                          <a:latin typeface="Calibri"/>
                        </a:rPr>
                        <a:t>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a:solidFill>
                            <a:srgbClr val="000000"/>
                          </a:solidFill>
                          <a:latin typeface="Calibri"/>
                        </a:rPr>
                        <a:t>8176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0" i="0" u="none" strike="noStrike">
                          <a:solidFill>
                            <a:srgbClr val="000000"/>
                          </a:solidFill>
                          <a:latin typeface="Calibri"/>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19628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 name="Title 3"/>
          <p:cNvSpPr>
            <a:spLocks noGrp="1"/>
          </p:cNvSpPr>
          <p:nvPr>
            <p:ph type="title"/>
          </p:nvPr>
        </p:nvSpPr>
        <p:spPr>
          <a:xfrm>
            <a:off x="-1159165" y="152400"/>
            <a:ext cx="8093365" cy="1018033"/>
          </a:xfrm>
        </p:spPr>
        <p:txBody>
          <a:bodyPr>
            <a:normAutofit fontScale="90000"/>
          </a:bodyPr>
          <a:lstStyle/>
          <a:p>
            <a:pPr algn="ctr"/>
            <a:r>
              <a:rPr lang="en-US" b="1" dirty="0" smtClean="0"/>
              <a:t>Sales Value  </a:t>
            </a:r>
            <a:br>
              <a:rPr lang="en-US" b="1" dirty="0" smtClean="0"/>
            </a:br>
            <a:r>
              <a:rPr lang="en-US" b="1" dirty="0" smtClean="0"/>
              <a:t> Vs </a:t>
            </a:r>
            <a:br>
              <a:rPr lang="en-US" b="1" dirty="0" smtClean="0"/>
            </a:br>
            <a:r>
              <a:rPr lang="en-US" b="1" dirty="0" smtClean="0"/>
              <a:t>Year, </a:t>
            </a:r>
            <a:r>
              <a:rPr lang="en-US" b="1" dirty="0" err="1" smtClean="0"/>
              <a:t>Region,item</a:t>
            </a:r>
            <a:r>
              <a:rPr lang="en-US" b="1" dirty="0" smtClean="0"/>
              <a:t>, representative</a:t>
            </a:r>
            <a:endParaRPr lang="en-US" b="1" dirty="0"/>
          </a:p>
        </p:txBody>
      </p:sp>
      <p:sp>
        <p:nvSpPr>
          <p:cNvPr id="7" name="Rectangle 6"/>
          <p:cNvSpPr/>
          <p:nvPr/>
        </p:nvSpPr>
        <p:spPr>
          <a:xfrm>
            <a:off x="304800" y="6019800"/>
            <a:ext cx="4572000" cy="553998"/>
          </a:xfrm>
          <a:prstGeom prst="rect">
            <a:avLst/>
          </a:prstGeom>
        </p:spPr>
        <p:txBody>
          <a:bodyPr>
            <a:spAutoFit/>
          </a:bodyPr>
          <a:lstStyle/>
          <a:p>
            <a:r>
              <a:rPr lang="en-US" sz="1200" dirty="0" smtClean="0"/>
              <a:t>**Total </a:t>
            </a:r>
            <a:r>
              <a:rPr lang="en-US" sz="1200" dirty="0" smtClean="0"/>
              <a:t>Sales value is calculated for one accounting </a:t>
            </a:r>
            <a:r>
              <a:rPr lang="en-US" sz="1200" dirty="0" smtClean="0"/>
              <a:t>period</a:t>
            </a:r>
          </a:p>
          <a:p>
            <a:r>
              <a:rPr lang="en-US" sz="1200" dirty="0" smtClean="0"/>
              <a:t> </a:t>
            </a:r>
            <a:r>
              <a:rPr lang="en-US" sz="1200" dirty="0" smtClean="0"/>
              <a:t>(Jul 2014-Jun2015</a:t>
            </a:r>
            <a:r>
              <a:rPr lang="en-US" dirty="0" smtClean="0"/>
              <a: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304800" y="13716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nvGraphicFramePr>
        <p:xfrm>
          <a:off x="152400" y="4114800"/>
          <a:ext cx="51054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p:cNvGraphicFramePr/>
          <p:nvPr/>
        </p:nvGraphicFramePr>
        <p:xfrm>
          <a:off x="4572000" y="1371600"/>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p:cNvSpPr txBox="1"/>
          <p:nvPr/>
        </p:nvSpPr>
        <p:spPr>
          <a:xfrm>
            <a:off x="5486400" y="4180344"/>
            <a:ext cx="3276600" cy="2677656"/>
          </a:xfrm>
          <a:prstGeom prst="rect">
            <a:avLst/>
          </a:prstGeom>
          <a:noFill/>
        </p:spPr>
        <p:txBody>
          <a:bodyPr wrap="square" rtlCol="0">
            <a:spAutoFit/>
          </a:bodyPr>
          <a:lstStyle/>
          <a:p>
            <a:pPr algn="just"/>
            <a:r>
              <a:rPr lang="en-US" sz="2400" b="1" dirty="0" smtClean="0"/>
              <a:t>Inference :</a:t>
            </a:r>
          </a:p>
          <a:p>
            <a:pPr algn="just">
              <a:buFont typeface="Wingdings" pitchFamily="2" charset="2"/>
              <a:buChar char="Ø"/>
            </a:pPr>
            <a:r>
              <a:rPr lang="en-US" sz="1600" dirty="0" smtClean="0">
                <a:solidFill>
                  <a:srgbClr val="0070C0"/>
                </a:solidFill>
              </a:rPr>
              <a:t>Among the sales representatives, Matthew ‘s contribution  to sales is the highest during the accounting period  (2014-2015)</a:t>
            </a:r>
          </a:p>
          <a:p>
            <a:pPr algn="just">
              <a:buFont typeface="Wingdings" pitchFamily="2" charset="2"/>
              <a:buChar char="Ø"/>
            </a:pPr>
            <a:r>
              <a:rPr lang="en-US" sz="1600" dirty="0" smtClean="0">
                <a:solidFill>
                  <a:srgbClr val="0070C0"/>
                </a:solidFill>
              </a:rPr>
              <a:t>Among the </a:t>
            </a:r>
            <a:r>
              <a:rPr lang="en-US" sz="1600" dirty="0">
                <a:solidFill>
                  <a:srgbClr val="0070C0"/>
                </a:solidFill>
              </a:rPr>
              <a:t> </a:t>
            </a:r>
            <a:r>
              <a:rPr lang="en-US" sz="1600" dirty="0" smtClean="0">
                <a:solidFill>
                  <a:srgbClr val="0070C0"/>
                </a:solidFill>
              </a:rPr>
              <a:t>items, maximum contribution to sales value  is provided by Binder </a:t>
            </a:r>
          </a:p>
          <a:p>
            <a:pPr algn="just">
              <a:buFont typeface="Wingdings" pitchFamily="2" charset="2"/>
              <a:buChar char="Ø"/>
            </a:pPr>
            <a:r>
              <a:rPr lang="en-US" sz="1600" dirty="0" smtClean="0">
                <a:solidFill>
                  <a:srgbClr val="0070C0"/>
                </a:solidFill>
              </a:rPr>
              <a:t>Also Central  region holds the maximum sales value  generated </a:t>
            </a:r>
          </a:p>
        </p:txBody>
      </p:sp>
      <p:sp>
        <p:nvSpPr>
          <p:cNvPr id="6" name="Title 3"/>
          <p:cNvSpPr>
            <a:spLocks noGrp="1"/>
          </p:cNvSpPr>
          <p:nvPr>
            <p:ph type="title"/>
          </p:nvPr>
        </p:nvSpPr>
        <p:spPr>
          <a:xfrm>
            <a:off x="-1159165" y="152400"/>
            <a:ext cx="8093365" cy="1018033"/>
          </a:xfrm>
        </p:spPr>
        <p:txBody>
          <a:bodyPr>
            <a:normAutofit fontScale="90000"/>
          </a:bodyPr>
          <a:lstStyle/>
          <a:p>
            <a:pPr algn="ctr"/>
            <a:r>
              <a:rPr lang="en-US" b="1" dirty="0" smtClean="0"/>
              <a:t>Sales Value  </a:t>
            </a:r>
            <a:br>
              <a:rPr lang="en-US" b="1" dirty="0" smtClean="0"/>
            </a:br>
            <a:r>
              <a:rPr lang="en-US" b="1" dirty="0" smtClean="0"/>
              <a:t> Vs </a:t>
            </a:r>
            <a:br>
              <a:rPr lang="en-US" b="1" dirty="0" smtClean="0"/>
            </a:br>
            <a:r>
              <a:rPr lang="en-US" b="1" dirty="0" smtClean="0"/>
              <a:t>Region</a:t>
            </a:r>
            <a:r>
              <a:rPr lang="en-US" b="1" dirty="0" smtClean="0"/>
              <a:t>, item</a:t>
            </a:r>
            <a:r>
              <a:rPr lang="en-US" b="1" dirty="0" smtClean="0"/>
              <a:t>, representative</a:t>
            </a:r>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analysis</a:t>
            </a:r>
            <a:endParaRPr lang="en-US" dirty="0"/>
          </a:p>
        </p:txBody>
      </p:sp>
      <p:graphicFrame>
        <p:nvGraphicFramePr>
          <p:cNvPr id="4" name="Diagram 3"/>
          <p:cNvGraphicFramePr/>
          <p:nvPr/>
        </p:nvGraphicFramePr>
        <p:xfrm>
          <a:off x="685800" y="2057400"/>
          <a:ext cx="8001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52600" y="124967"/>
            <a:ext cx="8093365" cy="1018033"/>
          </a:xfrm>
        </p:spPr>
        <p:txBody>
          <a:bodyPr>
            <a:normAutofit fontScale="90000"/>
          </a:bodyPr>
          <a:lstStyle/>
          <a:p>
            <a:pPr algn="ctr"/>
            <a:r>
              <a:rPr lang="en-US" b="1" dirty="0" smtClean="0"/>
              <a:t>No of Orders </a:t>
            </a:r>
            <a:br>
              <a:rPr lang="en-US" b="1" dirty="0" smtClean="0"/>
            </a:br>
            <a:r>
              <a:rPr lang="en-US" b="1" dirty="0" smtClean="0"/>
              <a:t> Vs </a:t>
            </a:r>
            <a:br>
              <a:rPr lang="en-US" b="1" dirty="0" smtClean="0"/>
            </a:br>
            <a:r>
              <a:rPr lang="en-US" b="1" dirty="0" smtClean="0"/>
              <a:t>Year, Month, Region</a:t>
            </a:r>
            <a:endParaRPr lang="en-US" b="1" dirty="0"/>
          </a:p>
        </p:txBody>
      </p:sp>
      <p:graphicFrame>
        <p:nvGraphicFramePr>
          <p:cNvPr id="14" name="Table 13"/>
          <p:cNvGraphicFramePr>
            <a:graphicFrameLocks noGrp="1"/>
          </p:cNvGraphicFramePr>
          <p:nvPr/>
        </p:nvGraphicFramePr>
        <p:xfrm>
          <a:off x="533400" y="1676400"/>
          <a:ext cx="3505200" cy="760095"/>
        </p:xfrm>
        <a:graphic>
          <a:graphicData uri="http://schemas.openxmlformats.org/drawingml/2006/table">
            <a:tbl>
              <a:tblPr/>
              <a:tblGrid>
                <a:gridCol w="990600"/>
                <a:gridCol w="2514600"/>
              </a:tblGrid>
              <a:tr h="190500">
                <a:tc>
                  <a:txBody>
                    <a:bodyPr/>
                    <a:lstStyle/>
                    <a:p>
                      <a:pPr algn="ctr" fontAlgn="b"/>
                      <a:r>
                        <a:rPr lang="en-US" sz="1600" b="1" i="0" u="none" strike="noStrike" dirty="0">
                          <a:solidFill>
                            <a:srgbClr val="FFFFFF"/>
                          </a:solidFill>
                          <a:latin typeface="Calibri"/>
                        </a:rPr>
                        <a:t>Year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600" b="1" i="0" u="none" strike="noStrike" dirty="0">
                          <a:solidFill>
                            <a:srgbClr val="FFFFFF"/>
                          </a:solidFill>
                          <a:latin typeface="Calibri"/>
                        </a:rPr>
                        <a:t>No of Orders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190500">
                <a:tc>
                  <a:txBody>
                    <a:bodyPr/>
                    <a:lstStyle/>
                    <a:p>
                      <a:pPr algn="ctr" fontAlgn="b"/>
                      <a:r>
                        <a:rPr lang="en-US" sz="1600" b="0" i="0" u="none" strike="noStrike">
                          <a:solidFill>
                            <a:srgbClr val="000000"/>
                          </a:solidFill>
                          <a:latin typeface="Calibri"/>
                        </a:rPr>
                        <a:t>2014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dirty="0">
                          <a:solidFill>
                            <a:srgbClr val="000000"/>
                          </a:solidFill>
                          <a:latin typeface="Calibri"/>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0" i="0" u="none" strike="noStrike">
                          <a:solidFill>
                            <a:srgbClr val="000000"/>
                          </a:solidFill>
                          <a:latin typeface="Calibri"/>
                        </a:rPr>
                        <a:t>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dirty="0">
                          <a:solidFill>
                            <a:srgbClr val="000000"/>
                          </a:solidFill>
                          <a:latin typeface="Calibri"/>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nvGraphicFramePr>
        <p:xfrm>
          <a:off x="533400" y="2819400"/>
          <a:ext cx="3505200" cy="3293745"/>
        </p:xfrm>
        <a:graphic>
          <a:graphicData uri="http://schemas.openxmlformats.org/drawingml/2006/table">
            <a:tbl>
              <a:tblPr/>
              <a:tblGrid>
                <a:gridCol w="966952"/>
                <a:gridCol w="1242848"/>
                <a:gridCol w="1295400"/>
              </a:tblGrid>
              <a:tr h="190500">
                <a:tc>
                  <a:txBody>
                    <a:bodyPr/>
                    <a:lstStyle/>
                    <a:p>
                      <a:pPr algn="ctr" fontAlgn="b"/>
                      <a:r>
                        <a:rPr lang="en-US" sz="1600" b="1" i="0" u="none" strike="noStrike" dirty="0">
                          <a:solidFill>
                            <a:srgbClr val="FFFFFF"/>
                          </a:solidFill>
                          <a:latin typeface="Calibri"/>
                        </a:rPr>
                        <a:t>Year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600" b="1" i="0" u="none" strike="noStrike">
                          <a:solidFill>
                            <a:srgbClr val="FFFFFF"/>
                          </a:solidFill>
                          <a:latin typeface="Calibri"/>
                        </a:rPr>
                        <a:t>Month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600" b="1" i="0" u="none" strike="noStrike" dirty="0">
                          <a:solidFill>
                            <a:srgbClr val="FFFFFF"/>
                          </a:solidFill>
                          <a:latin typeface="Calibri"/>
                        </a:rPr>
                        <a:t>No of Orders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190500">
                <a:tc>
                  <a:txBody>
                    <a:bodyPr/>
                    <a:lstStyle/>
                    <a:p>
                      <a:pPr algn="ctr" fontAlgn="b"/>
                      <a:r>
                        <a:rPr lang="en-US" sz="1600" b="0" i="0" u="none" strike="noStrike">
                          <a:solidFill>
                            <a:srgbClr val="000000"/>
                          </a:solidFill>
                          <a:latin typeface="Calibri"/>
                        </a:rPr>
                        <a:t>2014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a:solidFill>
                            <a:srgbClr val="000000"/>
                          </a:solidFill>
                          <a:latin typeface="Calibri"/>
                        </a:rPr>
                        <a:t>Jul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Aug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Sept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Oct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Nov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Dec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0" i="0" u="none" strike="noStrike">
                          <a:solidFill>
                            <a:srgbClr val="000000"/>
                          </a:solidFill>
                          <a:latin typeface="Calibri"/>
                        </a:rPr>
                        <a:t>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a:solidFill>
                            <a:srgbClr val="000000"/>
                          </a:solidFill>
                          <a:latin typeface="Calibri"/>
                        </a:rPr>
                        <a:t>Jan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Feb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Mar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Apr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May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Jun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nvGraphicFramePr>
        <p:xfrm>
          <a:off x="4648200" y="1676400"/>
          <a:ext cx="3860801" cy="1752601"/>
        </p:xfrm>
        <a:graphic>
          <a:graphicData uri="http://schemas.openxmlformats.org/drawingml/2006/table">
            <a:tbl>
              <a:tblPr/>
              <a:tblGrid>
                <a:gridCol w="789277"/>
                <a:gridCol w="1550026"/>
                <a:gridCol w="1521498"/>
              </a:tblGrid>
              <a:tr h="324646">
                <a:tc gridSpan="3">
                  <a:txBody>
                    <a:bodyPr/>
                    <a:lstStyle/>
                    <a:p>
                      <a:pPr algn="ctr" fontAlgn="b"/>
                      <a:r>
                        <a:rPr lang="en-US" sz="1600" b="1" i="0" u="none" strike="noStrike" dirty="0">
                          <a:solidFill>
                            <a:srgbClr val="FFFFFF"/>
                          </a:solidFill>
                          <a:latin typeface="Calibri"/>
                        </a:rPr>
                        <a:t>No of Orders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r>
              <a:tr h="285591">
                <a:tc>
                  <a:txBody>
                    <a:bodyPr/>
                    <a:lstStyle/>
                    <a:p>
                      <a:pPr algn="ctr" fontAlgn="b"/>
                      <a:r>
                        <a:rPr lang="en-US" sz="1600" b="0" i="0" u="none" strike="noStrike" dirty="0">
                          <a:solidFill>
                            <a:srgbClr val="000000"/>
                          </a:solidFill>
                          <a:latin typeface="Calibri"/>
                        </a:rPr>
                        <a:t>Region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dirty="0">
                          <a:solidFill>
                            <a:srgbClr val="000000"/>
                          </a:solidFill>
                          <a:latin typeface="Calibri"/>
                        </a:rPr>
                        <a:t>2014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dirty="0">
                          <a:solidFill>
                            <a:srgbClr val="000000"/>
                          </a:solidFill>
                          <a:latin typeface="Calibri"/>
                        </a:rPr>
                        <a:t>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r>
              <a:tr h="285591">
                <a:tc>
                  <a:txBody>
                    <a:bodyPr/>
                    <a:lstStyle/>
                    <a:p>
                      <a:pPr algn="ctr" fontAlgn="b"/>
                      <a:r>
                        <a:rPr lang="en-US" sz="1600" b="0" i="0" u="none" strike="noStrike" dirty="0">
                          <a:solidFill>
                            <a:srgbClr val="000000"/>
                          </a:solidFill>
                          <a:latin typeface="Calibri"/>
                        </a:rPr>
                        <a:t>Central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5591">
                <a:tc>
                  <a:txBody>
                    <a:bodyPr/>
                    <a:lstStyle/>
                    <a:p>
                      <a:pPr algn="ctr" fontAlgn="b"/>
                      <a:r>
                        <a:rPr lang="en-US" sz="1600" b="0" i="0" u="none" strike="noStrike">
                          <a:solidFill>
                            <a:srgbClr val="000000"/>
                          </a:solidFill>
                          <a:latin typeface="Calibri"/>
                        </a:rPr>
                        <a:t>East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5591">
                <a:tc>
                  <a:txBody>
                    <a:bodyPr/>
                    <a:lstStyle/>
                    <a:p>
                      <a:pPr algn="ctr" fontAlgn="b"/>
                      <a:r>
                        <a:rPr lang="en-US" sz="1600" b="0" i="0" u="none" strike="noStrike">
                          <a:solidFill>
                            <a:srgbClr val="000000"/>
                          </a:solidFill>
                          <a:latin typeface="Calibri"/>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5591">
                <a:tc>
                  <a:txBody>
                    <a:bodyPr/>
                    <a:lstStyle/>
                    <a:p>
                      <a:pPr algn="ctr" fontAlgn="b"/>
                      <a:r>
                        <a:rPr lang="en-US" sz="1600" b="0" i="0" u="none" strike="noStrike">
                          <a:solidFill>
                            <a:srgbClr val="000000"/>
                          </a:solidFill>
                          <a:latin typeface="Calibri"/>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20" name="Table 19"/>
          <p:cNvGraphicFramePr>
            <a:graphicFrameLocks noGrp="1"/>
          </p:cNvGraphicFramePr>
          <p:nvPr/>
        </p:nvGraphicFramePr>
        <p:xfrm>
          <a:off x="4648200" y="3962400"/>
          <a:ext cx="3886201" cy="2057402"/>
        </p:xfrm>
        <a:graphic>
          <a:graphicData uri="http://schemas.openxmlformats.org/drawingml/2006/table">
            <a:tbl>
              <a:tblPr/>
              <a:tblGrid>
                <a:gridCol w="757318"/>
                <a:gridCol w="681118"/>
                <a:gridCol w="1266452"/>
                <a:gridCol w="1181313"/>
              </a:tblGrid>
              <a:tr h="381107">
                <a:tc gridSpan="4">
                  <a:txBody>
                    <a:bodyPr/>
                    <a:lstStyle/>
                    <a:p>
                      <a:pPr algn="ctr" fontAlgn="b"/>
                      <a:r>
                        <a:rPr lang="en-US" sz="1600" b="1" i="0" u="none" strike="noStrike" dirty="0">
                          <a:solidFill>
                            <a:srgbClr val="FFFFFF"/>
                          </a:solidFill>
                          <a:latin typeface="Calibri"/>
                        </a:rPr>
                        <a:t>% Order Contribution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35259">
                <a:tc>
                  <a:txBody>
                    <a:bodyPr/>
                    <a:lstStyle/>
                    <a:p>
                      <a:pPr algn="ctr" fontAlgn="b"/>
                      <a:r>
                        <a:rPr lang="en-US" sz="1400" b="0" i="0" u="none" strike="noStrike">
                          <a:solidFill>
                            <a:srgbClr val="000000"/>
                          </a:solidFill>
                          <a:latin typeface="Calibri"/>
                        </a:rPr>
                        <a:t>Region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400" b="0" i="0" u="none" strike="noStrike">
                          <a:solidFill>
                            <a:srgbClr val="000000"/>
                          </a:solidFill>
                          <a:latin typeface="Calibri"/>
                        </a:rPr>
                        <a:t>2014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400" b="0" i="0" u="none" strike="noStrike" dirty="0">
                          <a:solidFill>
                            <a:srgbClr val="000000"/>
                          </a:solidFill>
                          <a:latin typeface="Calibri"/>
                        </a:rPr>
                        <a:t>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400" b="0" i="0" u="none" strike="noStrike" dirty="0">
                          <a:solidFill>
                            <a:srgbClr val="000000"/>
                          </a:solidFill>
                          <a:latin typeface="Calibri"/>
                        </a:rPr>
                        <a:t>Fluctuations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r>
              <a:tr h="335259">
                <a:tc>
                  <a:txBody>
                    <a:bodyPr/>
                    <a:lstStyle/>
                    <a:p>
                      <a:pPr algn="ctr" fontAlgn="b"/>
                      <a:r>
                        <a:rPr lang="en-US" sz="1400" b="0" i="0" u="none" strike="noStrike">
                          <a:solidFill>
                            <a:srgbClr val="000000"/>
                          </a:solidFill>
                          <a:latin typeface="Calibri"/>
                        </a:rPr>
                        <a:t>Central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Calibri"/>
                        </a:rPr>
                        <a:t>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Calibri"/>
                        </a:rPr>
                        <a:t>12% Increase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35259">
                <a:tc>
                  <a:txBody>
                    <a:bodyPr/>
                    <a:lstStyle/>
                    <a:p>
                      <a:pPr algn="ctr" fontAlgn="b"/>
                      <a:r>
                        <a:rPr lang="en-US" sz="1400" b="0" i="0" u="none" strike="noStrike">
                          <a:solidFill>
                            <a:srgbClr val="000000"/>
                          </a:solidFill>
                          <a:latin typeface="Calibri"/>
                        </a:rPr>
                        <a:t>East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Calibri"/>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Calibri"/>
                        </a:rPr>
                        <a:t>12% Decrease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335259">
                <a:tc>
                  <a:txBody>
                    <a:bodyPr/>
                    <a:lstStyle/>
                    <a:p>
                      <a:pPr algn="ctr" fontAlgn="b"/>
                      <a:r>
                        <a:rPr lang="en-US" sz="1400" b="0" i="0" u="none" strike="noStrike">
                          <a:solidFill>
                            <a:srgbClr val="000000"/>
                          </a:solidFill>
                          <a:latin typeface="Calibri"/>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Calibri"/>
                        </a:rPr>
                        <a:t>No Change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5259">
                <a:tc>
                  <a:txBody>
                    <a:bodyPr/>
                    <a:lstStyle/>
                    <a:p>
                      <a:pPr algn="ctr" fontAlgn="b"/>
                      <a:r>
                        <a:rPr lang="en-US" sz="1400" b="0" i="0" u="none" strike="noStrike">
                          <a:solidFill>
                            <a:srgbClr val="000000"/>
                          </a:solidFill>
                          <a:latin typeface="Calibri"/>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Rounded Rectangle 6"/>
          <p:cNvSpPr/>
          <p:nvPr/>
        </p:nvSpPr>
        <p:spPr>
          <a:xfrm>
            <a:off x="1447800" y="1371600"/>
            <a:ext cx="1905000" cy="304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SINGLE VARIATE</a:t>
            </a:r>
            <a:endParaRPr lang="en-US" dirty="0">
              <a:solidFill>
                <a:schemeClr val="tx1"/>
              </a:solidFill>
            </a:endParaRPr>
          </a:p>
        </p:txBody>
      </p:sp>
      <p:sp>
        <p:nvSpPr>
          <p:cNvPr id="9" name="Rounded Rectangle 8"/>
          <p:cNvSpPr/>
          <p:nvPr/>
        </p:nvSpPr>
        <p:spPr>
          <a:xfrm>
            <a:off x="5638800" y="1371600"/>
            <a:ext cx="1905000" cy="304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COMPARISON </a:t>
            </a:r>
            <a:endParaRPr lang="en-US" dirty="0">
              <a:solidFill>
                <a:schemeClr val="tx1"/>
              </a:solidFill>
            </a:endParaRPr>
          </a:p>
        </p:txBody>
      </p:sp>
    </p:spTree>
    <p:extLst>
      <p:ext uri="{BB962C8B-B14F-4D97-AF65-F5344CB8AC3E}">
        <p14:creationId xmlns="" xmlns:p14="http://schemas.microsoft.com/office/powerpoint/2010/main" val="41707837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3" cstate="print"/>
          <a:srcRect/>
          <a:stretch>
            <a:fillRect/>
          </a:stretch>
        </p:blipFill>
        <p:spPr bwMode="auto">
          <a:xfrm>
            <a:off x="4343400" y="1447800"/>
            <a:ext cx="4800600" cy="2768600"/>
          </a:xfrm>
          <a:prstGeom prst="rect">
            <a:avLst/>
          </a:prstGeom>
          <a:noFill/>
          <a:ln w="9525">
            <a:noFill/>
            <a:miter lim="800000"/>
            <a:headEnd/>
            <a:tailEnd/>
          </a:ln>
          <a:effectLst/>
        </p:spPr>
      </p:pic>
      <p:sp>
        <p:nvSpPr>
          <p:cNvPr id="9" name="Title 3"/>
          <p:cNvSpPr>
            <a:spLocks noGrp="1"/>
          </p:cNvSpPr>
          <p:nvPr>
            <p:ph type="title"/>
          </p:nvPr>
        </p:nvSpPr>
        <p:spPr>
          <a:xfrm>
            <a:off x="-1752600" y="124967"/>
            <a:ext cx="8093365" cy="1018033"/>
          </a:xfrm>
        </p:spPr>
        <p:txBody>
          <a:bodyPr>
            <a:normAutofit fontScale="90000"/>
          </a:bodyPr>
          <a:lstStyle/>
          <a:p>
            <a:pPr algn="ctr"/>
            <a:r>
              <a:rPr lang="en-US" b="1" dirty="0" smtClean="0"/>
              <a:t>No of Orders </a:t>
            </a:r>
            <a:br>
              <a:rPr lang="en-US" b="1" dirty="0" smtClean="0"/>
            </a:br>
            <a:r>
              <a:rPr lang="en-US" b="1" dirty="0" smtClean="0"/>
              <a:t> Vs </a:t>
            </a:r>
            <a:br>
              <a:rPr lang="en-US" b="1" dirty="0" smtClean="0"/>
            </a:br>
            <a:r>
              <a:rPr lang="en-US" b="1" dirty="0" smtClean="0"/>
              <a:t>Year, Month, Region</a:t>
            </a:r>
            <a:endParaRPr lang="en-US" b="1" dirty="0"/>
          </a:p>
        </p:txBody>
      </p:sp>
      <p:sp>
        <p:nvSpPr>
          <p:cNvPr id="11" name="TextBox 10"/>
          <p:cNvSpPr txBox="1"/>
          <p:nvPr/>
        </p:nvSpPr>
        <p:spPr>
          <a:xfrm>
            <a:off x="4343400" y="4419600"/>
            <a:ext cx="5638800" cy="1354217"/>
          </a:xfrm>
          <a:prstGeom prst="rect">
            <a:avLst/>
          </a:prstGeom>
          <a:noFill/>
        </p:spPr>
        <p:txBody>
          <a:bodyPr wrap="square" rtlCol="0">
            <a:spAutoFit/>
          </a:bodyPr>
          <a:lstStyle/>
          <a:p>
            <a:r>
              <a:rPr lang="en-US" sz="2800" b="1" dirty="0" smtClean="0"/>
              <a:t>Inference :</a:t>
            </a:r>
          </a:p>
          <a:p>
            <a:r>
              <a:rPr lang="en-US" dirty="0" smtClean="0"/>
              <a:t>Central Region bags many number of orders  and</a:t>
            </a:r>
          </a:p>
          <a:p>
            <a:r>
              <a:rPr lang="en-US" dirty="0" smtClean="0"/>
              <a:t> contributes more to sales by increasing </a:t>
            </a:r>
            <a:r>
              <a:rPr lang="en-US" dirty="0" smtClean="0"/>
              <a:t>customer </a:t>
            </a:r>
            <a:endParaRPr lang="en-US" dirty="0" smtClean="0"/>
          </a:p>
          <a:p>
            <a:r>
              <a:rPr lang="en-US" dirty="0" smtClean="0"/>
              <a:t>Orders over a period of time </a:t>
            </a:r>
            <a:endParaRPr lang="en-US" dirty="0"/>
          </a:p>
        </p:txBody>
      </p:sp>
      <p:graphicFrame>
        <p:nvGraphicFramePr>
          <p:cNvPr id="12" name="Chart 11"/>
          <p:cNvGraphicFramePr/>
          <p:nvPr/>
        </p:nvGraphicFramePr>
        <p:xfrm>
          <a:off x="0" y="1524000"/>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p:cNvGraphicFramePr/>
          <p:nvPr/>
        </p:nvGraphicFramePr>
        <p:xfrm>
          <a:off x="0" y="4114800"/>
          <a:ext cx="47244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14" name="Down Arrow 13"/>
          <p:cNvSpPr/>
          <p:nvPr/>
        </p:nvSpPr>
        <p:spPr>
          <a:xfrm flipH="1" flipV="1">
            <a:off x="1447800" y="6477000"/>
            <a:ext cx="304800" cy="381000"/>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flipH="1">
            <a:off x="2819400" y="6477000"/>
            <a:ext cx="304800" cy="3810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half" idx="2"/>
          </p:nvPr>
        </p:nvGraphicFramePr>
        <p:xfrm>
          <a:off x="228600" y="1371600"/>
          <a:ext cx="5943600" cy="2634471"/>
        </p:xfrm>
        <a:graphic>
          <a:graphicData uri="http://schemas.openxmlformats.org/drawingml/2006/table">
            <a:tbl>
              <a:tblPr/>
              <a:tblGrid>
                <a:gridCol w="1522501"/>
                <a:gridCol w="936922"/>
                <a:gridCol w="936922"/>
                <a:gridCol w="936922"/>
                <a:gridCol w="1610333"/>
              </a:tblGrid>
              <a:tr h="193431">
                <a:tc gridSpan="5">
                  <a:txBody>
                    <a:bodyPr/>
                    <a:lstStyle/>
                    <a:p>
                      <a:pPr algn="ctr" fontAlgn="b"/>
                      <a:r>
                        <a:rPr lang="en-US" sz="1600" b="1" i="0" u="none" strike="noStrike" dirty="0">
                          <a:solidFill>
                            <a:srgbClr val="FFFFFF"/>
                          </a:solidFill>
                          <a:latin typeface="Calibri"/>
                        </a:rPr>
                        <a:t>No of Orders</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3431">
                <a:tc>
                  <a:txBody>
                    <a:bodyPr/>
                    <a:lstStyle/>
                    <a:p>
                      <a:pPr algn="ctr" fontAlgn="b"/>
                      <a:r>
                        <a:rPr lang="en-US" sz="1600" b="0" i="0" u="none" strike="noStrike">
                          <a:solidFill>
                            <a:srgbClr val="000000"/>
                          </a:solidFill>
                          <a:latin typeface="Calibri"/>
                        </a:rPr>
                        <a:t>Representative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a:solidFill>
                            <a:srgbClr val="000000"/>
                          </a:solidFill>
                          <a:latin typeface="Calibri"/>
                        </a:rPr>
                        <a:t>2014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a:solidFill>
                            <a:srgbClr val="000000"/>
                          </a:solidFill>
                          <a:latin typeface="Calibri"/>
                        </a:rPr>
                        <a:t>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a:solidFill>
                            <a:srgbClr val="000000"/>
                          </a:solidFill>
                          <a:latin typeface="Calibri"/>
                        </a:rPr>
                        <a:t>Region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a:solidFill>
                            <a:srgbClr val="000000"/>
                          </a:solidFill>
                          <a:latin typeface="Calibri"/>
                        </a:rPr>
                        <a:t>Positive Increase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r>
              <a:tr h="193431">
                <a:tc>
                  <a:txBody>
                    <a:bodyPr/>
                    <a:lstStyle/>
                    <a:p>
                      <a:pPr algn="ctr" fontAlgn="b"/>
                      <a:r>
                        <a:rPr lang="en-US" sz="1200" b="0" i="0" u="none" strike="noStrike" dirty="0">
                          <a:solidFill>
                            <a:srgbClr val="000000"/>
                          </a:solidFill>
                          <a:latin typeface="Calibri"/>
                        </a:rPr>
                        <a:t>Alex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2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Central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93431">
                <a:tc>
                  <a:txBody>
                    <a:bodyPr/>
                    <a:lstStyle/>
                    <a:p>
                      <a:pPr algn="ctr" fontAlgn="b"/>
                      <a:r>
                        <a:rPr lang="en-US" sz="1200" b="0" i="0" u="none" strike="noStrike" dirty="0">
                          <a:solidFill>
                            <a:srgbClr val="000000"/>
                          </a:solidFill>
                          <a:latin typeface="Calibri"/>
                        </a:rPr>
                        <a:t>Bill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2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Central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93431">
                <a:tc>
                  <a:txBody>
                    <a:bodyPr/>
                    <a:lstStyle/>
                    <a:p>
                      <a:pPr algn="ctr" fontAlgn="b"/>
                      <a:r>
                        <a:rPr lang="en-US" sz="1200" b="0" i="0" u="none" strike="noStrike" dirty="0">
                          <a:solidFill>
                            <a:srgbClr val="000000"/>
                          </a:solidFill>
                          <a:latin typeface="Calibri"/>
                        </a:rPr>
                        <a:t>Matthew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Central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431">
                <a:tc>
                  <a:txBody>
                    <a:bodyPr/>
                    <a:lstStyle/>
                    <a:p>
                      <a:pPr algn="ctr" fontAlgn="b"/>
                      <a:r>
                        <a:rPr lang="en-US" sz="1200" b="0" i="0" u="none" strike="noStrike">
                          <a:solidFill>
                            <a:srgbClr val="000000"/>
                          </a:solidFill>
                          <a:latin typeface="Calibri"/>
                        </a:rPr>
                        <a:t>Morgan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Central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431">
                <a:tc>
                  <a:txBody>
                    <a:bodyPr/>
                    <a:lstStyle/>
                    <a:p>
                      <a:pPr algn="ctr" fontAlgn="b"/>
                      <a:r>
                        <a:rPr lang="en-US" sz="1200" b="0" i="0" u="none" strike="noStrike">
                          <a:solidFill>
                            <a:srgbClr val="000000"/>
                          </a:solidFill>
                          <a:latin typeface="Calibri"/>
                        </a:rPr>
                        <a:t>Smith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Central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431">
                <a:tc>
                  <a:txBody>
                    <a:bodyPr/>
                    <a:lstStyle/>
                    <a:p>
                      <a:pPr algn="ctr" fontAlgn="b"/>
                      <a:r>
                        <a:rPr lang="en-US" sz="1200" b="0" i="0" u="none" strike="noStrike">
                          <a:solidFill>
                            <a:srgbClr val="000000"/>
                          </a:solidFill>
                          <a:latin typeface="Calibri"/>
                        </a:rPr>
                        <a:t>Rachel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Central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431">
                <a:tc>
                  <a:txBody>
                    <a:bodyPr/>
                    <a:lstStyle/>
                    <a:p>
                      <a:pPr algn="ctr" fontAlgn="b"/>
                      <a:r>
                        <a:rPr lang="en-US" sz="1200" b="0" i="0" u="none" strike="noStrike">
                          <a:solidFill>
                            <a:srgbClr val="000000"/>
                          </a:solidFill>
                          <a:latin typeface="Calibri"/>
                        </a:rPr>
                        <a:t>Nick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East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431">
                <a:tc>
                  <a:txBody>
                    <a:bodyPr/>
                    <a:lstStyle/>
                    <a:p>
                      <a:pPr algn="ctr" fontAlgn="b"/>
                      <a:r>
                        <a:rPr lang="en-US" sz="1200" b="0" i="0" u="none" strike="noStrike">
                          <a:solidFill>
                            <a:srgbClr val="000000"/>
                          </a:solidFill>
                          <a:latin typeface="Calibri"/>
                        </a:rPr>
                        <a:t>Richard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East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431">
                <a:tc>
                  <a:txBody>
                    <a:bodyPr/>
                    <a:lstStyle/>
                    <a:p>
                      <a:pPr algn="ctr" fontAlgn="b"/>
                      <a:r>
                        <a:rPr lang="en-US" sz="1200" b="0" i="0" u="none" strike="noStrike">
                          <a:solidFill>
                            <a:srgbClr val="000000"/>
                          </a:solidFill>
                          <a:latin typeface="Calibri"/>
                        </a:rPr>
                        <a:t>Susan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East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431">
                <a:tc>
                  <a:txBody>
                    <a:bodyPr/>
                    <a:lstStyle/>
                    <a:p>
                      <a:pPr algn="ctr" fontAlgn="b"/>
                      <a:r>
                        <a:rPr lang="en-US" sz="1200" b="0" i="0" u="none" strike="noStrike">
                          <a:solidFill>
                            <a:srgbClr val="000000"/>
                          </a:solidFill>
                          <a:latin typeface="Calibri"/>
                        </a:rPr>
                        <a:t>Thomas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431">
                <a:tc>
                  <a:txBody>
                    <a:bodyPr/>
                    <a:lstStyle/>
                    <a:p>
                      <a:pPr algn="ctr" fontAlgn="b"/>
                      <a:r>
                        <a:rPr lang="en-US" sz="1200" b="0" i="0" u="none" strike="noStrike">
                          <a:solidFill>
                            <a:srgbClr val="000000"/>
                          </a:solidFill>
                          <a:latin typeface="Calibri"/>
                        </a:rPr>
                        <a:t>James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9" name="Chart 8"/>
          <p:cNvGraphicFramePr/>
          <p:nvPr/>
        </p:nvGraphicFramePr>
        <p:xfrm>
          <a:off x="0" y="4114800"/>
          <a:ext cx="59436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3"/>
          <p:cNvSpPr>
            <a:spLocks noGrp="1"/>
          </p:cNvSpPr>
          <p:nvPr>
            <p:ph type="title"/>
          </p:nvPr>
        </p:nvSpPr>
        <p:spPr>
          <a:xfrm>
            <a:off x="-1616365" y="124967"/>
            <a:ext cx="8093365" cy="1018033"/>
          </a:xfrm>
        </p:spPr>
        <p:txBody>
          <a:bodyPr>
            <a:normAutofit fontScale="90000"/>
          </a:bodyPr>
          <a:lstStyle/>
          <a:p>
            <a:pPr algn="ctr"/>
            <a:r>
              <a:rPr lang="en-US" b="1" dirty="0" smtClean="0"/>
              <a:t>No of Orders </a:t>
            </a:r>
            <a:br>
              <a:rPr lang="en-US" b="1" dirty="0" smtClean="0"/>
            </a:br>
            <a:r>
              <a:rPr lang="en-US" b="1" dirty="0" smtClean="0"/>
              <a:t> Vs </a:t>
            </a:r>
            <a:br>
              <a:rPr lang="en-US" b="1" dirty="0" smtClean="0"/>
            </a:br>
            <a:r>
              <a:rPr lang="en-US" b="1" dirty="0" smtClean="0"/>
              <a:t>    Year, Region</a:t>
            </a:r>
            <a:r>
              <a:rPr lang="en-US" b="1" dirty="0" smtClean="0"/>
              <a:t>, Representative</a:t>
            </a:r>
            <a:endParaRPr lang="en-US" b="1" dirty="0"/>
          </a:p>
        </p:txBody>
      </p:sp>
      <p:sp>
        <p:nvSpPr>
          <p:cNvPr id="11" name="Down Arrow 10"/>
          <p:cNvSpPr/>
          <p:nvPr/>
        </p:nvSpPr>
        <p:spPr>
          <a:xfrm flipH="1" flipV="1">
            <a:off x="6324600" y="1905000"/>
            <a:ext cx="304800" cy="381000"/>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096000" y="4572000"/>
            <a:ext cx="5638800" cy="1354217"/>
          </a:xfrm>
          <a:prstGeom prst="rect">
            <a:avLst/>
          </a:prstGeom>
          <a:noFill/>
        </p:spPr>
        <p:txBody>
          <a:bodyPr wrap="square" rtlCol="0">
            <a:spAutoFit/>
          </a:bodyPr>
          <a:lstStyle/>
          <a:p>
            <a:r>
              <a:rPr lang="en-US" sz="2800" b="1" dirty="0" smtClean="0"/>
              <a:t>Inference </a:t>
            </a:r>
            <a:r>
              <a:rPr lang="en-US" sz="2800" b="1" dirty="0" smtClean="0"/>
              <a:t>:</a:t>
            </a:r>
          </a:p>
          <a:p>
            <a:r>
              <a:rPr lang="en-US" dirty="0" smtClean="0"/>
              <a:t>Alex &amp; Bill show improvement </a:t>
            </a:r>
          </a:p>
          <a:p>
            <a:r>
              <a:rPr lang="en-US" dirty="0" smtClean="0"/>
              <a:t>in the number of sales order </a:t>
            </a:r>
          </a:p>
          <a:p>
            <a:r>
              <a:rPr lang="en-US" dirty="0" smtClean="0"/>
              <a:t>captured in the central region </a:t>
            </a:r>
            <a:endParaRPr lang="en-US" dirty="0" smtClean="0"/>
          </a:p>
        </p:txBody>
      </p:sp>
      <p:cxnSp>
        <p:nvCxnSpPr>
          <p:cNvPr id="12" name="Straight Arrow Connector 11"/>
          <p:cNvCxnSpPr/>
          <p:nvPr/>
        </p:nvCxnSpPr>
        <p:spPr>
          <a:xfrm flipV="1">
            <a:off x="228600" y="4876800"/>
            <a:ext cx="609600" cy="53340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533400" y="1600200"/>
          <a:ext cx="8077201" cy="2535555"/>
        </p:xfrm>
        <a:graphic>
          <a:graphicData uri="http://schemas.openxmlformats.org/drawingml/2006/table">
            <a:tbl>
              <a:tblPr/>
              <a:tblGrid>
                <a:gridCol w="1066800"/>
                <a:gridCol w="685800"/>
                <a:gridCol w="685800"/>
                <a:gridCol w="1103652"/>
                <a:gridCol w="1798612"/>
                <a:gridCol w="1669736"/>
                <a:gridCol w="1066801"/>
              </a:tblGrid>
              <a:tr h="257175">
                <a:tc gridSpan="4">
                  <a:txBody>
                    <a:bodyPr/>
                    <a:lstStyle/>
                    <a:p>
                      <a:pPr algn="ctr" fontAlgn="b"/>
                      <a:r>
                        <a:rPr lang="en-US" sz="1800" b="1" i="0" u="none" strike="noStrike" dirty="0">
                          <a:solidFill>
                            <a:srgbClr val="FFFFFF"/>
                          </a:solidFill>
                          <a:latin typeface="Calibri"/>
                        </a:rPr>
                        <a:t>No of Orders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algn="ctr" fontAlgn="b"/>
                      <a:r>
                        <a:rPr lang="en-US" sz="1800" b="1" i="0" u="none" strike="noStrike" dirty="0">
                          <a:solidFill>
                            <a:srgbClr val="FFFFFF"/>
                          </a:solidFill>
                          <a:latin typeface="Calibri"/>
                        </a:rPr>
                        <a:t>Region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r>
              <a:tr h="257175">
                <a:tc>
                  <a:txBody>
                    <a:bodyPr/>
                    <a:lstStyle/>
                    <a:p>
                      <a:pPr algn="ctr" fontAlgn="b"/>
                      <a:r>
                        <a:rPr lang="en-US" sz="1600" b="0" i="0" u="none" strike="noStrike">
                          <a:solidFill>
                            <a:srgbClr val="000000"/>
                          </a:solidFill>
                          <a:latin typeface="Calibri"/>
                        </a:rPr>
                        <a:t>Item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a:solidFill>
                            <a:srgbClr val="000000"/>
                          </a:solidFill>
                          <a:latin typeface="Calibri"/>
                        </a:rPr>
                        <a:t>2014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a:solidFill>
                            <a:srgbClr val="000000"/>
                          </a:solidFill>
                          <a:latin typeface="Calibri"/>
                        </a:rPr>
                        <a:t>2015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a:solidFill>
                            <a:srgbClr val="000000"/>
                          </a:solidFill>
                          <a:latin typeface="Calibri"/>
                        </a:rPr>
                        <a:t>Fluctuations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a:solidFill>
                            <a:srgbClr val="000000"/>
                          </a:solidFill>
                          <a:latin typeface="Calibri"/>
                        </a:rPr>
                        <a:t>2014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a:solidFill>
                            <a:srgbClr val="000000"/>
                          </a:solidFill>
                          <a:latin typeface="Calibri"/>
                        </a:rPr>
                        <a:t>2015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l" fontAlgn="b"/>
                      <a:r>
                        <a:rPr lang="en-US" sz="1600" b="0" i="0" u="none" strike="noStrike">
                          <a:solidFill>
                            <a:srgbClr val="000000"/>
                          </a:solidFill>
                          <a:latin typeface="Calibri"/>
                        </a:rPr>
                        <a:t>Fluctuations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r>
              <a:tr h="257175">
                <a:tc>
                  <a:txBody>
                    <a:bodyPr/>
                    <a:lstStyle/>
                    <a:p>
                      <a:pPr algn="ctr" fontAlgn="b"/>
                      <a:r>
                        <a:rPr lang="en-US" sz="1600" b="0" i="0" u="none" strike="noStrike">
                          <a:solidFill>
                            <a:srgbClr val="000000"/>
                          </a:solidFill>
                          <a:latin typeface="Calibri"/>
                        </a:rPr>
                        <a:t>Pen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West-1, East-2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East-1,Central-1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Decrease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fontAlgn="b"/>
                      <a:r>
                        <a:rPr lang="en-US" sz="1600" b="0" i="0" u="none" strike="noStrike">
                          <a:solidFill>
                            <a:srgbClr val="000000"/>
                          </a:solidFill>
                          <a:latin typeface="Calibri"/>
                        </a:rPr>
                        <a:t>Pen set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Central-3,East-3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Central-1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Decrease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fontAlgn="b"/>
                      <a:r>
                        <a:rPr lang="en-US" sz="1600" b="0" i="0" u="none" strike="noStrike">
                          <a:solidFill>
                            <a:srgbClr val="000000"/>
                          </a:solidFill>
                          <a:latin typeface="Calibri"/>
                        </a:rPr>
                        <a:t>Pencil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a:solidFill>
                            <a:srgbClr val="000000"/>
                          </a:solidFill>
                          <a:latin typeface="Calibri"/>
                        </a:rPr>
                        <a:t>Central-3,East-1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Central-6,West-2,East-1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Increase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257175">
                <a:tc>
                  <a:txBody>
                    <a:bodyPr/>
                    <a:lstStyle/>
                    <a:p>
                      <a:pPr algn="ctr" fontAlgn="b"/>
                      <a:r>
                        <a:rPr lang="en-US" sz="1600" b="0" i="0" u="none" strike="noStrike">
                          <a:solidFill>
                            <a:srgbClr val="000000"/>
                          </a:solidFill>
                          <a:latin typeface="Calibri"/>
                        </a:rPr>
                        <a:t>Binder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dirty="0">
                          <a:solidFill>
                            <a:srgbClr val="000000"/>
                          </a:solidFill>
                          <a:latin typeface="Calibri"/>
                        </a:rPr>
                        <a:t>Central-4, </a:t>
                      </a:r>
                      <a:endParaRPr lang="en-US" sz="1600" b="0" i="0" u="none" strike="noStrike" dirty="0" smtClean="0">
                        <a:solidFill>
                          <a:srgbClr val="000000"/>
                        </a:solidFill>
                        <a:latin typeface="Calibri"/>
                      </a:endParaRPr>
                    </a:p>
                    <a:p>
                      <a:pPr algn="ctr" fontAlgn="b"/>
                      <a:r>
                        <a:rPr lang="en-US" sz="1600" b="0" i="0" u="none" strike="noStrike" dirty="0" smtClean="0">
                          <a:solidFill>
                            <a:srgbClr val="000000"/>
                          </a:solidFill>
                          <a:latin typeface="Calibri"/>
                        </a:rPr>
                        <a:t>East-2,West-1</a:t>
                      </a:r>
                      <a:endParaRPr lang="en-US" sz="16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Central-4</a:t>
                      </a:r>
                      <a:r>
                        <a:rPr lang="en-US" sz="1600" b="0" i="0" u="none" strike="noStrike" dirty="0" smtClean="0">
                          <a:solidFill>
                            <a:srgbClr val="000000"/>
                          </a:solidFill>
                          <a:latin typeface="Calibri"/>
                        </a:rPr>
                        <a:t>,</a:t>
                      </a:r>
                    </a:p>
                    <a:p>
                      <a:pPr algn="ctr" fontAlgn="b"/>
                      <a:r>
                        <a:rPr lang="en-US" sz="1600" b="0" i="0" u="none" strike="noStrike" dirty="0" smtClean="0">
                          <a:solidFill>
                            <a:srgbClr val="000000"/>
                          </a:solidFill>
                          <a:latin typeface="Calibri"/>
                        </a:rPr>
                        <a:t>East-3,West-1</a:t>
                      </a:r>
                      <a:endParaRPr lang="en-US" sz="16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Increase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257175">
                <a:tc>
                  <a:txBody>
                    <a:bodyPr/>
                    <a:lstStyle/>
                    <a:p>
                      <a:pPr algn="ctr" fontAlgn="b"/>
                      <a:r>
                        <a:rPr lang="en-US" sz="1600" b="0" i="0" u="none" strike="noStrike">
                          <a:solidFill>
                            <a:srgbClr val="000000"/>
                          </a:solidFill>
                          <a:latin typeface="Calibri"/>
                        </a:rPr>
                        <a:t>Desk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Central-1,West-1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Central-1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Decrease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fontAlgn="b"/>
                      <a:r>
                        <a:rPr lang="en-US" sz="1600" b="0" i="0" u="none" strike="noStrike">
                          <a:solidFill>
                            <a:srgbClr val="000000"/>
                          </a:solidFill>
                          <a:latin typeface="Calibri"/>
                        </a:rPr>
                        <a:t>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8" name="Title 3"/>
          <p:cNvSpPr>
            <a:spLocks noGrp="1"/>
          </p:cNvSpPr>
          <p:nvPr>
            <p:ph type="title"/>
          </p:nvPr>
        </p:nvSpPr>
        <p:spPr>
          <a:xfrm>
            <a:off x="-1616365" y="124967"/>
            <a:ext cx="8093365" cy="1018033"/>
          </a:xfrm>
        </p:spPr>
        <p:txBody>
          <a:bodyPr>
            <a:normAutofit fontScale="90000"/>
          </a:bodyPr>
          <a:lstStyle/>
          <a:p>
            <a:pPr algn="ctr"/>
            <a:r>
              <a:rPr lang="en-US" b="1" dirty="0" smtClean="0"/>
              <a:t>No of Orders </a:t>
            </a:r>
            <a:br>
              <a:rPr lang="en-US" b="1" dirty="0" smtClean="0"/>
            </a:br>
            <a:r>
              <a:rPr lang="en-US" b="1" dirty="0" smtClean="0"/>
              <a:t> Vs </a:t>
            </a:r>
            <a:br>
              <a:rPr lang="en-US" b="1" dirty="0" smtClean="0"/>
            </a:br>
            <a:r>
              <a:rPr lang="en-US" b="1" dirty="0" smtClean="0"/>
              <a:t>Year, Region, Item</a:t>
            </a:r>
            <a:endParaRPr lang="en-US" b="1" dirty="0"/>
          </a:p>
        </p:txBody>
      </p:sp>
      <p:graphicFrame>
        <p:nvGraphicFramePr>
          <p:cNvPr id="9" name="Chart 8"/>
          <p:cNvGraphicFramePr/>
          <p:nvPr/>
        </p:nvGraphicFramePr>
        <p:xfrm>
          <a:off x="533400" y="411480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5181600" y="4495800"/>
            <a:ext cx="3276600" cy="1292662"/>
          </a:xfrm>
          <a:prstGeom prst="rect">
            <a:avLst/>
          </a:prstGeom>
          <a:noFill/>
        </p:spPr>
        <p:txBody>
          <a:bodyPr wrap="square" rtlCol="0">
            <a:spAutoFit/>
          </a:bodyPr>
          <a:lstStyle/>
          <a:p>
            <a:r>
              <a:rPr lang="en-US" sz="2400" b="1" dirty="0" smtClean="0"/>
              <a:t>Inference :</a:t>
            </a:r>
          </a:p>
          <a:p>
            <a:r>
              <a:rPr lang="en-US" dirty="0" smtClean="0"/>
              <a:t>There is an increase in sales order of pencil &amp; binder from 2014 to 2015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304801" y="1600200"/>
          <a:ext cx="5562599" cy="3225165"/>
        </p:xfrm>
        <a:graphic>
          <a:graphicData uri="http://schemas.openxmlformats.org/drawingml/2006/table">
            <a:tbl>
              <a:tblPr/>
              <a:tblGrid>
                <a:gridCol w="1290349"/>
                <a:gridCol w="1203603"/>
                <a:gridCol w="693970"/>
                <a:gridCol w="986737"/>
                <a:gridCol w="693970"/>
                <a:gridCol w="693970"/>
              </a:tblGrid>
              <a:tr h="238125">
                <a:tc gridSpan="6">
                  <a:txBody>
                    <a:bodyPr/>
                    <a:lstStyle/>
                    <a:p>
                      <a:pPr algn="ctr" fontAlgn="b"/>
                      <a:r>
                        <a:rPr lang="en-US" sz="1400" b="1" i="0" u="none" strike="noStrike" dirty="0">
                          <a:solidFill>
                            <a:srgbClr val="FFFFFF"/>
                          </a:solidFill>
                          <a:latin typeface="Calibri"/>
                        </a:rPr>
                        <a:t>Manpower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rowSpan="2">
                  <a:txBody>
                    <a:bodyPr/>
                    <a:lstStyle/>
                    <a:p>
                      <a:pPr algn="ctr" fontAlgn="ctr"/>
                      <a:r>
                        <a:rPr lang="en-US" sz="1400" b="1" i="0" u="none" strike="noStrike" dirty="0">
                          <a:solidFill>
                            <a:srgbClr val="000000"/>
                          </a:solidFill>
                          <a:latin typeface="Calibri"/>
                        </a:rPr>
                        <a:t>Representative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rowSpan="2">
                  <a:txBody>
                    <a:bodyPr/>
                    <a:lstStyle/>
                    <a:p>
                      <a:pPr algn="ctr" fontAlgn="ctr"/>
                      <a:r>
                        <a:rPr lang="en-US" sz="1400" b="1" i="0" u="none" strike="noStrike">
                          <a:solidFill>
                            <a:srgbClr val="000000"/>
                          </a:solidFill>
                          <a:latin typeface="Calibri"/>
                        </a:rPr>
                        <a:t>Region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400" b="1" i="0" u="none" strike="noStrike">
                          <a:solidFill>
                            <a:srgbClr val="000000"/>
                          </a:solidFill>
                          <a:latin typeface="Calibri"/>
                        </a:rPr>
                        <a:t>2014</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400" b="1" i="0" u="none" strike="noStrike">
                          <a:solidFill>
                            <a:srgbClr val="000000"/>
                          </a:solidFill>
                          <a:latin typeface="Calibri"/>
                        </a:rPr>
                        <a:t>2015</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400" b="1" i="0" u="none" strike="noStrike">
                          <a:solidFill>
                            <a:srgbClr val="000000"/>
                          </a:solidFill>
                          <a:latin typeface="Calibri"/>
                        </a:rPr>
                        <a:t>2014</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400" b="1" i="0" u="none" strike="noStrike">
                          <a:solidFill>
                            <a:srgbClr val="000000"/>
                          </a:solidFill>
                          <a:latin typeface="Calibri"/>
                        </a:rPr>
                        <a:t>2015</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r>
              <a:tr h="190500">
                <a:tc vMerge="1">
                  <a:txBody>
                    <a:bodyPr/>
                    <a:lstStyle/>
                    <a:p>
                      <a:endParaRPr lang="en-US"/>
                    </a:p>
                  </a:txBody>
                  <a:tcPr/>
                </a:tc>
                <a:tc vMerge="1">
                  <a:txBody>
                    <a:bodyPr/>
                    <a:lstStyle/>
                    <a:p>
                      <a:endParaRPr lang="en-US"/>
                    </a:p>
                  </a:txBody>
                  <a:tcPr/>
                </a:tc>
                <a:tc gridSpan="2">
                  <a:txBody>
                    <a:bodyPr/>
                    <a:lstStyle/>
                    <a:p>
                      <a:pPr algn="ctr" fontAlgn="ctr"/>
                      <a:r>
                        <a:rPr lang="en-US" sz="1400" b="1" i="0" u="none" strike="noStrike">
                          <a:solidFill>
                            <a:srgbClr val="000000"/>
                          </a:solidFill>
                          <a:latin typeface="Calibri"/>
                        </a:rPr>
                        <a:t>No of Representatives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hMerge="1">
                  <a:txBody>
                    <a:bodyPr/>
                    <a:lstStyle/>
                    <a:p>
                      <a:endParaRPr lang="en-US"/>
                    </a:p>
                  </a:txBody>
                  <a:tcPr/>
                </a:tc>
                <a:tc gridSpan="2">
                  <a:txBody>
                    <a:bodyPr/>
                    <a:lstStyle/>
                    <a:p>
                      <a:pPr algn="ctr" fontAlgn="ctr"/>
                      <a:r>
                        <a:rPr lang="en-US" sz="1400" b="1" i="0" u="none" strike="noStrike">
                          <a:solidFill>
                            <a:srgbClr val="000000"/>
                          </a:solidFill>
                          <a:latin typeface="Calibri"/>
                        </a:rPr>
                        <a:t>% Manpower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hMerge="1">
                  <a:txBody>
                    <a:bodyPr/>
                    <a:lstStyle/>
                    <a:p>
                      <a:endParaRPr lang="en-US"/>
                    </a:p>
                  </a:txBody>
                  <a:tcPr/>
                </a:tc>
              </a:tr>
              <a:tr h="190500">
                <a:tc>
                  <a:txBody>
                    <a:bodyPr/>
                    <a:lstStyle/>
                    <a:p>
                      <a:pPr algn="ctr" fontAlgn="ctr"/>
                      <a:r>
                        <a:rPr lang="en-US" sz="1400" b="1" i="0" u="none" strike="noStrike">
                          <a:solidFill>
                            <a:srgbClr val="000000"/>
                          </a:solidFill>
                          <a:latin typeface="Calibri"/>
                        </a:rPr>
                        <a:t>Alex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n-US" sz="1400" b="0" i="0" u="none" strike="noStrike">
                          <a:solidFill>
                            <a:srgbClr val="000000"/>
                          </a:solidFill>
                          <a:latin typeface="Calibri"/>
                        </a:rPr>
                        <a:t>Central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n-US" sz="1400" b="0" i="0" u="none" strike="noStrike">
                          <a:solidFill>
                            <a:srgbClr val="000000"/>
                          </a:solidFill>
                          <a:latin typeface="Calibri"/>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n-US" sz="1400" b="0" i="0" u="none" strike="noStrike">
                          <a:solidFill>
                            <a:srgbClr val="000000"/>
                          </a:solidFill>
                          <a:latin typeface="Calibri"/>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n-US" sz="1400" b="0" i="0" u="none" strike="noStrike">
                          <a:solidFill>
                            <a:srgbClr val="000000"/>
                          </a:solidFill>
                          <a:latin typeface="Calibri"/>
                        </a:rPr>
                        <a:t>55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n-US" sz="1400" b="1" i="0" u="none" strike="noStrike" dirty="0">
                          <a:solidFill>
                            <a:srgbClr val="00B050"/>
                          </a:solidFill>
                          <a:latin typeface="Calibri"/>
                        </a:rPr>
                        <a:t>60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400" b="1" i="0" u="none" strike="noStrike">
                          <a:solidFill>
                            <a:srgbClr val="000000"/>
                          </a:solidFill>
                          <a:latin typeface="Calibri"/>
                        </a:rPr>
                        <a:t>Bill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90500">
                <a:tc>
                  <a:txBody>
                    <a:bodyPr/>
                    <a:lstStyle/>
                    <a:p>
                      <a:pPr algn="ctr" fontAlgn="ctr"/>
                      <a:r>
                        <a:rPr lang="en-US" sz="1400" b="1" i="0" u="none" strike="noStrike">
                          <a:solidFill>
                            <a:srgbClr val="000000"/>
                          </a:solidFill>
                          <a:latin typeface="Calibri"/>
                        </a:rPr>
                        <a:t>Matthew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90500">
                <a:tc>
                  <a:txBody>
                    <a:bodyPr/>
                    <a:lstStyle/>
                    <a:p>
                      <a:pPr algn="ctr" fontAlgn="ctr"/>
                      <a:r>
                        <a:rPr lang="en-US" sz="1400" b="1" i="0" u="none" strike="noStrike">
                          <a:solidFill>
                            <a:srgbClr val="000000"/>
                          </a:solidFill>
                          <a:latin typeface="Calibri"/>
                        </a:rPr>
                        <a:t>Morgan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90500">
                <a:tc>
                  <a:txBody>
                    <a:bodyPr/>
                    <a:lstStyle/>
                    <a:p>
                      <a:pPr algn="ctr" fontAlgn="ctr"/>
                      <a:r>
                        <a:rPr lang="en-US" sz="1400" b="1" i="0" u="none" strike="noStrike">
                          <a:solidFill>
                            <a:srgbClr val="000000"/>
                          </a:solidFill>
                          <a:latin typeface="Calibri"/>
                        </a:rPr>
                        <a:t>Smith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90500">
                <a:tc>
                  <a:txBody>
                    <a:bodyPr/>
                    <a:lstStyle/>
                    <a:p>
                      <a:pPr algn="ctr" fontAlgn="ctr"/>
                      <a:r>
                        <a:rPr lang="en-US" sz="1400" b="1" i="0" u="none" strike="noStrike">
                          <a:solidFill>
                            <a:srgbClr val="000000"/>
                          </a:solidFill>
                          <a:latin typeface="Calibri"/>
                        </a:rPr>
                        <a:t>Rachel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90500">
                <a:tc>
                  <a:txBody>
                    <a:bodyPr/>
                    <a:lstStyle/>
                    <a:p>
                      <a:pPr algn="ctr" fontAlgn="ctr"/>
                      <a:r>
                        <a:rPr lang="en-US" sz="1400" b="1" i="0" u="none" strike="noStrike">
                          <a:solidFill>
                            <a:srgbClr val="000000"/>
                          </a:solidFill>
                          <a:latin typeface="Calibri"/>
                        </a:rPr>
                        <a:t>Nick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1400" b="0" i="0" u="none" strike="noStrike">
                          <a:solidFill>
                            <a:srgbClr val="000000"/>
                          </a:solidFill>
                          <a:latin typeface="Calibri"/>
                        </a:rPr>
                        <a:t>East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1400" b="0" i="0" u="none" strike="noStrike">
                          <a:solidFill>
                            <a:srgbClr val="000000"/>
                          </a:solidFill>
                          <a:latin typeface="Calibri"/>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400" b="0" i="0" u="none" strike="noStrike">
                          <a:solidFill>
                            <a:srgbClr val="000000"/>
                          </a:solidFill>
                          <a:latin typeface="Calibri"/>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1400" b="0" i="0" u="none" strike="noStrike">
                          <a:solidFill>
                            <a:srgbClr val="000000"/>
                          </a:solidFill>
                          <a:latin typeface="Calibri"/>
                        </a:rPr>
                        <a:t>27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1400" b="1" i="0" u="none" strike="noStrike">
                          <a:solidFill>
                            <a:srgbClr val="FFC000"/>
                          </a:solidFill>
                          <a:latin typeface="Calibri"/>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400" b="1" i="0" u="none" strike="noStrike">
                          <a:solidFill>
                            <a:srgbClr val="000000"/>
                          </a:solidFill>
                          <a:latin typeface="Calibri"/>
                        </a:rPr>
                        <a:t>Richard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90500">
                <a:tc>
                  <a:txBody>
                    <a:bodyPr/>
                    <a:lstStyle/>
                    <a:p>
                      <a:pPr algn="ctr" fontAlgn="ctr"/>
                      <a:r>
                        <a:rPr lang="en-US" sz="1400" b="1" i="0" u="none" strike="noStrike">
                          <a:solidFill>
                            <a:srgbClr val="000000"/>
                          </a:solidFill>
                          <a:latin typeface="Calibri"/>
                        </a:rPr>
                        <a:t>Susan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vMerge="1">
                  <a:txBody>
                    <a:bodyPr/>
                    <a:lstStyle/>
                    <a:p>
                      <a:endParaRPr lang="en-US"/>
                    </a:p>
                  </a:txBody>
                  <a:tcPr/>
                </a:tc>
                <a:tc vMerge="1">
                  <a:txBody>
                    <a:bodyPr/>
                    <a:lstStyle/>
                    <a:p>
                      <a:endParaRPr lang="en-US"/>
                    </a:p>
                  </a:txBody>
                  <a:tcPr/>
                </a:tc>
                <a:tc>
                  <a:txBody>
                    <a:bodyPr/>
                    <a:lstStyle/>
                    <a:p>
                      <a:pPr algn="ctr" fontAlgn="ctr"/>
                      <a:r>
                        <a:rPr lang="en-US" sz="1400" b="0" i="0" u="none" strike="noStrike">
                          <a:solidFill>
                            <a:srgbClr val="000000"/>
                          </a:solidFill>
                          <a:latin typeface="Calibri"/>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ctr" fontAlgn="ctr"/>
                      <a:r>
                        <a:rPr lang="en-US" sz="1400" b="1" i="0" u="none" strike="noStrike">
                          <a:solidFill>
                            <a:srgbClr val="000000"/>
                          </a:solidFill>
                          <a:latin typeface="Calibri"/>
                        </a:rPr>
                        <a:t>Thomas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400" b="0" i="0" u="none" strike="noStrike">
                          <a:solidFill>
                            <a:srgbClr val="000000"/>
                          </a:solidFill>
                          <a:latin typeface="Calibri"/>
                        </a:rPr>
                        <a:t>West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400" b="0" i="0" u="none" strike="noStrike">
                          <a:solidFill>
                            <a:srgbClr val="000000"/>
                          </a:solidFill>
                          <a:latin typeface="Calibri"/>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400" b="0" i="0" u="none" strike="noStrike">
                          <a:solidFill>
                            <a:srgbClr val="000000"/>
                          </a:solidFill>
                          <a:latin typeface="Calibri"/>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400" b="0" i="0" u="none" strike="noStrike">
                          <a:solidFill>
                            <a:srgbClr val="000000"/>
                          </a:solidFill>
                          <a:latin typeface="Calibri"/>
                        </a:rPr>
                        <a:t>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400" b="1" i="0" u="none" strike="noStrike">
                          <a:solidFill>
                            <a:srgbClr val="92D050"/>
                          </a:solidFill>
                          <a:latin typeface="Calibri"/>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400" b="1" i="0" u="none" strike="noStrike">
                          <a:solidFill>
                            <a:srgbClr val="000000"/>
                          </a:solidFill>
                          <a:latin typeface="Calibri"/>
                        </a:rPr>
                        <a:t>James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90500">
                <a:tc>
                  <a:txBody>
                    <a:bodyPr/>
                    <a:lstStyle/>
                    <a:p>
                      <a:pPr algn="ctr" fontAlgn="ctr"/>
                      <a:r>
                        <a:rPr lang="en-US" sz="1400" b="1"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Calibri"/>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8" name="Chart 7"/>
          <p:cNvGraphicFramePr/>
          <p:nvPr/>
        </p:nvGraphicFramePr>
        <p:xfrm>
          <a:off x="5029200" y="213360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p:cNvSpPr txBox="1"/>
          <p:nvPr/>
        </p:nvSpPr>
        <p:spPr>
          <a:xfrm>
            <a:off x="304800" y="5181600"/>
            <a:ext cx="6781800" cy="1569660"/>
          </a:xfrm>
          <a:prstGeom prst="rect">
            <a:avLst/>
          </a:prstGeom>
          <a:noFill/>
        </p:spPr>
        <p:txBody>
          <a:bodyPr wrap="square" rtlCol="0">
            <a:spAutoFit/>
          </a:bodyPr>
          <a:lstStyle/>
          <a:p>
            <a:r>
              <a:rPr lang="en-US" sz="2400" b="1" dirty="0" smtClean="0"/>
              <a:t>Inference :</a:t>
            </a:r>
          </a:p>
          <a:p>
            <a:r>
              <a:rPr lang="en-US" dirty="0" smtClean="0"/>
              <a:t>11 Sales representatives served from Jul-Dec 2014</a:t>
            </a:r>
          </a:p>
          <a:p>
            <a:r>
              <a:rPr lang="en-US" dirty="0" smtClean="0"/>
              <a:t>Susan sales data missing / </a:t>
            </a:r>
            <a:r>
              <a:rPr lang="en-US" dirty="0" err="1" smtClean="0"/>
              <a:t>susan</a:t>
            </a:r>
            <a:r>
              <a:rPr lang="en-US" dirty="0" smtClean="0"/>
              <a:t> left the job during Jan-Jun 2015</a:t>
            </a:r>
          </a:p>
          <a:p>
            <a:r>
              <a:rPr lang="en-US" dirty="0" smtClean="0"/>
              <a:t>10 Sales representatives served from Jan-Jun 2015</a:t>
            </a:r>
          </a:p>
          <a:p>
            <a:r>
              <a:rPr lang="en-US" dirty="0" smtClean="0"/>
              <a:t>More Sales representatives are employed in Central region</a:t>
            </a:r>
            <a:endParaRPr lang="en-US" dirty="0"/>
          </a:p>
        </p:txBody>
      </p:sp>
      <p:sp>
        <p:nvSpPr>
          <p:cNvPr id="10" name="Title 3"/>
          <p:cNvSpPr>
            <a:spLocks noGrp="1"/>
          </p:cNvSpPr>
          <p:nvPr>
            <p:ph type="title"/>
          </p:nvPr>
        </p:nvSpPr>
        <p:spPr>
          <a:xfrm>
            <a:off x="-1616365" y="124967"/>
            <a:ext cx="8093365" cy="1018033"/>
          </a:xfrm>
        </p:spPr>
        <p:txBody>
          <a:bodyPr>
            <a:normAutofit fontScale="90000"/>
          </a:bodyPr>
          <a:lstStyle/>
          <a:p>
            <a:pPr algn="ctr"/>
            <a:r>
              <a:rPr lang="en-US" b="1" dirty="0" smtClean="0"/>
              <a:t>Representatives  </a:t>
            </a:r>
            <a:br>
              <a:rPr lang="en-US" b="1" dirty="0" smtClean="0"/>
            </a:br>
            <a:r>
              <a:rPr lang="en-US" b="1" dirty="0" smtClean="0"/>
              <a:t> Vs </a:t>
            </a:r>
            <a:br>
              <a:rPr lang="en-US" b="1" dirty="0" smtClean="0"/>
            </a:br>
            <a:r>
              <a:rPr lang="en-US" b="1" dirty="0" smtClean="0"/>
              <a:t>Year, Region</a:t>
            </a: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09600" y="1676400"/>
          <a:ext cx="6477000" cy="4053840"/>
        </p:xfrm>
        <a:graphic>
          <a:graphicData uri="http://schemas.openxmlformats.org/drawingml/2006/table">
            <a:tbl>
              <a:tblPr/>
              <a:tblGrid>
                <a:gridCol w="1295400"/>
                <a:gridCol w="1295400"/>
                <a:gridCol w="1295400"/>
                <a:gridCol w="1295400"/>
                <a:gridCol w="1295400"/>
              </a:tblGrid>
              <a:tr h="233363">
                <a:tc>
                  <a:txBody>
                    <a:bodyPr/>
                    <a:lstStyle/>
                    <a:p>
                      <a:pPr algn="ctr" fontAlgn="b"/>
                      <a:r>
                        <a:rPr lang="en-US" sz="1600" b="1" i="0" u="none" strike="noStrike" dirty="0">
                          <a:solidFill>
                            <a:srgbClr val="FFFFFF"/>
                          </a:solidFill>
                          <a:latin typeface="Calibri"/>
                        </a:rPr>
                        <a:t>Region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600" b="1" i="0" u="none" strike="noStrike">
                          <a:solidFill>
                            <a:srgbClr val="FFFFFF"/>
                          </a:solidFill>
                          <a:latin typeface="Calibri"/>
                        </a:rPr>
                        <a:t>Rep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600" b="1" i="0" u="none" strike="noStrike">
                          <a:solidFill>
                            <a:srgbClr val="FFFFFF"/>
                          </a:solidFill>
                          <a:latin typeface="Calibri"/>
                        </a:rPr>
                        <a:t>Item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600" b="1" i="0" u="none" strike="noStrike">
                          <a:solidFill>
                            <a:srgbClr val="FFFFFF"/>
                          </a:solidFill>
                          <a:latin typeface="Calibri"/>
                        </a:rPr>
                        <a:t>No of Units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600" b="1" i="0" u="none" strike="noStrike">
                          <a:solidFill>
                            <a:srgbClr val="FFFFFF"/>
                          </a:solidFill>
                          <a:latin typeface="Calibri"/>
                        </a:rPr>
                        <a:t>Unit Price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233363">
                <a:tc>
                  <a:txBody>
                    <a:bodyPr/>
                    <a:lstStyle/>
                    <a:p>
                      <a:pPr algn="ctr" fontAlgn="b"/>
                      <a:r>
                        <a:rPr lang="en-US" sz="1600" b="0" i="0" u="none" strike="noStrike">
                          <a:solidFill>
                            <a:srgbClr val="000000"/>
                          </a:solidFill>
                          <a:latin typeface="Calibri"/>
                        </a:rPr>
                        <a:t>East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Nick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Binder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a:solidFill>
                            <a:srgbClr val="000000"/>
                          </a:solidFill>
                          <a:latin typeface="Calibri"/>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33363">
                <a:tc>
                  <a:txBody>
                    <a:bodyPr/>
                    <a:lstStyle/>
                    <a:p>
                      <a:pPr algn="ctr" fontAlgn="b"/>
                      <a:r>
                        <a:rPr lang="en-US" sz="1600" b="0" i="0" u="none" strike="noStrike">
                          <a:solidFill>
                            <a:srgbClr val="000000"/>
                          </a:solidFill>
                          <a:latin typeface="Calibri"/>
                        </a:rPr>
                        <a:t>Central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Alex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Binder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a:solidFill>
                            <a:srgbClr val="000000"/>
                          </a:solidFill>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4.99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33363">
                <a:tc>
                  <a:txBody>
                    <a:bodyPr/>
                    <a:lstStyle/>
                    <a:p>
                      <a:pPr algn="ctr" fontAlgn="b"/>
                      <a:r>
                        <a:rPr lang="en-US" sz="1600" b="0" i="0" u="none" strike="noStrike">
                          <a:solidFill>
                            <a:srgbClr val="000000"/>
                          </a:solidFill>
                          <a:latin typeface="Calibri"/>
                        </a:rPr>
                        <a:t>Central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Rachel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Binder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a:solidFill>
                            <a:srgbClr val="000000"/>
                          </a:solidFill>
                          <a:latin typeface="Calibri"/>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4.99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33363">
                <a:tc>
                  <a:txBody>
                    <a:bodyPr/>
                    <a:lstStyle/>
                    <a:p>
                      <a:pPr algn="ctr" fontAlgn="b"/>
                      <a:r>
                        <a:rPr lang="en-US" sz="1600" b="0" i="0" u="none" strike="noStrike">
                          <a:solidFill>
                            <a:srgbClr val="000000"/>
                          </a:solidFill>
                          <a:latin typeface="Calibri"/>
                        </a:rPr>
                        <a:t>East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Richard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Binder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4.99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33363">
                <a:tc>
                  <a:txBody>
                    <a:bodyPr/>
                    <a:lstStyle/>
                    <a:p>
                      <a:pPr algn="ctr" fontAlgn="b"/>
                      <a:r>
                        <a:rPr lang="en-US" sz="1600" b="0" i="0" u="none" strike="noStrike">
                          <a:solidFill>
                            <a:srgbClr val="000000"/>
                          </a:solidFill>
                          <a:latin typeface="Calibri"/>
                        </a:rPr>
                        <a:t>East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Richard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Binder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a:solidFill>
                            <a:srgbClr val="000000"/>
                          </a:solidFill>
                          <a:latin typeface="Calibri"/>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4.99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33363">
                <a:tc>
                  <a:txBody>
                    <a:bodyPr/>
                    <a:lstStyle/>
                    <a:p>
                      <a:pPr algn="ctr" fontAlgn="b"/>
                      <a:r>
                        <a:rPr lang="en-US" sz="1600" b="0" i="0" u="none" strike="noStrike">
                          <a:solidFill>
                            <a:srgbClr val="000000"/>
                          </a:solidFill>
                          <a:latin typeface="Calibri"/>
                        </a:rPr>
                        <a:t>Central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Morgan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Binder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a:solidFill>
                            <a:srgbClr val="000000"/>
                          </a:solidFill>
                          <a:latin typeface="Calibri"/>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8.99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33363">
                <a:tc>
                  <a:txBody>
                    <a:bodyPr/>
                    <a:lstStyle/>
                    <a:p>
                      <a:pPr algn="ctr" fontAlgn="b"/>
                      <a:r>
                        <a:rPr lang="en-US" sz="1600" b="0" i="0" u="none" strike="noStrike">
                          <a:solidFill>
                            <a:srgbClr val="000000"/>
                          </a:solidFill>
                          <a:latin typeface="Calibri"/>
                        </a:rPr>
                        <a:t>Central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Bill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Binder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a:solidFill>
                            <a:srgbClr val="000000"/>
                          </a:solidFill>
                          <a:latin typeface="Calibri"/>
                        </a:rPr>
                        <a:t>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8.99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33363">
                <a:tc>
                  <a:txBody>
                    <a:bodyPr/>
                    <a:lstStyle/>
                    <a:p>
                      <a:pPr algn="ctr" fontAlgn="b"/>
                      <a:r>
                        <a:rPr lang="en-US" sz="1600" b="0" i="0" u="none" strike="noStrike">
                          <a:solidFill>
                            <a:srgbClr val="000000"/>
                          </a:solidFill>
                          <a:latin typeface="Calibri"/>
                        </a:rPr>
                        <a:t>Central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Bill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Binder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a:solidFill>
                            <a:srgbClr val="000000"/>
                          </a:solidFill>
                          <a:latin typeface="Calibri"/>
                        </a:rPr>
                        <a:t>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8.99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33363">
                <a:tc>
                  <a:txBody>
                    <a:bodyPr/>
                    <a:lstStyle/>
                    <a:p>
                      <a:pPr algn="ctr" fontAlgn="b"/>
                      <a:r>
                        <a:rPr lang="en-US" sz="1600" b="0" i="0" u="none" strike="noStrike">
                          <a:solidFill>
                            <a:srgbClr val="000000"/>
                          </a:solidFill>
                          <a:latin typeface="Calibri"/>
                        </a:rPr>
                        <a:t>East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Richard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Binder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a:solidFill>
                            <a:srgbClr val="000000"/>
                          </a:solidFill>
                          <a:latin typeface="Calibri"/>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8.99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33363">
                <a:tc>
                  <a:txBody>
                    <a:bodyPr/>
                    <a:lstStyle/>
                    <a:p>
                      <a:pPr algn="ctr" fontAlgn="b"/>
                      <a:r>
                        <a:rPr lang="en-US" sz="1600" b="0" i="0" u="none" strike="noStrike">
                          <a:solidFill>
                            <a:srgbClr val="000000"/>
                          </a:solidFill>
                          <a:latin typeface="Calibri"/>
                        </a:rPr>
                        <a:t>Central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Smith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Binder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dirty="0">
                          <a:solidFill>
                            <a:srgbClr val="000000"/>
                          </a:solidFill>
                          <a:latin typeface="Calibri"/>
                        </a:rPr>
                        <a:t>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33363">
                <a:tc>
                  <a:txBody>
                    <a:bodyPr/>
                    <a:lstStyle/>
                    <a:p>
                      <a:pPr algn="ctr" fontAlgn="b"/>
                      <a:r>
                        <a:rPr lang="en-US" sz="1600" b="0" i="0" u="none" strike="noStrike">
                          <a:solidFill>
                            <a:srgbClr val="000000"/>
                          </a:solidFill>
                          <a:latin typeface="Calibri"/>
                        </a:rPr>
                        <a:t>Central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Alex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Binder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a:solidFill>
                            <a:srgbClr val="000000"/>
                          </a:solidFill>
                          <a:latin typeface="Calibri"/>
                        </a:rPr>
                        <a:t>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19.99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33363">
                <a:tc>
                  <a:txBody>
                    <a:bodyPr/>
                    <a:lstStyle/>
                    <a:p>
                      <a:pPr algn="ctr" fontAlgn="b"/>
                      <a:r>
                        <a:rPr lang="en-US" sz="1600" b="0" i="0" u="none" strike="noStrike">
                          <a:solidFill>
                            <a:srgbClr val="000000"/>
                          </a:solidFill>
                          <a:latin typeface="Calibri"/>
                        </a:rPr>
                        <a:t>Central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Matthew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Binder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a:solidFill>
                            <a:srgbClr val="000000"/>
                          </a:solidFill>
                          <a:latin typeface="Calibri"/>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19.99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33363">
                <a:tc>
                  <a:txBody>
                    <a:bodyPr/>
                    <a:lstStyle/>
                    <a:p>
                      <a:pPr algn="ctr" fontAlgn="b"/>
                      <a:r>
                        <a:rPr lang="en-US" sz="1600" b="0" i="0" u="none" strike="noStrike">
                          <a:solidFill>
                            <a:srgbClr val="000000"/>
                          </a:solidFill>
                          <a:latin typeface="Calibri"/>
                        </a:rPr>
                        <a:t>East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Susan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Binder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a:solidFill>
                            <a:srgbClr val="000000"/>
                          </a:solidFill>
                          <a:latin typeface="Calibri"/>
                        </a:rPr>
                        <a:t>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19.99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33363">
                <a:tc>
                  <a:txBody>
                    <a:bodyPr/>
                    <a:lstStyle/>
                    <a:p>
                      <a:pPr algn="ctr" fontAlgn="b"/>
                      <a:r>
                        <a:rPr lang="en-US" sz="1600" b="0" i="0" u="none" strike="noStrike">
                          <a:solidFill>
                            <a:srgbClr val="000000"/>
                          </a:solidFill>
                          <a:latin typeface="Calibri"/>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Thomas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Binder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a:solidFill>
                            <a:srgbClr val="000000"/>
                          </a:solidFill>
                          <a:latin typeface="Calibri"/>
                        </a:rPr>
                        <a:t>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19.99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33363">
                <a:tc>
                  <a:txBody>
                    <a:bodyPr/>
                    <a:lstStyle/>
                    <a:p>
                      <a:pPr algn="ctr" fontAlgn="b"/>
                      <a:r>
                        <a:rPr lang="en-US" sz="1600" b="0" i="0" u="none" strike="noStrike">
                          <a:solidFill>
                            <a:srgbClr val="000000"/>
                          </a:solidFill>
                          <a:latin typeface="Calibri"/>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James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Binder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a:solidFill>
                            <a:srgbClr val="000000"/>
                          </a:solidFill>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19.99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sp>
        <p:nvSpPr>
          <p:cNvPr id="3" name="Title 3"/>
          <p:cNvSpPr>
            <a:spLocks noGrp="1"/>
          </p:cNvSpPr>
          <p:nvPr>
            <p:ph type="title"/>
          </p:nvPr>
        </p:nvSpPr>
        <p:spPr>
          <a:xfrm>
            <a:off x="-1159165" y="152400"/>
            <a:ext cx="8093365" cy="1018033"/>
          </a:xfrm>
        </p:spPr>
        <p:txBody>
          <a:bodyPr>
            <a:normAutofit fontScale="90000"/>
          </a:bodyPr>
          <a:lstStyle/>
          <a:p>
            <a:pPr algn="ctr"/>
            <a:r>
              <a:rPr lang="en-US" b="1" dirty="0" smtClean="0"/>
              <a:t>Unit Price  </a:t>
            </a:r>
            <a:br>
              <a:rPr lang="en-US" b="1" dirty="0" smtClean="0"/>
            </a:br>
            <a:r>
              <a:rPr lang="en-US" b="1" dirty="0" smtClean="0"/>
              <a:t> Vs </a:t>
            </a:r>
            <a:br>
              <a:rPr lang="en-US" b="1" dirty="0" smtClean="0"/>
            </a:br>
            <a:r>
              <a:rPr lang="en-US" b="1" dirty="0" err="1" smtClean="0"/>
              <a:t>Region,item</a:t>
            </a:r>
            <a:r>
              <a:rPr lang="en-US" b="1" dirty="0" smtClean="0"/>
              <a:t>, representative</a:t>
            </a:r>
            <a:endParaRPr lang="en-US" b="1" dirty="0"/>
          </a:p>
        </p:txBody>
      </p:sp>
      <p:sp>
        <p:nvSpPr>
          <p:cNvPr id="4" name="Oval 3"/>
          <p:cNvSpPr/>
          <p:nvPr/>
        </p:nvSpPr>
        <p:spPr>
          <a:xfrm>
            <a:off x="5562600" y="1371600"/>
            <a:ext cx="1981200" cy="441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09600" y="5943600"/>
            <a:ext cx="7162800" cy="923330"/>
          </a:xfrm>
          <a:prstGeom prst="rect">
            <a:avLst/>
          </a:prstGeom>
          <a:noFill/>
        </p:spPr>
        <p:txBody>
          <a:bodyPr wrap="square" rtlCol="0">
            <a:spAutoFit/>
          </a:bodyPr>
          <a:lstStyle/>
          <a:p>
            <a:r>
              <a:rPr lang="en-US" b="1" dirty="0" smtClean="0"/>
              <a:t>Inference : </a:t>
            </a:r>
            <a:r>
              <a:rPr lang="en-US" dirty="0" smtClean="0"/>
              <a:t>The Items are priced dynamically. Fixed Price method is not followed  here. Though Sales Value is driven by number of customer orders, it is primarily impacted by number of units &amp; unit price only</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3841750"/>
          <a:ext cx="8458200" cy="3016250"/>
        </p:xfrm>
        <a:graphic>
          <a:graphicData uri="http://schemas.openxmlformats.org/drawingml/2006/table">
            <a:tbl>
              <a:tblPr/>
              <a:tblGrid>
                <a:gridCol w="2529031"/>
                <a:gridCol w="899210"/>
                <a:gridCol w="899210"/>
                <a:gridCol w="1208314"/>
                <a:gridCol w="913261"/>
                <a:gridCol w="1208314"/>
                <a:gridCol w="800860"/>
              </a:tblGrid>
              <a:tr h="193040">
                <a:tc>
                  <a:txBody>
                    <a:bodyPr/>
                    <a:lstStyle/>
                    <a:p>
                      <a:pPr algn="ctr" fontAlgn="b"/>
                      <a:r>
                        <a:rPr lang="en-US" sz="1600" b="1" i="0" u="none" strike="noStrike" dirty="0">
                          <a:solidFill>
                            <a:srgbClr val="FFFFFF"/>
                          </a:solidFill>
                          <a:latin typeface="Calibri"/>
                        </a:rPr>
                        <a:t>Binder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gridSpan="2">
                  <a:txBody>
                    <a:bodyPr/>
                    <a:lstStyle/>
                    <a:p>
                      <a:pPr algn="ctr" fontAlgn="b"/>
                      <a:r>
                        <a:rPr lang="en-US" sz="1600" b="1" i="0" u="none" strike="noStrike">
                          <a:solidFill>
                            <a:srgbClr val="FFFFFF"/>
                          </a:solidFill>
                          <a:latin typeface="Calibri"/>
                        </a:rPr>
                        <a:t>No of Orders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gridSpan="2">
                  <a:txBody>
                    <a:bodyPr/>
                    <a:lstStyle/>
                    <a:p>
                      <a:pPr algn="ctr" fontAlgn="b"/>
                      <a:r>
                        <a:rPr lang="en-US" sz="1600" b="1" i="0" u="none" strike="noStrike" dirty="0">
                          <a:solidFill>
                            <a:srgbClr val="FFFFFF"/>
                          </a:solidFill>
                          <a:latin typeface="Calibri"/>
                        </a:rPr>
                        <a:t>No of </a:t>
                      </a:r>
                      <a:r>
                        <a:rPr lang="en-US" sz="1600" b="1" i="0" u="none" strike="noStrike" dirty="0" smtClean="0">
                          <a:solidFill>
                            <a:srgbClr val="FFFFFF"/>
                          </a:solidFill>
                          <a:latin typeface="Calibri"/>
                        </a:rPr>
                        <a:t>Units sold</a:t>
                      </a:r>
                      <a:endParaRPr lang="en-US" sz="1600" b="1" i="0" u="none" strike="noStrike" dirty="0">
                        <a:solidFill>
                          <a:srgbClr val="FFFFFF"/>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gridSpan="2">
                  <a:txBody>
                    <a:bodyPr/>
                    <a:lstStyle/>
                    <a:p>
                      <a:pPr algn="ctr" fontAlgn="b"/>
                      <a:r>
                        <a:rPr lang="en-US" sz="1600" b="1" i="0" u="none" strike="noStrike">
                          <a:solidFill>
                            <a:srgbClr val="FFFFFF"/>
                          </a:solidFill>
                          <a:latin typeface="Calibri"/>
                        </a:rPr>
                        <a:t>Sales Value of Order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r>
              <a:tr h="193040">
                <a:tc>
                  <a:txBody>
                    <a:bodyPr/>
                    <a:lstStyle/>
                    <a:p>
                      <a:pPr algn="ctr" fontAlgn="b"/>
                      <a:r>
                        <a:rPr lang="en-US" sz="1600" b="0" i="0" u="none" strike="noStrike">
                          <a:solidFill>
                            <a:srgbClr val="000000"/>
                          </a:solidFill>
                          <a:latin typeface="Calibri"/>
                        </a:rPr>
                        <a:t>Representatives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dirty="0">
                          <a:solidFill>
                            <a:srgbClr val="000000"/>
                          </a:solidFill>
                          <a:latin typeface="Calibri"/>
                        </a:rPr>
                        <a:t>2014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a:solidFill>
                            <a:srgbClr val="000000"/>
                          </a:solidFill>
                          <a:latin typeface="Calibri"/>
                        </a:rPr>
                        <a:t>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a:solidFill>
                            <a:srgbClr val="000000"/>
                          </a:solidFill>
                          <a:latin typeface="Calibri"/>
                        </a:rPr>
                        <a:t>2014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a:solidFill>
                            <a:srgbClr val="000000"/>
                          </a:solidFill>
                          <a:latin typeface="Calibri"/>
                        </a:rPr>
                        <a:t>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a:solidFill>
                            <a:srgbClr val="000000"/>
                          </a:solidFill>
                          <a:latin typeface="Calibri"/>
                        </a:rPr>
                        <a:t>2014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c>
                  <a:txBody>
                    <a:bodyPr/>
                    <a:lstStyle/>
                    <a:p>
                      <a:pPr algn="ctr" fontAlgn="b"/>
                      <a:r>
                        <a:rPr lang="en-US" sz="1600" b="0" i="0" u="none" strike="noStrike">
                          <a:solidFill>
                            <a:srgbClr val="000000"/>
                          </a:solidFill>
                          <a:latin typeface="Calibri"/>
                        </a:rPr>
                        <a:t>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CC"/>
                    </a:solidFill>
                  </a:tcPr>
                </a:tc>
              </a:tr>
              <a:tr h="193040">
                <a:tc>
                  <a:txBody>
                    <a:bodyPr/>
                    <a:lstStyle/>
                    <a:p>
                      <a:pPr algn="ctr" fontAlgn="b"/>
                      <a:r>
                        <a:rPr lang="en-US" sz="1200" b="0" i="0" u="none" strike="noStrike" dirty="0">
                          <a:solidFill>
                            <a:srgbClr val="000000"/>
                          </a:solidFill>
                          <a:latin typeface="Calibri"/>
                        </a:rPr>
                        <a:t>Alex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471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040">
                <a:tc>
                  <a:txBody>
                    <a:bodyPr/>
                    <a:lstStyle/>
                    <a:p>
                      <a:pPr algn="ctr" fontAlgn="b"/>
                      <a:r>
                        <a:rPr lang="en-US" sz="1200" b="0" i="0" u="none" strike="noStrike" dirty="0">
                          <a:solidFill>
                            <a:srgbClr val="000000"/>
                          </a:solidFill>
                          <a:latin typeface="Calibri"/>
                        </a:rPr>
                        <a:t>Bill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126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319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040">
                <a:tc>
                  <a:txBody>
                    <a:bodyPr/>
                    <a:lstStyle/>
                    <a:p>
                      <a:pPr algn="ctr" fontAlgn="b"/>
                      <a:r>
                        <a:rPr lang="en-US" sz="1200" b="0" i="0" u="none" strike="noStrike" dirty="0">
                          <a:solidFill>
                            <a:srgbClr val="000000"/>
                          </a:solidFill>
                          <a:latin typeface="Calibri"/>
                        </a:rPr>
                        <a:t>James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140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040">
                <a:tc>
                  <a:txBody>
                    <a:bodyPr/>
                    <a:lstStyle/>
                    <a:p>
                      <a:pPr algn="ctr" fontAlgn="b"/>
                      <a:r>
                        <a:rPr lang="en-US" sz="1200" b="0" i="0" u="none" strike="noStrike">
                          <a:solidFill>
                            <a:srgbClr val="000000"/>
                          </a:solidFill>
                          <a:latin typeface="Calibri"/>
                        </a:rPr>
                        <a:t>Matthew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719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040">
                <a:tc>
                  <a:txBody>
                    <a:bodyPr/>
                    <a:lstStyle/>
                    <a:p>
                      <a:pPr algn="ctr" fontAlgn="b"/>
                      <a:r>
                        <a:rPr lang="en-US" sz="1200" b="0" i="0" u="none" strike="noStrike">
                          <a:solidFill>
                            <a:srgbClr val="000000"/>
                          </a:solidFill>
                          <a:latin typeface="Calibri"/>
                        </a:rPr>
                        <a:t>Morgan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140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040">
                <a:tc>
                  <a:txBody>
                    <a:bodyPr/>
                    <a:lstStyle/>
                    <a:p>
                      <a:pPr algn="ctr" fontAlgn="b"/>
                      <a:r>
                        <a:rPr lang="en-US" sz="1200" b="0" i="0" u="none" strike="noStrike" dirty="0">
                          <a:solidFill>
                            <a:srgbClr val="000000"/>
                          </a:solidFill>
                          <a:latin typeface="Calibri"/>
                        </a:rPr>
                        <a:t>Nick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539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040">
                <a:tc>
                  <a:txBody>
                    <a:bodyPr/>
                    <a:lstStyle/>
                    <a:p>
                      <a:pPr algn="ctr" fontAlgn="b"/>
                      <a:r>
                        <a:rPr lang="en-US" sz="1200" b="0" i="0" u="none" strike="noStrike">
                          <a:solidFill>
                            <a:srgbClr val="000000"/>
                          </a:solidFill>
                          <a:latin typeface="Calibri"/>
                        </a:rPr>
                        <a:t>Rachel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040">
                <a:tc>
                  <a:txBody>
                    <a:bodyPr/>
                    <a:lstStyle/>
                    <a:p>
                      <a:pPr algn="ctr" fontAlgn="b"/>
                      <a:r>
                        <a:rPr lang="en-US" sz="1200" b="0" i="0" u="none" strike="noStrike">
                          <a:solidFill>
                            <a:srgbClr val="000000"/>
                          </a:solidFill>
                          <a:latin typeface="Calibri"/>
                        </a:rPr>
                        <a:t>Richard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124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4184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040">
                <a:tc>
                  <a:txBody>
                    <a:bodyPr/>
                    <a:lstStyle/>
                    <a:p>
                      <a:pPr algn="ctr" fontAlgn="b"/>
                      <a:r>
                        <a:rPr lang="en-US" sz="1200" b="0" i="0" u="none" strike="noStrike">
                          <a:solidFill>
                            <a:srgbClr val="000000"/>
                          </a:solidFill>
                          <a:latin typeface="Calibri"/>
                        </a:rPr>
                        <a:t>Susan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1619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040">
                <a:tc>
                  <a:txBody>
                    <a:bodyPr/>
                    <a:lstStyle/>
                    <a:p>
                      <a:pPr algn="ctr" fontAlgn="b"/>
                      <a:r>
                        <a:rPr lang="en-US" sz="1200" b="0" i="0" u="none" strike="noStrike">
                          <a:solidFill>
                            <a:srgbClr val="000000"/>
                          </a:solidFill>
                          <a:latin typeface="Calibri"/>
                        </a:rPr>
                        <a:t>Thomas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1139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040">
                <a:tc>
                  <a:txBody>
                    <a:bodyPr/>
                    <a:lstStyle/>
                    <a:p>
                      <a:pPr algn="ctr" fontAlgn="b"/>
                      <a:r>
                        <a:rPr lang="en-US" sz="1200" b="0" i="0" u="none" strike="noStrike">
                          <a:solidFill>
                            <a:srgbClr val="000000"/>
                          </a:solidFill>
                          <a:latin typeface="Calibri"/>
                        </a:rPr>
                        <a:t>Smith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252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040">
                <a:tc>
                  <a:txBody>
                    <a:bodyPr/>
                    <a:lstStyle/>
                    <a:p>
                      <a:pPr algn="ctr" fontAlgn="b"/>
                      <a:r>
                        <a:rPr lang="en-US" sz="1200" b="0" i="0" u="none" strike="noStrike">
                          <a:solidFill>
                            <a:srgbClr val="000000"/>
                          </a:solidFill>
                          <a:latin typeface="Calibri"/>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328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394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3964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5614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040">
                <a:tc>
                  <a:txBody>
                    <a:bodyPr/>
                    <a:lstStyle/>
                    <a:p>
                      <a:pPr algn="ctr" fontAlgn="b"/>
                      <a:r>
                        <a:rPr lang="en-US" sz="12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722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9578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4" name="Chart 3"/>
          <p:cNvGraphicFramePr/>
          <p:nvPr/>
        </p:nvGraphicFramePr>
        <p:xfrm>
          <a:off x="304800" y="1295400"/>
          <a:ext cx="5562600" cy="2514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3"/>
          <p:cNvSpPr>
            <a:spLocks noGrp="1"/>
          </p:cNvSpPr>
          <p:nvPr>
            <p:ph type="title"/>
          </p:nvPr>
        </p:nvSpPr>
        <p:spPr>
          <a:xfrm>
            <a:off x="-1159165" y="152400"/>
            <a:ext cx="8093365" cy="1018033"/>
          </a:xfrm>
        </p:spPr>
        <p:txBody>
          <a:bodyPr>
            <a:normAutofit fontScale="90000"/>
          </a:bodyPr>
          <a:lstStyle/>
          <a:p>
            <a:pPr algn="ctr"/>
            <a:r>
              <a:rPr lang="en-US" b="1" dirty="0" smtClean="0"/>
              <a:t>Unit Price  </a:t>
            </a:r>
            <a:br>
              <a:rPr lang="en-US" b="1" dirty="0" smtClean="0"/>
            </a:br>
            <a:r>
              <a:rPr lang="en-US" b="1" dirty="0" smtClean="0"/>
              <a:t> Vs </a:t>
            </a:r>
            <a:br>
              <a:rPr lang="en-US" b="1" dirty="0" smtClean="0"/>
            </a:br>
            <a:r>
              <a:rPr lang="en-US" b="1" dirty="0" smtClean="0"/>
              <a:t>Region</a:t>
            </a:r>
            <a:r>
              <a:rPr lang="en-US" b="1" dirty="0" smtClean="0"/>
              <a:t>, item</a:t>
            </a:r>
            <a:r>
              <a:rPr lang="en-US" b="1" dirty="0" smtClean="0"/>
              <a:t>, representative</a:t>
            </a:r>
            <a:endParaRPr lang="en-US" b="1" dirty="0"/>
          </a:p>
        </p:txBody>
      </p:sp>
      <p:sp>
        <p:nvSpPr>
          <p:cNvPr id="6" name="TextBox 5"/>
          <p:cNvSpPr txBox="1"/>
          <p:nvPr/>
        </p:nvSpPr>
        <p:spPr>
          <a:xfrm>
            <a:off x="6019800" y="1828800"/>
            <a:ext cx="2438400" cy="1785104"/>
          </a:xfrm>
          <a:prstGeom prst="rect">
            <a:avLst/>
          </a:prstGeom>
          <a:noFill/>
        </p:spPr>
        <p:txBody>
          <a:bodyPr wrap="square" rtlCol="0">
            <a:spAutoFit/>
          </a:bodyPr>
          <a:lstStyle/>
          <a:p>
            <a:r>
              <a:rPr lang="en-US" sz="2000" b="1" u="sng" dirty="0" smtClean="0"/>
              <a:t>Inference:</a:t>
            </a:r>
          </a:p>
          <a:p>
            <a:r>
              <a:rPr lang="en-US" dirty="0" smtClean="0"/>
              <a:t>There is huge difference in pricing of items across different regions &amp; representatives due to  </a:t>
            </a:r>
            <a:r>
              <a:rPr lang="en-US" b="1" dirty="0" smtClean="0"/>
              <a:t>Dynamic pricing </a:t>
            </a:r>
            <a:endParaRPr lang="en-US" b="1" dirty="0"/>
          </a:p>
        </p:txBody>
      </p:sp>
      <p:cxnSp>
        <p:nvCxnSpPr>
          <p:cNvPr id="8" name="Straight Arrow Connector 7"/>
          <p:cNvCxnSpPr/>
          <p:nvPr/>
        </p:nvCxnSpPr>
        <p:spPr>
          <a:xfrm flipV="1">
            <a:off x="2514600" y="2057400"/>
            <a:ext cx="533400" cy="685800"/>
          </a:xfrm>
          <a:prstGeom prst="straightConnector1">
            <a:avLst/>
          </a:prstGeom>
          <a:ln w="25400">
            <a:solidFill>
              <a:srgbClr val="FFC000"/>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901</Words>
  <Application>Microsoft Office PowerPoint</Application>
  <PresentationFormat>On-screen Show (4:3)</PresentationFormat>
  <Paragraphs>565</Paragraphs>
  <Slides>11</Slides>
  <Notes>2</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1_Office Theme</vt:lpstr>
      <vt:lpstr>Office Supplies  Sales Data set</vt:lpstr>
      <vt:lpstr>Dataset analysis</vt:lpstr>
      <vt:lpstr>No of Orders   Vs  Year, Month, Region</vt:lpstr>
      <vt:lpstr>No of Orders   Vs  Year, Month, Region</vt:lpstr>
      <vt:lpstr>No of Orders   Vs      Year, Region, Representative</vt:lpstr>
      <vt:lpstr>No of Orders   Vs  Year, Region, Item</vt:lpstr>
      <vt:lpstr>Representatives    Vs  Year, Region</vt:lpstr>
      <vt:lpstr>Unit Price    Vs  Region,item, representative</vt:lpstr>
      <vt:lpstr>Unit Price    Vs  Region, item, representative</vt:lpstr>
      <vt:lpstr>Sales Value    Vs  Year, Region,item, representative</vt:lpstr>
      <vt:lpstr>Sales Value    Vs  Region, item, representative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Supplies  Sales Data set</dc:title>
  <dc:creator>user</dc:creator>
  <cp:lastModifiedBy>user</cp:lastModifiedBy>
  <cp:revision>7</cp:revision>
  <dcterms:created xsi:type="dcterms:W3CDTF">2019-08-02T23:21:22Z</dcterms:created>
  <dcterms:modified xsi:type="dcterms:W3CDTF">2019-08-03T03:45:05Z</dcterms:modified>
</cp:coreProperties>
</file>