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46.xml" ContentType="application/vnd.openxmlformats-officedocument.presentationml.slideLayout+xml"/>
  <Override PartName="/ppt/theme/themeOverride5.xml" ContentType="application/vnd.openxmlformats-officedocument.themeOverride+xml"/>
  <Override PartName="/ppt/drawings/drawing2.xml" ContentType="application/vnd.openxmlformats-officedocument.drawingml.chartshapes+xml"/>
  <Override PartName="/ppt/theme/theme1.xml" ContentType="application/vnd.openxmlformats-officedocument.them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slideLayouts/slideLayout53.xml" ContentType="application/vnd.openxmlformats-officedocument.presentationml.slideLayout+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charts/chart9.xml" ContentType="application/vnd.openxmlformats-officedocument.drawingml.chart+xml"/>
  <Override PartName="/ppt/charts/chart7.xml" ContentType="application/vnd.openxmlformats-officedocument.drawingml.chart+xml"/>
  <Override PartName="/ppt/charts/chart3.xml" ContentType="application/vnd.openxmlformats-officedocument.drawingml.chart+xml"/>
  <Override PartName="/ppt/charts/chart5.xml" ContentType="application/vnd.openxmlformats-officedocument.drawingml.chart+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charts/chart1.xml" ContentType="application/vnd.openxmlformats-officedocument.drawingml.chart+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Override PartName="/ppt/theme/themeOverride8.xml" ContentType="application/vnd.openxmlformats-officedocument.themeOverr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theme/themeOverride6.xml" ContentType="application/vnd.openxmlformats-officedocument.themeOverride+xml"/>
  <Override PartName="/ppt/drawings/drawing1.xml" ContentType="application/vnd.openxmlformats-officedocument.drawingml.chartshapes+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theme/themeOverride4.xml" ContentType="application/vnd.openxmlformats-officedocument.themeOverr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charts/chart8.xml" ContentType="application/vnd.openxmlformats-officedocument.drawingml.chart+xml"/>
  <Override PartName="/ppt/slideLayouts/slideLayout10.xml" ContentType="application/vnd.openxmlformats-officedocument.presentationml.slideLayout+xml"/>
  <Override PartName="/ppt/charts/chart6.xml" ContentType="application/vnd.openxmlformats-officedocument.drawingml.chart+xml"/>
  <Override PartName="/ppt/charts/chart4.xml" ContentType="application/vnd.openxmlformats-officedocument.drawingml.chart+xml"/>
  <Override PartName="/ppt/slideMasters/slideMaster5.xml" ContentType="application/vnd.openxmlformats-officedocument.presentationml.slideMaster+xml"/>
  <Override PartName="/ppt/slides/slide8.xml" ContentType="application/vnd.openxmlformats-officedocument.presentationml.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theme/themeOverride7.xml" ContentType="application/vnd.openxmlformats-officedocument.themeOverr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55.xml" ContentType="application/vnd.openxmlformats-officedocument.presentationml.slideLayout+xml"/>
  <Override PartName="/ppt/slides/slide2.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8" r:id="rId2"/>
    <p:sldMasterId id="2147483711" r:id="rId3"/>
    <p:sldMasterId id="2147483748" r:id="rId4"/>
    <p:sldMasterId id="2147483760" r:id="rId5"/>
  </p:sldMasterIdLst>
  <p:notesMasterIdLst>
    <p:notesMasterId r:id="rId18"/>
  </p:notesMasterIdLst>
  <p:sldIdLst>
    <p:sldId id="262" r:id="rId6"/>
    <p:sldId id="264" r:id="rId7"/>
    <p:sldId id="267" r:id="rId8"/>
    <p:sldId id="269" r:id="rId9"/>
    <p:sldId id="270" r:id="rId10"/>
    <p:sldId id="263" r:id="rId11"/>
    <p:sldId id="268" r:id="rId12"/>
    <p:sldId id="271" r:id="rId13"/>
    <p:sldId id="273" r:id="rId14"/>
    <p:sldId id="274" r:id="rId15"/>
    <p:sldId id="276"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06" autoAdjust="0"/>
  </p:normalViewPr>
  <p:slideViewPr>
    <p:cSldViewPr>
      <p:cViewPr>
        <p:scale>
          <a:sx n="60" d="100"/>
          <a:sy n="60" d="100"/>
        </p:scale>
        <p:origin x="-157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oleObject" Target="file:///C:\Users\user\Downloads\rankings_1973-2017_csv.csv"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Users\user\Downloads\rankings_1973-2017_csv.csv"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Users\user\Downloads\rankings_1973-2017_csv.csv"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Users\user\Downloads\rankings_1973-2017_csv.csv"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Users\user\Downloads\rankings_1973-2017_csv.csv" TargetMode="External"/><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2" Type="http://schemas.openxmlformats.org/officeDocument/2006/relationships/oleObject" Target="file:///C:\Users\user\Downloads\rankings_1973-2017_csv.csv"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2" Type="http://schemas.openxmlformats.org/officeDocument/2006/relationships/oleObject" Target="file:///C:\Users\user\Downloads\rankings_1973-2017_csv.csv" TargetMode="External"/><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oleObject" Target="file:///C:\Users\user\Downloads\rankings_1973-2017_csv.csv"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user\Downloads\rankings_1973-2017_csv.csv"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31"/>
  <c:clrMapOvr bg1="lt1" tx1="dk1" bg2="lt2" tx2="dk2" accent1="accent1" accent2="accent2" accent3="accent3" accent4="accent4" accent5="accent5" accent6="accent6" hlink="hlink" folHlink="folHlink"/>
  <c:chart>
    <c:title>
      <c:layout/>
    </c:title>
    <c:plotArea>
      <c:layout/>
      <c:barChart>
        <c:barDir val="col"/>
        <c:grouping val="clustered"/>
        <c:ser>
          <c:idx val="1"/>
          <c:order val="0"/>
          <c:tx>
            <c:strRef>
              <c:f>'Rafael 1Variable'!$C$29</c:f>
              <c:strCache>
                <c:ptCount val="1"/>
                <c:pt idx="0">
                  <c:v>Tournaments_played</c:v>
                </c:pt>
              </c:strCache>
            </c:strRef>
          </c:tx>
          <c:dLbls>
            <c:showVal val="1"/>
          </c:dLbls>
          <c:cat>
            <c:numRef>
              <c:f>'Rafael 1Variable'!$B$30:$B$40</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'Rafael 1Variable'!$C$30:$C$40</c:f>
              <c:numCache>
                <c:formatCode>General</c:formatCode>
                <c:ptCount val="11"/>
                <c:pt idx="0">
                  <c:v>19</c:v>
                </c:pt>
                <c:pt idx="1">
                  <c:v>19</c:v>
                </c:pt>
                <c:pt idx="2">
                  <c:v>19</c:v>
                </c:pt>
                <c:pt idx="3">
                  <c:v>20</c:v>
                </c:pt>
                <c:pt idx="4">
                  <c:v>20</c:v>
                </c:pt>
                <c:pt idx="5">
                  <c:v>18</c:v>
                </c:pt>
                <c:pt idx="6">
                  <c:v>20</c:v>
                </c:pt>
                <c:pt idx="7">
                  <c:v>19</c:v>
                </c:pt>
                <c:pt idx="8">
                  <c:v>23</c:v>
                </c:pt>
                <c:pt idx="9">
                  <c:v>16</c:v>
                </c:pt>
                <c:pt idx="10">
                  <c:v>18</c:v>
                </c:pt>
              </c:numCache>
            </c:numRef>
          </c:val>
        </c:ser>
        <c:axId val="61069952"/>
        <c:axId val="61976960"/>
      </c:barChart>
      <c:catAx>
        <c:axId val="61069952"/>
        <c:scaling>
          <c:orientation val="minMax"/>
        </c:scaling>
        <c:axPos val="b"/>
        <c:numFmt formatCode="General" sourceLinked="1"/>
        <c:tickLblPos val="nextTo"/>
        <c:crossAx val="61976960"/>
        <c:crosses val="autoZero"/>
        <c:auto val="1"/>
        <c:lblAlgn val="ctr"/>
        <c:lblOffset val="100"/>
      </c:catAx>
      <c:valAx>
        <c:axId val="61976960"/>
        <c:scaling>
          <c:orientation val="minMax"/>
        </c:scaling>
        <c:axPos val="l"/>
        <c:numFmt formatCode="General" sourceLinked="1"/>
        <c:tickLblPos val="nextTo"/>
        <c:crossAx val="61069952"/>
        <c:crosses val="autoZero"/>
        <c:crossBetween val="between"/>
      </c:valAx>
    </c:plotArea>
    <c:plotVisOnly val="1"/>
  </c:chart>
  <c:externalData r:id="rId2"/>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8"/>
  <c:clrMapOvr bg1="lt1" tx1="dk1" bg2="lt2" tx2="dk2" accent1="accent1" accent2="accent2" accent3="accent3" accent4="accent4" accent5="accent5" accent6="accent6" hlink="hlink" folHlink="folHlink"/>
  <c:chart>
    <c:title>
      <c:layout/>
    </c:title>
    <c:plotArea>
      <c:layout/>
      <c:barChart>
        <c:barDir val="col"/>
        <c:grouping val="clustered"/>
        <c:ser>
          <c:idx val="1"/>
          <c:order val="0"/>
          <c:tx>
            <c:strRef>
              <c:f>'Rafael 1Variable'!$F$29</c:f>
              <c:strCache>
                <c:ptCount val="1"/>
                <c:pt idx="0">
                  <c:v>Ranking_points</c:v>
                </c:pt>
              </c:strCache>
            </c:strRef>
          </c:tx>
          <c:dLbls>
            <c:showVal val="1"/>
          </c:dLbls>
          <c:cat>
            <c:numRef>
              <c:f>'Rafael 1Variable'!$E$30:$E$40</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'Rafael 1Variable'!$F$30:$F$40</c:f>
              <c:numCache>
                <c:formatCode>General</c:formatCode>
                <c:ptCount val="11"/>
                <c:pt idx="0">
                  <c:v>5735</c:v>
                </c:pt>
                <c:pt idx="1">
                  <c:v>6675</c:v>
                </c:pt>
                <c:pt idx="2">
                  <c:v>9205</c:v>
                </c:pt>
                <c:pt idx="3">
                  <c:v>12450</c:v>
                </c:pt>
                <c:pt idx="4">
                  <c:v>9595</c:v>
                </c:pt>
                <c:pt idx="5">
                  <c:v>6690</c:v>
                </c:pt>
                <c:pt idx="6">
                  <c:v>13030</c:v>
                </c:pt>
                <c:pt idx="7">
                  <c:v>6835</c:v>
                </c:pt>
                <c:pt idx="8">
                  <c:v>5230</c:v>
                </c:pt>
                <c:pt idx="9">
                  <c:v>3300</c:v>
                </c:pt>
                <c:pt idx="10">
                  <c:v>10645</c:v>
                </c:pt>
              </c:numCache>
            </c:numRef>
          </c:val>
        </c:ser>
        <c:axId val="62279680"/>
        <c:axId val="62281216"/>
      </c:barChart>
      <c:catAx>
        <c:axId val="62279680"/>
        <c:scaling>
          <c:orientation val="minMax"/>
        </c:scaling>
        <c:axPos val="b"/>
        <c:numFmt formatCode="General" sourceLinked="1"/>
        <c:tickLblPos val="nextTo"/>
        <c:crossAx val="62281216"/>
        <c:crosses val="autoZero"/>
        <c:auto val="1"/>
        <c:lblAlgn val="ctr"/>
        <c:lblOffset val="100"/>
      </c:catAx>
      <c:valAx>
        <c:axId val="62281216"/>
        <c:scaling>
          <c:orientation val="minMax"/>
        </c:scaling>
        <c:axPos val="l"/>
        <c:numFmt formatCode="General" sourceLinked="1"/>
        <c:tickLblPos val="nextTo"/>
        <c:crossAx val="62279680"/>
        <c:crosses val="autoZero"/>
        <c:crossBetween val="between"/>
      </c:valAx>
    </c:plotArea>
    <c:plotVisOnly val="1"/>
  </c:chart>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en-US"/>
  <c:style val="31"/>
  <c:clrMapOvr bg1="lt1" tx1="dk1" bg2="lt2" tx2="dk2" accent1="accent1" accent2="accent2" accent3="accent3" accent4="accent4" accent5="accent5" accent6="accent6" hlink="hlink" folHlink="folHlink"/>
  <c:chart>
    <c:title>
      <c:layout/>
    </c:title>
    <c:plotArea>
      <c:layout/>
      <c:barChart>
        <c:barDir val="col"/>
        <c:grouping val="clustered"/>
        <c:ser>
          <c:idx val="1"/>
          <c:order val="0"/>
          <c:tx>
            <c:strRef>
              <c:f>'Roger 1variable'!$C$30</c:f>
              <c:strCache>
                <c:ptCount val="1"/>
                <c:pt idx="0">
                  <c:v>Tournaments_played</c:v>
                </c:pt>
              </c:strCache>
            </c:strRef>
          </c:tx>
          <c:dLbls>
            <c:showVal val="1"/>
          </c:dLbls>
          <c:cat>
            <c:numRef>
              <c:f>'Roger 1variable'!$B$31:$B$41</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'Roger 1variable'!$C$31:$C$41</c:f>
              <c:numCache>
                <c:formatCode>General</c:formatCode>
                <c:ptCount val="11"/>
                <c:pt idx="0">
                  <c:v>16</c:v>
                </c:pt>
                <c:pt idx="1">
                  <c:v>19</c:v>
                </c:pt>
                <c:pt idx="2">
                  <c:v>19</c:v>
                </c:pt>
                <c:pt idx="3">
                  <c:v>21</c:v>
                </c:pt>
                <c:pt idx="4">
                  <c:v>19</c:v>
                </c:pt>
                <c:pt idx="5">
                  <c:v>21</c:v>
                </c:pt>
                <c:pt idx="6">
                  <c:v>19</c:v>
                </c:pt>
                <c:pt idx="7">
                  <c:v>19</c:v>
                </c:pt>
                <c:pt idx="8">
                  <c:v>18</c:v>
                </c:pt>
                <c:pt idx="9">
                  <c:v>15</c:v>
                </c:pt>
                <c:pt idx="10">
                  <c:v>17</c:v>
                </c:pt>
              </c:numCache>
            </c:numRef>
          </c:val>
        </c:ser>
        <c:axId val="62941440"/>
        <c:axId val="61427712"/>
      </c:barChart>
      <c:catAx>
        <c:axId val="62941440"/>
        <c:scaling>
          <c:orientation val="minMax"/>
        </c:scaling>
        <c:axPos val="b"/>
        <c:numFmt formatCode="General" sourceLinked="1"/>
        <c:tickLblPos val="nextTo"/>
        <c:crossAx val="61427712"/>
        <c:crosses val="autoZero"/>
        <c:auto val="1"/>
        <c:lblAlgn val="ctr"/>
        <c:lblOffset val="100"/>
      </c:catAx>
      <c:valAx>
        <c:axId val="61427712"/>
        <c:scaling>
          <c:orientation val="minMax"/>
        </c:scaling>
        <c:axPos val="l"/>
        <c:numFmt formatCode="General" sourceLinked="1"/>
        <c:tickLblPos val="nextTo"/>
        <c:crossAx val="62941440"/>
        <c:crosses val="autoZero"/>
        <c:crossBetween val="between"/>
      </c:valAx>
    </c:plotArea>
    <c:plotVisOnly val="1"/>
  </c:chart>
  <c:externalData r:id="rId2"/>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28"/>
  <c:clrMapOvr bg1="lt1" tx1="dk1" bg2="lt2" tx2="dk2" accent1="accent1" accent2="accent2" accent3="accent3" accent4="accent4" accent5="accent5" accent6="accent6" hlink="hlink" folHlink="folHlink"/>
  <c:chart>
    <c:title>
      <c:layout/>
    </c:title>
    <c:plotArea>
      <c:layout/>
      <c:barChart>
        <c:barDir val="col"/>
        <c:grouping val="clustered"/>
        <c:ser>
          <c:idx val="1"/>
          <c:order val="0"/>
          <c:tx>
            <c:strRef>
              <c:f>'Roger 1variable'!$F$30</c:f>
              <c:strCache>
                <c:ptCount val="1"/>
                <c:pt idx="0">
                  <c:v>Ranking_points</c:v>
                </c:pt>
              </c:strCache>
            </c:strRef>
          </c:tx>
          <c:dLbls>
            <c:showVal val="1"/>
          </c:dLbls>
          <c:cat>
            <c:numRef>
              <c:f>'Roger 1variable'!$E$31:$E$41</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'Roger 1variable'!$F$31:$F$41</c:f>
              <c:numCache>
                <c:formatCode>General</c:formatCode>
                <c:ptCount val="11"/>
                <c:pt idx="0">
                  <c:v>7180</c:v>
                </c:pt>
                <c:pt idx="1">
                  <c:v>5305</c:v>
                </c:pt>
                <c:pt idx="2">
                  <c:v>10550</c:v>
                </c:pt>
                <c:pt idx="3">
                  <c:v>9145</c:v>
                </c:pt>
                <c:pt idx="4">
                  <c:v>8170</c:v>
                </c:pt>
                <c:pt idx="5">
                  <c:v>10265</c:v>
                </c:pt>
                <c:pt idx="6">
                  <c:v>4205</c:v>
                </c:pt>
                <c:pt idx="7">
                  <c:v>9775</c:v>
                </c:pt>
                <c:pt idx="8">
                  <c:v>8265</c:v>
                </c:pt>
                <c:pt idx="9">
                  <c:v>2130</c:v>
                </c:pt>
                <c:pt idx="10">
                  <c:v>9605</c:v>
                </c:pt>
              </c:numCache>
            </c:numRef>
          </c:val>
        </c:ser>
        <c:axId val="61439360"/>
        <c:axId val="61469824"/>
      </c:barChart>
      <c:catAx>
        <c:axId val="61439360"/>
        <c:scaling>
          <c:orientation val="minMax"/>
        </c:scaling>
        <c:axPos val="b"/>
        <c:numFmt formatCode="General" sourceLinked="1"/>
        <c:tickLblPos val="nextTo"/>
        <c:crossAx val="61469824"/>
        <c:crosses val="autoZero"/>
        <c:auto val="1"/>
        <c:lblAlgn val="ctr"/>
        <c:lblOffset val="100"/>
      </c:catAx>
      <c:valAx>
        <c:axId val="61469824"/>
        <c:scaling>
          <c:orientation val="minMax"/>
        </c:scaling>
        <c:axPos val="l"/>
        <c:numFmt formatCode="General" sourceLinked="1"/>
        <c:tickLblPos val="nextTo"/>
        <c:crossAx val="61439360"/>
        <c:crosses val="autoZero"/>
        <c:crossBetween val="between"/>
      </c:valAx>
    </c:plotArea>
    <c:plotVisOnly val="1"/>
  </c:chart>
  <c:externalData r:id="rId2"/>
</c:chartSpace>
</file>

<file path=ppt/charts/chart5.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a:lstStyle/>
          <a:p>
            <a:pPr>
              <a:defRPr/>
            </a:pPr>
            <a:r>
              <a:rPr lang="en-US"/>
              <a:t>Ranking Points</a:t>
            </a:r>
          </a:p>
        </c:rich>
      </c:tx>
      <c:layout/>
    </c:title>
    <c:view3D>
      <c:rAngAx val="1"/>
    </c:view3D>
    <c:plotArea>
      <c:layout/>
      <c:bar3DChart>
        <c:barDir val="col"/>
        <c:grouping val="clustered"/>
        <c:ser>
          <c:idx val="0"/>
          <c:order val="0"/>
          <c:tx>
            <c:strRef>
              <c:f>'2 Variable Graph'!$D$2</c:f>
              <c:strCache>
                <c:ptCount val="1"/>
                <c:pt idx="0">
                  <c:v>Rafael</c:v>
                </c:pt>
              </c:strCache>
            </c:strRef>
          </c:tx>
          <c:cat>
            <c:numRef>
              <c:f>'2 Variable Graph'!$A$3:$A$13</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'2 Variable Graph'!$D$3:$D$13</c:f>
              <c:numCache>
                <c:formatCode>General</c:formatCode>
                <c:ptCount val="11"/>
                <c:pt idx="0">
                  <c:v>5735</c:v>
                </c:pt>
                <c:pt idx="1">
                  <c:v>6675</c:v>
                </c:pt>
                <c:pt idx="2">
                  <c:v>9205</c:v>
                </c:pt>
                <c:pt idx="3">
                  <c:v>12450</c:v>
                </c:pt>
                <c:pt idx="4">
                  <c:v>9595</c:v>
                </c:pt>
                <c:pt idx="5">
                  <c:v>6690</c:v>
                </c:pt>
                <c:pt idx="6">
                  <c:v>13030</c:v>
                </c:pt>
                <c:pt idx="7">
                  <c:v>6835</c:v>
                </c:pt>
                <c:pt idx="8">
                  <c:v>5230</c:v>
                </c:pt>
                <c:pt idx="9">
                  <c:v>3300</c:v>
                </c:pt>
                <c:pt idx="10">
                  <c:v>10645</c:v>
                </c:pt>
              </c:numCache>
            </c:numRef>
          </c:val>
        </c:ser>
        <c:ser>
          <c:idx val="1"/>
          <c:order val="1"/>
          <c:tx>
            <c:strRef>
              <c:f>'2 Variable Graph'!$E$2</c:f>
              <c:strCache>
                <c:ptCount val="1"/>
                <c:pt idx="0">
                  <c:v>Roger</c:v>
                </c:pt>
              </c:strCache>
            </c:strRef>
          </c:tx>
          <c:cat>
            <c:numRef>
              <c:f>'2 Variable Graph'!$A$3:$A$13</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'2 Variable Graph'!$E$3:$E$13</c:f>
              <c:numCache>
                <c:formatCode>General</c:formatCode>
                <c:ptCount val="11"/>
                <c:pt idx="0">
                  <c:v>7180</c:v>
                </c:pt>
                <c:pt idx="1">
                  <c:v>5305</c:v>
                </c:pt>
                <c:pt idx="2">
                  <c:v>10550</c:v>
                </c:pt>
                <c:pt idx="3">
                  <c:v>9145</c:v>
                </c:pt>
                <c:pt idx="4">
                  <c:v>8170</c:v>
                </c:pt>
                <c:pt idx="5">
                  <c:v>10265</c:v>
                </c:pt>
                <c:pt idx="6">
                  <c:v>4205</c:v>
                </c:pt>
                <c:pt idx="7">
                  <c:v>9775</c:v>
                </c:pt>
                <c:pt idx="8">
                  <c:v>8265</c:v>
                </c:pt>
                <c:pt idx="9">
                  <c:v>2130</c:v>
                </c:pt>
                <c:pt idx="10">
                  <c:v>9605</c:v>
                </c:pt>
              </c:numCache>
            </c:numRef>
          </c:val>
        </c:ser>
        <c:dLbls>
          <c:showVal val="1"/>
        </c:dLbls>
        <c:shape val="box"/>
        <c:axId val="63118336"/>
        <c:axId val="63144704"/>
        <c:axId val="0"/>
      </c:bar3DChart>
      <c:catAx>
        <c:axId val="63118336"/>
        <c:scaling>
          <c:orientation val="minMax"/>
        </c:scaling>
        <c:axPos val="b"/>
        <c:numFmt formatCode="General" sourceLinked="1"/>
        <c:majorTickMark val="none"/>
        <c:tickLblPos val="nextTo"/>
        <c:crossAx val="63144704"/>
        <c:crosses val="autoZero"/>
        <c:auto val="1"/>
        <c:lblAlgn val="ctr"/>
        <c:lblOffset val="100"/>
      </c:catAx>
      <c:valAx>
        <c:axId val="63144704"/>
        <c:scaling>
          <c:orientation val="minMax"/>
        </c:scaling>
        <c:delete val="1"/>
        <c:axPos val="l"/>
        <c:numFmt formatCode="General" sourceLinked="1"/>
        <c:tickLblPos val="none"/>
        <c:crossAx val="63118336"/>
        <c:crosses val="autoZero"/>
        <c:crossBetween val="between"/>
      </c:valAx>
    </c:plotArea>
    <c:legend>
      <c:legendPos val="t"/>
      <c:layout/>
    </c:legend>
    <c:plotVisOnly val="1"/>
  </c:chart>
  <c:externalData r:id="rId2"/>
</c:chartSpace>
</file>

<file path=ppt/charts/chart6.xml><?xml version="1.0" encoding="utf-8"?>
<c:chartSpace xmlns:c="http://schemas.openxmlformats.org/drawingml/2006/chart" xmlns:a="http://schemas.openxmlformats.org/drawingml/2006/main" xmlns:r="http://schemas.openxmlformats.org/officeDocument/2006/relationships">
  <c:lang val="en-US"/>
  <c:style val="26"/>
  <c:clrMapOvr bg1="lt1" tx1="dk1" bg2="lt2" tx2="dk2" accent1="accent1" accent2="accent2" accent3="accent3" accent4="accent4" accent5="accent5" accent6="accent6" hlink="hlink" folHlink="folHlink"/>
  <c:chart>
    <c:title>
      <c:tx>
        <c:rich>
          <a:bodyPr/>
          <a:lstStyle/>
          <a:p>
            <a:pPr>
              <a:defRPr/>
            </a:pPr>
            <a:r>
              <a:rPr lang="en-US"/>
              <a:t>Tournaments Played</a:t>
            </a:r>
          </a:p>
        </c:rich>
      </c:tx>
      <c:layout/>
    </c:title>
    <c:plotArea>
      <c:layout/>
      <c:barChart>
        <c:barDir val="col"/>
        <c:grouping val="clustered"/>
        <c:ser>
          <c:idx val="0"/>
          <c:order val="0"/>
          <c:tx>
            <c:strRef>
              <c:f>'2 Variable Graph'!$B$2</c:f>
              <c:strCache>
                <c:ptCount val="1"/>
                <c:pt idx="0">
                  <c:v>Rafael</c:v>
                </c:pt>
              </c:strCache>
            </c:strRef>
          </c:tx>
          <c:cat>
            <c:numRef>
              <c:f>'2 Variable Graph'!$A$3:$A$13</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'2 Variable Graph'!$B$3:$B$13</c:f>
              <c:numCache>
                <c:formatCode>General</c:formatCode>
                <c:ptCount val="11"/>
                <c:pt idx="0">
                  <c:v>19</c:v>
                </c:pt>
                <c:pt idx="1">
                  <c:v>19</c:v>
                </c:pt>
                <c:pt idx="2">
                  <c:v>19</c:v>
                </c:pt>
                <c:pt idx="3">
                  <c:v>20</c:v>
                </c:pt>
                <c:pt idx="4">
                  <c:v>20</c:v>
                </c:pt>
                <c:pt idx="5">
                  <c:v>18</c:v>
                </c:pt>
                <c:pt idx="6">
                  <c:v>20</c:v>
                </c:pt>
                <c:pt idx="7">
                  <c:v>19</c:v>
                </c:pt>
                <c:pt idx="8">
                  <c:v>23</c:v>
                </c:pt>
                <c:pt idx="9">
                  <c:v>16</c:v>
                </c:pt>
                <c:pt idx="10">
                  <c:v>18</c:v>
                </c:pt>
              </c:numCache>
            </c:numRef>
          </c:val>
        </c:ser>
        <c:ser>
          <c:idx val="1"/>
          <c:order val="1"/>
          <c:tx>
            <c:strRef>
              <c:f>'2 Variable Graph'!$C$2</c:f>
              <c:strCache>
                <c:ptCount val="1"/>
                <c:pt idx="0">
                  <c:v>Roger</c:v>
                </c:pt>
              </c:strCache>
            </c:strRef>
          </c:tx>
          <c:cat>
            <c:numRef>
              <c:f>'2 Variable Graph'!$A$3:$A$13</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'2 Variable Graph'!$C$3:$C$13</c:f>
              <c:numCache>
                <c:formatCode>General</c:formatCode>
                <c:ptCount val="11"/>
                <c:pt idx="0">
                  <c:v>16</c:v>
                </c:pt>
                <c:pt idx="1">
                  <c:v>19</c:v>
                </c:pt>
                <c:pt idx="2">
                  <c:v>19</c:v>
                </c:pt>
                <c:pt idx="3">
                  <c:v>21</c:v>
                </c:pt>
                <c:pt idx="4">
                  <c:v>19</c:v>
                </c:pt>
                <c:pt idx="5">
                  <c:v>21</c:v>
                </c:pt>
                <c:pt idx="6">
                  <c:v>19</c:v>
                </c:pt>
                <c:pt idx="7">
                  <c:v>19</c:v>
                </c:pt>
                <c:pt idx="8">
                  <c:v>18</c:v>
                </c:pt>
                <c:pt idx="9">
                  <c:v>15</c:v>
                </c:pt>
                <c:pt idx="10">
                  <c:v>17</c:v>
                </c:pt>
              </c:numCache>
            </c:numRef>
          </c:val>
        </c:ser>
        <c:dLbls>
          <c:showVal val="1"/>
        </c:dLbls>
        <c:gapWidth val="98"/>
        <c:overlap val="-2"/>
        <c:axId val="63195008"/>
        <c:axId val="63196544"/>
      </c:barChart>
      <c:catAx>
        <c:axId val="63195008"/>
        <c:scaling>
          <c:orientation val="minMax"/>
        </c:scaling>
        <c:axPos val="b"/>
        <c:numFmt formatCode="General" sourceLinked="1"/>
        <c:majorTickMark val="none"/>
        <c:tickLblPos val="nextTo"/>
        <c:crossAx val="63196544"/>
        <c:crosses val="autoZero"/>
        <c:auto val="1"/>
        <c:lblAlgn val="ctr"/>
        <c:lblOffset val="100"/>
        <c:tickLblSkip val="1"/>
      </c:catAx>
      <c:valAx>
        <c:axId val="63196544"/>
        <c:scaling>
          <c:orientation val="minMax"/>
        </c:scaling>
        <c:delete val="1"/>
        <c:axPos val="l"/>
        <c:numFmt formatCode="General" sourceLinked="1"/>
        <c:tickLblPos val="none"/>
        <c:crossAx val="63195008"/>
        <c:crosses val="autoZero"/>
        <c:crossBetween val="between"/>
      </c:valAx>
    </c:plotArea>
    <c:legend>
      <c:legendPos val="t"/>
      <c:layout/>
    </c:legend>
    <c:plotVisOnly val="1"/>
  </c:chart>
  <c:externalData r:id="rId2"/>
</c:chartSpace>
</file>

<file path=ppt/charts/chart7.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title>
      <c:tx>
        <c:rich>
          <a:bodyPr/>
          <a:lstStyle/>
          <a:p>
            <a:pPr>
              <a:defRPr/>
            </a:pPr>
            <a:r>
              <a:rPr lang="en-US"/>
              <a:t>Rank Number</a:t>
            </a:r>
          </a:p>
        </c:rich>
      </c:tx>
      <c:layout/>
    </c:title>
    <c:view3D>
      <c:rAngAx val="1"/>
    </c:view3D>
    <c:plotArea>
      <c:layout/>
      <c:bar3DChart>
        <c:barDir val="col"/>
        <c:grouping val="clustered"/>
        <c:ser>
          <c:idx val="0"/>
          <c:order val="0"/>
          <c:tx>
            <c:strRef>
              <c:f>'2 Variable Graph'!$F$2</c:f>
              <c:strCache>
                <c:ptCount val="1"/>
                <c:pt idx="0">
                  <c:v>Rafael</c:v>
                </c:pt>
              </c:strCache>
            </c:strRef>
          </c:tx>
          <c:cat>
            <c:numRef>
              <c:f>'2 Variable Graph'!$A$3:$A$13</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'2 Variable Graph'!$F$3:$F$13</c:f>
              <c:numCache>
                <c:formatCode>General</c:formatCode>
                <c:ptCount val="11"/>
                <c:pt idx="0">
                  <c:v>2</c:v>
                </c:pt>
                <c:pt idx="1">
                  <c:v>1</c:v>
                </c:pt>
                <c:pt idx="2">
                  <c:v>2</c:v>
                </c:pt>
                <c:pt idx="3">
                  <c:v>1</c:v>
                </c:pt>
                <c:pt idx="4">
                  <c:v>2</c:v>
                </c:pt>
                <c:pt idx="5">
                  <c:v>4</c:v>
                </c:pt>
                <c:pt idx="6">
                  <c:v>1</c:v>
                </c:pt>
                <c:pt idx="7">
                  <c:v>3</c:v>
                </c:pt>
                <c:pt idx="8">
                  <c:v>5</c:v>
                </c:pt>
                <c:pt idx="9">
                  <c:v>9</c:v>
                </c:pt>
                <c:pt idx="10">
                  <c:v>1</c:v>
                </c:pt>
              </c:numCache>
            </c:numRef>
          </c:val>
        </c:ser>
        <c:ser>
          <c:idx val="1"/>
          <c:order val="1"/>
          <c:tx>
            <c:strRef>
              <c:f>'2 Variable Graph'!$G$2</c:f>
              <c:strCache>
                <c:ptCount val="1"/>
                <c:pt idx="0">
                  <c:v>Roger</c:v>
                </c:pt>
              </c:strCache>
            </c:strRef>
          </c:tx>
          <c:dLbls>
            <c:dLbl>
              <c:idx val="8"/>
              <c:layout>
                <c:manualLayout>
                  <c:x val="1.0840108401084115E-2"/>
                  <c:y val="-4.2735042735041967E-3"/>
                </c:manualLayout>
              </c:layout>
              <c:showVal val="1"/>
            </c:dLbl>
            <c:showVal val="1"/>
          </c:dLbls>
          <c:cat>
            <c:numRef>
              <c:f>'2 Variable Graph'!$A$3:$A$13</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'2 Variable Graph'!$G$3:$G$13</c:f>
              <c:numCache>
                <c:formatCode>General</c:formatCode>
                <c:ptCount val="11"/>
                <c:pt idx="0">
                  <c:v>1</c:v>
                </c:pt>
                <c:pt idx="1">
                  <c:v>2</c:v>
                </c:pt>
                <c:pt idx="2">
                  <c:v>1</c:v>
                </c:pt>
                <c:pt idx="3">
                  <c:v>2</c:v>
                </c:pt>
                <c:pt idx="4">
                  <c:v>3</c:v>
                </c:pt>
                <c:pt idx="5">
                  <c:v>2</c:v>
                </c:pt>
                <c:pt idx="6">
                  <c:v>6</c:v>
                </c:pt>
                <c:pt idx="7">
                  <c:v>2</c:v>
                </c:pt>
                <c:pt idx="8">
                  <c:v>3</c:v>
                </c:pt>
                <c:pt idx="9">
                  <c:v>16</c:v>
                </c:pt>
                <c:pt idx="10">
                  <c:v>2</c:v>
                </c:pt>
              </c:numCache>
            </c:numRef>
          </c:val>
        </c:ser>
        <c:dLbls>
          <c:showVal val="1"/>
        </c:dLbls>
        <c:shape val="box"/>
        <c:axId val="63239680"/>
        <c:axId val="63241216"/>
        <c:axId val="0"/>
      </c:bar3DChart>
      <c:catAx>
        <c:axId val="63239680"/>
        <c:scaling>
          <c:orientation val="minMax"/>
        </c:scaling>
        <c:axPos val="b"/>
        <c:numFmt formatCode="General" sourceLinked="1"/>
        <c:majorTickMark val="none"/>
        <c:tickLblPos val="nextTo"/>
        <c:crossAx val="63241216"/>
        <c:crosses val="autoZero"/>
        <c:auto val="1"/>
        <c:lblAlgn val="ctr"/>
        <c:lblOffset val="100"/>
      </c:catAx>
      <c:valAx>
        <c:axId val="63241216"/>
        <c:scaling>
          <c:orientation val="minMax"/>
        </c:scaling>
        <c:delete val="1"/>
        <c:axPos val="l"/>
        <c:numFmt formatCode="General" sourceLinked="1"/>
        <c:tickLblPos val="none"/>
        <c:crossAx val="63239680"/>
        <c:crosses val="autoZero"/>
        <c:crossBetween val="between"/>
      </c:valAx>
    </c:plotArea>
    <c:legend>
      <c:legendPos val="t"/>
      <c:layout/>
    </c:legend>
    <c:plotVisOnly val="1"/>
  </c:chart>
  <c:txPr>
    <a:bodyPr/>
    <a:lstStyle/>
    <a:p>
      <a:pPr>
        <a:defRPr sz="1600"/>
      </a:pPr>
      <a:endParaRPr lang="en-US"/>
    </a:p>
  </c:txPr>
  <c:externalData r:id="rId2"/>
</c:chartSpace>
</file>

<file path=ppt/charts/chart8.xml><?xml version="1.0" encoding="utf-8"?>
<c:chartSpace xmlns:c="http://schemas.openxmlformats.org/drawingml/2006/chart" xmlns:a="http://schemas.openxmlformats.org/drawingml/2006/main" xmlns:r="http://schemas.openxmlformats.org/officeDocument/2006/relationships">
  <c:lang val="en-US"/>
  <c:clrMapOvr bg1="lt1" tx1="dk1" bg2="lt2" tx2="dk2" accent1="accent1" accent2="accent2" accent3="accent3" accent4="accent4" accent5="accent5" accent6="accent6" hlink="hlink" folHlink="folHlink"/>
  <c:chart>
    <c:plotArea>
      <c:layout/>
      <c:barChart>
        <c:barDir val="bar"/>
        <c:grouping val="stacked"/>
        <c:ser>
          <c:idx val="0"/>
          <c:order val="0"/>
          <c:tx>
            <c:strRef>
              <c:f>'2 Variable Boxplot'!$F$12</c:f>
              <c:strCache>
                <c:ptCount val="1"/>
                <c:pt idx="0">
                  <c:v>Min</c:v>
                </c:pt>
              </c:strCache>
            </c:strRef>
          </c:tx>
          <c:spPr>
            <a:noFill/>
          </c:spPr>
          <c:cat>
            <c:strRef>
              <c:f>'2 Variable Boxplot'!$G$11:$H$11</c:f>
              <c:strCache>
                <c:ptCount val="2"/>
                <c:pt idx="0">
                  <c:v>Rafael </c:v>
                </c:pt>
                <c:pt idx="1">
                  <c:v>Roger</c:v>
                </c:pt>
              </c:strCache>
            </c:strRef>
          </c:cat>
          <c:val>
            <c:numRef>
              <c:f>'2 Variable Boxplot'!$G$12:$H$12</c:f>
              <c:numCache>
                <c:formatCode>General</c:formatCode>
                <c:ptCount val="2"/>
                <c:pt idx="0">
                  <c:v>16</c:v>
                </c:pt>
                <c:pt idx="1">
                  <c:v>15</c:v>
                </c:pt>
              </c:numCache>
            </c:numRef>
          </c:val>
        </c:ser>
        <c:ser>
          <c:idx val="1"/>
          <c:order val="1"/>
          <c:tx>
            <c:strRef>
              <c:f>'2 Variable Boxplot'!$F$13</c:f>
              <c:strCache>
                <c:ptCount val="1"/>
                <c:pt idx="0">
                  <c:v>Q1</c:v>
                </c:pt>
              </c:strCache>
            </c:strRef>
          </c:tx>
          <c:spPr>
            <a:noFill/>
          </c:spPr>
          <c:errBars>
            <c:errBarType val="minus"/>
            <c:errValType val="percentage"/>
            <c:val val="100"/>
          </c:errBars>
          <c:cat>
            <c:strRef>
              <c:f>'2 Variable Boxplot'!$G$11:$H$11</c:f>
              <c:strCache>
                <c:ptCount val="2"/>
                <c:pt idx="0">
                  <c:v>Rafael </c:v>
                </c:pt>
                <c:pt idx="1">
                  <c:v>Roger</c:v>
                </c:pt>
              </c:strCache>
            </c:strRef>
          </c:cat>
          <c:val>
            <c:numRef>
              <c:f>'2 Variable Boxplot'!$G$13:$H$13</c:f>
              <c:numCache>
                <c:formatCode>General</c:formatCode>
                <c:ptCount val="2"/>
                <c:pt idx="0">
                  <c:v>2</c:v>
                </c:pt>
                <c:pt idx="1">
                  <c:v>2</c:v>
                </c:pt>
              </c:numCache>
            </c:numRef>
          </c:val>
        </c:ser>
        <c:ser>
          <c:idx val="2"/>
          <c:order val="2"/>
          <c:tx>
            <c:strRef>
              <c:f>'2 Variable Boxplot'!$F$14</c:f>
              <c:strCache>
                <c:ptCount val="1"/>
                <c:pt idx="0">
                  <c:v>Median</c:v>
                </c:pt>
              </c:strCache>
            </c:strRef>
          </c:tx>
          <c:spPr>
            <a:ln w="25400">
              <a:solidFill>
                <a:schemeClr val="tx1"/>
              </a:solidFill>
            </a:ln>
          </c:spPr>
          <c:cat>
            <c:strRef>
              <c:f>'2 Variable Boxplot'!$G$11:$H$11</c:f>
              <c:strCache>
                <c:ptCount val="2"/>
                <c:pt idx="0">
                  <c:v>Rafael </c:v>
                </c:pt>
                <c:pt idx="1">
                  <c:v>Roger</c:v>
                </c:pt>
              </c:strCache>
            </c:strRef>
          </c:cat>
          <c:val>
            <c:numRef>
              <c:f>'2 Variable Boxplot'!$G$14:$H$14</c:f>
              <c:numCache>
                <c:formatCode>General</c:formatCode>
                <c:ptCount val="2"/>
                <c:pt idx="0">
                  <c:v>1</c:v>
                </c:pt>
                <c:pt idx="1">
                  <c:v>2</c:v>
                </c:pt>
              </c:numCache>
            </c:numRef>
          </c:val>
        </c:ser>
        <c:ser>
          <c:idx val="3"/>
          <c:order val="3"/>
          <c:tx>
            <c:strRef>
              <c:f>'2 Variable Boxplot'!$F$15</c:f>
              <c:strCache>
                <c:ptCount val="1"/>
                <c:pt idx="0">
                  <c:v>Q3</c:v>
                </c:pt>
              </c:strCache>
            </c:strRef>
          </c:tx>
          <c:spPr>
            <a:ln w="25400">
              <a:solidFill>
                <a:schemeClr val="tx1"/>
              </a:solidFill>
            </a:ln>
          </c:spPr>
          <c:errBars>
            <c:errBarType val="plus"/>
            <c:errValType val="cust"/>
            <c:plus>
              <c:numLit>
                <c:formatCode>General</c:formatCode>
                <c:ptCount val="1"/>
                <c:pt idx="0">
                  <c:v>3</c:v>
                </c:pt>
              </c:numLit>
            </c:plus>
            <c:minus>
              <c:numLit>
                <c:formatCode>General</c:formatCode>
                <c:ptCount val="1"/>
                <c:pt idx="0">
                  <c:v>1</c:v>
                </c:pt>
              </c:numLit>
            </c:minus>
          </c:errBars>
          <c:cat>
            <c:strRef>
              <c:f>'2 Variable Boxplot'!$G$11:$H$11</c:f>
              <c:strCache>
                <c:ptCount val="2"/>
                <c:pt idx="0">
                  <c:v>Rafael </c:v>
                </c:pt>
                <c:pt idx="1">
                  <c:v>Roger</c:v>
                </c:pt>
              </c:strCache>
            </c:strRef>
          </c:cat>
          <c:val>
            <c:numRef>
              <c:f>'2 Variable Boxplot'!$G$15:$H$15</c:f>
              <c:numCache>
                <c:formatCode>General</c:formatCode>
                <c:ptCount val="2"/>
                <c:pt idx="0">
                  <c:v>1</c:v>
                </c:pt>
                <c:pt idx="1">
                  <c:v>0</c:v>
                </c:pt>
              </c:numCache>
            </c:numRef>
          </c:val>
        </c:ser>
        <c:ser>
          <c:idx val="4"/>
          <c:order val="4"/>
          <c:tx>
            <c:strRef>
              <c:f>'2 Variable Boxplot'!$F$16</c:f>
              <c:strCache>
                <c:ptCount val="1"/>
                <c:pt idx="0">
                  <c:v>Max</c:v>
                </c:pt>
              </c:strCache>
            </c:strRef>
          </c:tx>
          <c:spPr>
            <a:noFill/>
          </c:spPr>
          <c:cat>
            <c:strRef>
              <c:f>'2 Variable Boxplot'!$G$11:$H$11</c:f>
              <c:strCache>
                <c:ptCount val="2"/>
                <c:pt idx="0">
                  <c:v>Rafael </c:v>
                </c:pt>
                <c:pt idx="1">
                  <c:v>Roger</c:v>
                </c:pt>
              </c:strCache>
            </c:strRef>
          </c:cat>
          <c:val>
            <c:numRef>
              <c:f>'2 Variable Boxplot'!$G$16:$H$16</c:f>
              <c:numCache>
                <c:formatCode>General</c:formatCode>
                <c:ptCount val="2"/>
                <c:pt idx="0">
                  <c:v>3</c:v>
                </c:pt>
                <c:pt idx="1">
                  <c:v>3</c:v>
                </c:pt>
              </c:numCache>
            </c:numRef>
          </c:val>
        </c:ser>
        <c:overlap val="100"/>
        <c:axId val="65638400"/>
        <c:axId val="65639936"/>
      </c:barChart>
      <c:catAx>
        <c:axId val="65638400"/>
        <c:scaling>
          <c:orientation val="minMax"/>
        </c:scaling>
        <c:axPos val="l"/>
        <c:numFmt formatCode="General" sourceLinked="1"/>
        <c:tickLblPos val="nextTo"/>
        <c:txPr>
          <a:bodyPr/>
          <a:lstStyle/>
          <a:p>
            <a:pPr>
              <a:defRPr sz="1400" b="1"/>
            </a:pPr>
            <a:endParaRPr lang="en-US"/>
          </a:p>
        </c:txPr>
        <c:crossAx val="65639936"/>
        <c:crosses val="autoZero"/>
        <c:auto val="1"/>
        <c:lblAlgn val="ctr"/>
        <c:lblOffset val="100"/>
      </c:catAx>
      <c:valAx>
        <c:axId val="65639936"/>
        <c:scaling>
          <c:orientation val="minMax"/>
          <c:min val="14"/>
        </c:scaling>
        <c:axPos val="b"/>
        <c:numFmt formatCode="General" sourceLinked="1"/>
        <c:tickLblPos val="nextTo"/>
        <c:crossAx val="65638400"/>
        <c:crosses val="autoZero"/>
        <c:crossBetween val="between"/>
      </c:valAx>
    </c:plotArea>
    <c:plotVisOnly val="1"/>
  </c:chart>
  <c:externalData r:id="rId2"/>
  <c:userShapes r:id="rId3"/>
</c:chartSpace>
</file>

<file path=ppt/charts/chart9.xml><?xml version="1.0" encoding="utf-8"?>
<c:chartSpace xmlns:c="http://schemas.openxmlformats.org/drawingml/2006/chart" xmlns:a="http://schemas.openxmlformats.org/drawingml/2006/main" xmlns:r="http://schemas.openxmlformats.org/officeDocument/2006/relationships">
  <c:lang val="en-US"/>
  <c:chart>
    <c:plotArea>
      <c:layout/>
      <c:barChart>
        <c:barDir val="bar"/>
        <c:grouping val="stacked"/>
        <c:ser>
          <c:idx val="0"/>
          <c:order val="0"/>
          <c:spPr>
            <a:noFill/>
          </c:spPr>
          <c:cat>
            <c:strRef>
              <c:f>'2 Variable Boxplot'!$N$19:$O$19</c:f>
              <c:strCache>
                <c:ptCount val="2"/>
                <c:pt idx="0">
                  <c:v>Rafael</c:v>
                </c:pt>
                <c:pt idx="1">
                  <c:v>Roger</c:v>
                </c:pt>
              </c:strCache>
            </c:strRef>
          </c:cat>
          <c:val>
            <c:numRef>
              <c:f>'2 Variable Boxplot'!$N$20:$O$20</c:f>
              <c:numCache>
                <c:formatCode>General</c:formatCode>
                <c:ptCount val="2"/>
                <c:pt idx="0">
                  <c:v>3300</c:v>
                </c:pt>
                <c:pt idx="1">
                  <c:v>2130</c:v>
                </c:pt>
              </c:numCache>
            </c:numRef>
          </c:val>
        </c:ser>
        <c:ser>
          <c:idx val="1"/>
          <c:order val="1"/>
          <c:spPr>
            <a:noFill/>
          </c:spPr>
          <c:errBars>
            <c:errBarType val="minus"/>
            <c:errValType val="percentage"/>
            <c:val val="100"/>
          </c:errBars>
          <c:cat>
            <c:strRef>
              <c:f>'2 Variable Boxplot'!$N$19:$O$19</c:f>
              <c:strCache>
                <c:ptCount val="2"/>
                <c:pt idx="0">
                  <c:v>Rafael</c:v>
                </c:pt>
                <c:pt idx="1">
                  <c:v>Roger</c:v>
                </c:pt>
              </c:strCache>
            </c:strRef>
          </c:cat>
          <c:val>
            <c:numRef>
              <c:f>'2 Variable Boxplot'!$N$21:$O$21</c:f>
              <c:numCache>
                <c:formatCode>General</c:formatCode>
                <c:ptCount val="2"/>
                <c:pt idx="0">
                  <c:v>2435</c:v>
                </c:pt>
                <c:pt idx="1">
                  <c:v>3175</c:v>
                </c:pt>
              </c:numCache>
            </c:numRef>
          </c:val>
        </c:ser>
        <c:ser>
          <c:idx val="2"/>
          <c:order val="2"/>
          <c:spPr>
            <a:ln w="25400">
              <a:solidFill>
                <a:schemeClr val="tx1"/>
              </a:solidFill>
            </a:ln>
          </c:spPr>
          <c:cat>
            <c:strRef>
              <c:f>'2 Variable Boxplot'!$N$19:$O$19</c:f>
              <c:strCache>
                <c:ptCount val="2"/>
                <c:pt idx="0">
                  <c:v>Rafael</c:v>
                </c:pt>
                <c:pt idx="1">
                  <c:v>Roger</c:v>
                </c:pt>
              </c:strCache>
            </c:strRef>
          </c:cat>
          <c:val>
            <c:numRef>
              <c:f>'2 Variable Boxplot'!$N$22:$O$22</c:f>
              <c:numCache>
                <c:formatCode>General</c:formatCode>
                <c:ptCount val="2"/>
                <c:pt idx="0">
                  <c:v>1100</c:v>
                </c:pt>
                <c:pt idx="1">
                  <c:v>2960</c:v>
                </c:pt>
              </c:numCache>
            </c:numRef>
          </c:val>
        </c:ser>
        <c:ser>
          <c:idx val="3"/>
          <c:order val="3"/>
          <c:spPr>
            <a:ln w="25400">
              <a:solidFill>
                <a:prstClr val="black"/>
              </a:solidFill>
            </a:ln>
          </c:spPr>
          <c:errBars>
            <c:errBarType val="plus"/>
            <c:errValType val="cust"/>
            <c:plus>
              <c:numRef>
                <c:f>'2 Variable Boxplot'!$N$24:$O$24</c:f>
                <c:numCache>
                  <c:formatCode>General</c:formatCode>
                  <c:ptCount val="2"/>
                  <c:pt idx="0">
                    <c:v>2385</c:v>
                  </c:pt>
                  <c:pt idx="1">
                    <c:v>775</c:v>
                  </c:pt>
                </c:numCache>
              </c:numRef>
            </c:plus>
            <c:minus>
              <c:numLit>
                <c:formatCode>General</c:formatCode>
                <c:ptCount val="1"/>
                <c:pt idx="0">
                  <c:v>1</c:v>
                </c:pt>
              </c:numLit>
            </c:minus>
          </c:errBars>
          <c:cat>
            <c:strRef>
              <c:f>'2 Variable Boxplot'!$N$19:$O$19</c:f>
              <c:strCache>
                <c:ptCount val="2"/>
                <c:pt idx="0">
                  <c:v>Rafael</c:v>
                </c:pt>
                <c:pt idx="1">
                  <c:v>Roger</c:v>
                </c:pt>
              </c:strCache>
            </c:strRef>
          </c:cat>
          <c:val>
            <c:numRef>
              <c:f>'2 Variable Boxplot'!$N$23:$O$23</c:f>
              <c:numCache>
                <c:formatCode>General</c:formatCode>
                <c:ptCount val="2"/>
                <c:pt idx="0">
                  <c:v>3810</c:v>
                </c:pt>
                <c:pt idx="1">
                  <c:v>1510</c:v>
                </c:pt>
              </c:numCache>
            </c:numRef>
          </c:val>
        </c:ser>
        <c:ser>
          <c:idx val="4"/>
          <c:order val="4"/>
          <c:spPr>
            <a:noFill/>
          </c:spPr>
          <c:cat>
            <c:strRef>
              <c:f>'2 Variable Boxplot'!$N$19:$O$19</c:f>
              <c:strCache>
                <c:ptCount val="2"/>
                <c:pt idx="0">
                  <c:v>Rafael</c:v>
                </c:pt>
                <c:pt idx="1">
                  <c:v>Roger</c:v>
                </c:pt>
              </c:strCache>
            </c:strRef>
          </c:cat>
          <c:val>
            <c:numRef>
              <c:f>'2 Variable Boxplot'!$N$24:$O$24</c:f>
              <c:numCache>
                <c:formatCode>General</c:formatCode>
                <c:ptCount val="2"/>
                <c:pt idx="0">
                  <c:v>2385</c:v>
                </c:pt>
                <c:pt idx="1">
                  <c:v>775</c:v>
                </c:pt>
              </c:numCache>
            </c:numRef>
          </c:val>
        </c:ser>
        <c:overlap val="100"/>
        <c:axId val="65610112"/>
        <c:axId val="65611648"/>
      </c:barChart>
      <c:catAx>
        <c:axId val="65610112"/>
        <c:scaling>
          <c:orientation val="minMax"/>
        </c:scaling>
        <c:axPos val="l"/>
        <c:tickLblPos val="nextTo"/>
        <c:txPr>
          <a:bodyPr/>
          <a:lstStyle/>
          <a:p>
            <a:pPr>
              <a:defRPr sz="1200" b="1"/>
            </a:pPr>
            <a:endParaRPr lang="en-US"/>
          </a:p>
        </c:txPr>
        <c:crossAx val="65611648"/>
        <c:crosses val="autoZero"/>
        <c:auto val="1"/>
        <c:lblAlgn val="ctr"/>
        <c:lblOffset val="100"/>
      </c:catAx>
      <c:valAx>
        <c:axId val="65611648"/>
        <c:scaling>
          <c:orientation val="minMax"/>
        </c:scaling>
        <c:axPos val="b"/>
        <c:numFmt formatCode="General" sourceLinked="1"/>
        <c:tickLblPos val="nextTo"/>
        <c:crossAx val="65610112"/>
        <c:crosses val="autoZero"/>
        <c:crossBetween val="between"/>
      </c:valAx>
    </c:plotArea>
    <c:plotVisOnly val="1"/>
  </c:chart>
  <c:externalData r:id="rId1"/>
  <c:userShapes r:id="rId2"/>
</c:chartSpace>
</file>

<file path=ppt/drawings/drawing1.xml><?xml version="1.0" encoding="utf-8"?>
<c:userShapes xmlns:c="http://schemas.openxmlformats.org/drawingml/2006/chart">
  <cdr:relSizeAnchor xmlns:cdr="http://schemas.openxmlformats.org/drawingml/2006/chartDrawing">
    <cdr:from>
      <cdr:x>0.33041</cdr:x>
      <cdr:y>0</cdr:y>
    </cdr:from>
    <cdr:to>
      <cdr:x>0.81579</cdr:x>
      <cdr:y>0.19792</cdr:y>
    </cdr:to>
    <cdr:sp macro="" textlink="">
      <cdr:nvSpPr>
        <cdr:cNvPr id="2" name="TextBox 1"/>
        <cdr:cNvSpPr txBox="1"/>
      </cdr:nvSpPr>
      <cdr:spPr>
        <a:xfrm xmlns:a="http://schemas.openxmlformats.org/drawingml/2006/main">
          <a:off x="2152650" y="0"/>
          <a:ext cx="3162300" cy="5429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2000" b="1"/>
            <a:t>Tournaments</a:t>
          </a:r>
          <a:r>
            <a:rPr lang="en-US" sz="2000" b="1" baseline="0"/>
            <a:t> Played</a:t>
          </a:r>
          <a:endParaRPr lang="en-US" sz="2000" b="1"/>
        </a:p>
      </cdr:txBody>
    </cdr:sp>
  </cdr:relSizeAnchor>
  <cdr:relSizeAnchor xmlns:cdr="http://schemas.openxmlformats.org/drawingml/2006/chartDrawing">
    <cdr:from>
      <cdr:x>0.28801</cdr:x>
      <cdr:y>0.75347</cdr:y>
    </cdr:from>
    <cdr:to>
      <cdr:x>0.94298</cdr:x>
      <cdr:y>0.96181</cdr:y>
    </cdr:to>
    <cdr:sp macro="" textlink="">
      <cdr:nvSpPr>
        <cdr:cNvPr id="3" name="TextBox 2"/>
        <cdr:cNvSpPr txBox="1"/>
      </cdr:nvSpPr>
      <cdr:spPr>
        <a:xfrm xmlns:a="http://schemas.openxmlformats.org/drawingml/2006/main">
          <a:off x="1876425" y="2066925"/>
          <a:ext cx="4267200" cy="5715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a:t>Min                    Q1</a:t>
          </a:r>
          <a:r>
            <a:rPr lang="en-US" sz="1200" b="1" baseline="0"/>
            <a:t>             Q2          Q3                                         Max</a:t>
          </a:r>
          <a:endParaRPr lang="en-US" sz="1200" b="1"/>
        </a:p>
      </cdr:txBody>
    </cdr:sp>
  </cdr:relSizeAnchor>
  <cdr:relSizeAnchor xmlns:cdr="http://schemas.openxmlformats.org/drawingml/2006/chartDrawing">
    <cdr:from>
      <cdr:x>0.19298</cdr:x>
      <cdr:y>0.35764</cdr:y>
    </cdr:from>
    <cdr:to>
      <cdr:x>0.88158</cdr:x>
      <cdr:y>0.56597</cdr:y>
    </cdr:to>
    <cdr:sp macro="" textlink="">
      <cdr:nvSpPr>
        <cdr:cNvPr id="4" name="TextBox 1"/>
        <cdr:cNvSpPr txBox="1"/>
      </cdr:nvSpPr>
      <cdr:spPr>
        <a:xfrm xmlns:a="http://schemas.openxmlformats.org/drawingml/2006/main">
          <a:off x="1257300" y="981075"/>
          <a:ext cx="4486275" cy="57150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200" b="1"/>
            <a:t>Min                     Q1</a:t>
          </a:r>
          <a:r>
            <a:rPr lang="en-US" sz="1200" b="1" baseline="0"/>
            <a:t>                       Q2=Q3                                    Max</a:t>
          </a:r>
          <a:endParaRPr lang="en-US" sz="1200" b="1"/>
        </a:p>
      </cdr:txBody>
    </cdr:sp>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cdr:x>
      <cdr:y>0</cdr:y>
    </cdr:to>
    <cdr:sp macro="" textlink="">
      <cdr:nvSpPr>
        <cdr:cNvPr id="5" name="Straight Connector 4"/>
        <cdr:cNvSpPr/>
      </cdr:nvSpPr>
      <cdr:spPr>
        <a:xfrm xmlns:a="http://schemas.openxmlformats.org/drawingml/2006/main" flipV="1">
          <a:off x="-3657600" y="-4000500"/>
          <a:ext cx="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dr:relSizeAnchor xmlns:cdr="http://schemas.openxmlformats.org/drawingml/2006/chartDrawing">
    <cdr:from>
      <cdr:x>0</cdr:x>
      <cdr:y>0</cdr:y>
    </cdr:from>
    <cdr:to>
      <cdr:x>0</cdr:x>
      <cdr:y>0</cdr:y>
    </cdr:to>
    <cdr:sp macro="" textlink="">
      <cdr:nvSpPr>
        <cdr:cNvPr id="7" name="Straight Connector 6"/>
        <cdr:cNvSpPr/>
      </cdr:nvSpPr>
      <cdr:spPr>
        <a:xfrm xmlns:a="http://schemas.openxmlformats.org/drawingml/2006/main">
          <a:off x="-3686175" y="-3495675"/>
          <a:ext cx="0"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8CE6D2-AAB4-4BBD-B378-B66BD62FEFC2}" type="datetimeFigureOut">
              <a:rPr lang="en-US" smtClean="0"/>
              <a:pPr/>
              <a:t>7/24/2019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CCB9AC4-B0DF-49D3-9B7E-5FF817E98F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Tennis_court" TargetMode="External"/><Relationship Id="rId3" Type="http://schemas.openxmlformats.org/officeDocument/2006/relationships/hyperlink" Target="https://en.wikipedia.org/wiki/Grand_Slam_(tennis)" TargetMode="External"/><Relationship Id="rId7" Type="http://schemas.openxmlformats.org/officeDocument/2006/relationships/hyperlink" Target="https://en.wikipedia.org/wiki/Tennis_ball"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Tennis_racket" TargetMode="External"/><Relationship Id="rId5" Type="http://schemas.openxmlformats.org/officeDocument/2006/relationships/hyperlink" Target="https://en.wikipedia.org/wiki/Types_of_tennis_match" TargetMode="External"/><Relationship Id="rId4" Type="http://schemas.openxmlformats.org/officeDocument/2006/relationships/hyperlink" Target="https://en.wikipedia.org/wiki/Racket_spor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Collect data in the domain of sports based on opinion poll of your choice on performance of two players in the game over the years (or a player over his overall career) and present your views with necessary statistical numbers as appropriate.</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1CCB9AC4-B0DF-49D3-9B7E-5FF817E98F1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This dataset contains tennis data from the ATP World Tour website. The data is updated annually in October. The data contains ATP tournaments, match scores, match stats, rankings and players overview. The latest available data is for 2017. </a:t>
            </a:r>
          </a:p>
          <a:p>
            <a:r>
              <a:rPr lang="en-US" dirty="0" smtClean="0"/>
              <a:t>Association of </a:t>
            </a:r>
            <a:r>
              <a:rPr lang="en-US" b="1" dirty="0" smtClean="0"/>
              <a:t>Tennis</a:t>
            </a:r>
            <a:r>
              <a:rPr lang="en-US" dirty="0" smtClean="0"/>
              <a:t> Professionals -Ranking points are awarded according to the stage of tournament reached, and the prestige of the tournament, with the four </a:t>
            </a:r>
            <a:r>
              <a:rPr lang="en-US" dirty="0" smtClean="0">
                <a:hlinkClick r:id="rId3" tooltip="Grand Slam (tennis)"/>
              </a:rPr>
              <a:t>Grand Slams</a:t>
            </a:r>
            <a:r>
              <a:rPr lang="en-US" dirty="0" smtClean="0"/>
              <a:t> awarding the most points.</a:t>
            </a:r>
          </a:p>
          <a:p>
            <a:r>
              <a:rPr lang="en-US" b="1" dirty="0" smtClean="0"/>
              <a:t>Tennis</a:t>
            </a:r>
            <a:r>
              <a:rPr lang="en-US" dirty="0" smtClean="0"/>
              <a:t> is a </a:t>
            </a:r>
            <a:r>
              <a:rPr lang="en-US" dirty="0" smtClean="0">
                <a:hlinkClick r:id="rId4" tooltip="Racket sport"/>
              </a:rPr>
              <a:t>racket sport</a:t>
            </a:r>
            <a:r>
              <a:rPr lang="en-US" dirty="0" smtClean="0"/>
              <a:t> that can be played individually against a single opponent (</a:t>
            </a:r>
            <a:r>
              <a:rPr lang="en-US" dirty="0" smtClean="0">
                <a:hlinkClick r:id="rId5" tooltip="Types of tennis match"/>
              </a:rPr>
              <a:t>singles</a:t>
            </a:r>
            <a:r>
              <a:rPr lang="en-US" dirty="0" smtClean="0"/>
              <a:t>) or between two teams of two players each (</a:t>
            </a:r>
            <a:r>
              <a:rPr lang="en-US" dirty="0" smtClean="0">
                <a:hlinkClick r:id="rId5" tooltip="Types of tennis match"/>
              </a:rPr>
              <a:t>doubles</a:t>
            </a:r>
            <a:r>
              <a:rPr lang="en-US" dirty="0" smtClean="0"/>
              <a:t>). Each player uses a </a:t>
            </a:r>
            <a:r>
              <a:rPr lang="en-US" dirty="0" smtClean="0">
                <a:hlinkClick r:id="rId6" tooltip="Tennis racket"/>
              </a:rPr>
              <a:t>tennis racket</a:t>
            </a:r>
            <a:r>
              <a:rPr lang="en-US" dirty="0" smtClean="0"/>
              <a:t> that is strung with cord to strike a hollow rubber </a:t>
            </a:r>
            <a:r>
              <a:rPr lang="en-US" dirty="0" smtClean="0">
                <a:hlinkClick r:id="rId7" tooltip="Tennis ball"/>
              </a:rPr>
              <a:t>ball</a:t>
            </a:r>
            <a:r>
              <a:rPr lang="en-US" dirty="0" smtClean="0"/>
              <a:t> covered with felt over or around a net and into the opponent's </a:t>
            </a:r>
            <a:r>
              <a:rPr lang="en-US" dirty="0" smtClean="0">
                <a:hlinkClick r:id="rId8" tooltip="Tennis court"/>
              </a:rPr>
              <a:t>court</a:t>
            </a:r>
            <a:r>
              <a:rPr lang="en-US" dirty="0" smtClean="0"/>
              <a:t>. The object of the game is to maneuver the ball in such a way that the opponent is not able to play a valid return. The player who is unable to return the ball will not gain a point, while the opposite player will</a:t>
            </a:r>
          </a:p>
          <a:p>
            <a:endParaRPr lang="en-US" dirty="0"/>
          </a:p>
        </p:txBody>
      </p:sp>
      <p:sp>
        <p:nvSpPr>
          <p:cNvPr id="4" name="Slide Number Placeholder 3"/>
          <p:cNvSpPr>
            <a:spLocks noGrp="1"/>
          </p:cNvSpPr>
          <p:nvPr>
            <p:ph type="sldNum" sz="quarter" idx="10"/>
          </p:nvPr>
        </p:nvSpPr>
        <p:spPr/>
        <p:txBody>
          <a:bodyPr/>
          <a:lstStyle/>
          <a:p>
            <a:fld id="{1CCB9AC4-B0DF-49D3-9B7E-5FF817E98F1F}"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8974" y="1800149"/>
            <a:ext cx="8093365" cy="2036067"/>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96260" y="4854249"/>
            <a:ext cx="8246070" cy="814427"/>
          </a:xfrm>
        </p:spPr>
        <p:txBody>
          <a:bodyPr>
            <a:normAutofit/>
          </a:bodyPr>
          <a:lstStyle>
            <a:lvl1pPr marL="0" indent="0" algn="r">
              <a:buNone/>
              <a:defRPr sz="2800" b="0" i="0">
                <a:solidFill>
                  <a:srgbClr val="00B0F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pic>
        <p:nvPicPr>
          <p:cNvPr id="7" name="Picture 6" descr="E:\websites\free-power-point-templates\2012\logos.png">
            <a:extLst>
              <a:ext uri="{FF2B5EF4-FFF2-40B4-BE49-F238E27FC236}">
                <a16:creationId xmlns:a16="http://schemas.microsoft.com/office/drawing/2014/main" xmlns="" id="{3D5221A4-0C58-4048-B610-BBB329CB657C}"/>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3918306" y="3101623"/>
            <a:ext cx="1463784"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492" y="3399505"/>
            <a:ext cx="8203575" cy="2036067"/>
          </a:xfrm>
          <a:noFill/>
          <a:effectLst>
            <a:outerShdw blurRad="50800" dist="38100" dir="2700000" algn="tl" rotWithShape="0">
              <a:prstClr val="black">
                <a:alpha val="40000"/>
              </a:prstClr>
            </a:outerShdw>
          </a:effectLst>
        </p:spPr>
        <p:txBody>
          <a:bodyPr>
            <a:normAutofit/>
          </a:bodyPr>
          <a:lstStyle>
            <a:lvl1pPr algn="r">
              <a:defRPr sz="3600">
                <a:solidFill>
                  <a:srgbClr val="003635"/>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4241" y="5376584"/>
            <a:ext cx="8188953" cy="1018033"/>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538751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58109"/>
            <a:ext cx="8246070" cy="1018035"/>
          </a:xfrm>
        </p:spPr>
        <p:txBody>
          <a:bodyPr>
            <a:normAutofit/>
          </a:bodyPr>
          <a:lstStyle>
            <a:lvl1pPr algn="l">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3"/>
            <a:ext cx="8246070" cy="488655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6644713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4604" y="522387"/>
            <a:ext cx="6284320" cy="967132"/>
          </a:xfrm>
        </p:spPr>
        <p:txBody>
          <a:bodyPr>
            <a:normAutofit/>
          </a:bodyPr>
          <a:lstStyle>
            <a:lvl1pPr algn="l">
              <a:defRPr sz="3600">
                <a:solidFill>
                  <a:srgbClr val="007033"/>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24604" y="1540423"/>
            <a:ext cx="6284320" cy="4681415"/>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6293913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8634415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56791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26" y="342538"/>
            <a:ext cx="8093365" cy="1018033"/>
          </a:xfrm>
        </p:spPr>
        <p:txBody>
          <a:bodyPr>
            <a:normAutofit/>
          </a:bodyPr>
          <a:lstStyle>
            <a:lvl1pPr algn="l">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2207361"/>
            <a:ext cx="4040188"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837221"/>
            <a:ext cx="4040188"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9" y="2207361"/>
            <a:ext cx="4041775"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9" y="2837221"/>
            <a:ext cx="4041775"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229119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29773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578508"/>
            <a:ext cx="8246070" cy="814427"/>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2207360"/>
            <a:ext cx="8246070" cy="4072125"/>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6644713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518640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0"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174452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43"/>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776078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286657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3808475" y="3101623"/>
            <a:ext cx="1463784"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9486" y="3399505"/>
            <a:ext cx="8203575" cy="2036067"/>
          </a:xfrm>
          <a:noFill/>
          <a:effectLst>
            <a:outerShdw blurRad="50800" dist="38100" dir="2700000" algn="tl" rotWithShape="0">
              <a:prstClr val="black">
                <a:alpha val="40000"/>
              </a:prstClr>
            </a:outerShdw>
          </a:effectLst>
        </p:spPr>
        <p:txBody>
          <a:bodyPr>
            <a:normAutofit/>
          </a:bodyPr>
          <a:lstStyle>
            <a:lvl1pPr algn="r">
              <a:defRPr sz="3600">
                <a:solidFill>
                  <a:srgbClr val="003635"/>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4235" y="5376580"/>
            <a:ext cx="8188953" cy="1018033"/>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2538751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358108"/>
            <a:ext cx="8246070" cy="1018035"/>
          </a:xfrm>
        </p:spPr>
        <p:txBody>
          <a:bodyPr>
            <a:normAutofit/>
          </a:bodyPr>
          <a:lstStyle>
            <a:lvl1pPr algn="l">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596542"/>
            <a:ext cx="8246070" cy="488655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664471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24604" y="522386"/>
            <a:ext cx="6284320" cy="967132"/>
          </a:xfrm>
        </p:spPr>
        <p:txBody>
          <a:bodyPr>
            <a:normAutofit/>
          </a:bodyPr>
          <a:lstStyle>
            <a:lvl1pPr algn="l">
              <a:defRPr sz="3600">
                <a:solidFill>
                  <a:srgbClr val="007033"/>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424604" y="1540419"/>
            <a:ext cx="6284320" cy="4681415"/>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6293913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863441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56791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1434" y="578507"/>
            <a:ext cx="6260905" cy="763525"/>
          </a:xfrm>
        </p:spPr>
        <p:txBody>
          <a:bodyPr>
            <a:normAutofit/>
          </a:bodyPr>
          <a:lstStyle>
            <a:lvl1pPr algn="l">
              <a:defRPr sz="3600">
                <a:solidFill>
                  <a:srgbClr val="00B0F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81434" y="1596541"/>
            <a:ext cx="6260905" cy="447780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629391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20" y="342534"/>
            <a:ext cx="8093365" cy="1018033"/>
          </a:xfrm>
        </p:spPr>
        <p:txBody>
          <a:bodyPr>
            <a:normAutofit/>
          </a:bodyPr>
          <a:lstStyle>
            <a:lvl1pPr algn="l">
              <a:defRPr sz="3600" baseline="0">
                <a:solidFill>
                  <a:srgbClr val="9EFF29"/>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2207360"/>
            <a:ext cx="4040188"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837221"/>
            <a:ext cx="4040188"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3" y="2207360"/>
            <a:ext cx="4041775" cy="639763"/>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3" y="2837221"/>
            <a:ext cx="4041775" cy="3035059"/>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229119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297731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518640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1744526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776078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4286657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936099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17" name="Footer Placeholder 16"/>
          <p:cNvSpPr>
            <a:spLocks noGrp="1"/>
          </p:cNvSpPr>
          <p:nvPr>
            <p:ph type="ftr" sz="quarter" idx="11"/>
          </p:nvPr>
        </p:nvSpPr>
        <p:spPr>
          <a:xfrm>
            <a:off x="5410200" y="4205288"/>
            <a:ext cx="1295400" cy="457200"/>
          </a:xfrm>
        </p:spPr>
        <p:txBody>
          <a:bodyPr/>
          <a:lstStyle/>
          <a:p>
            <a:endParaRPr lang="en-US" dirty="0">
              <a:solidFill>
                <a:prstClr val="black">
                  <a:tint val="75000"/>
                </a:prstClr>
              </a:solidFill>
            </a:endParaRP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8634415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27" name="Slide Number Placeholder 26"/>
          <p:cNvSpPr>
            <a:spLocks noGrp="1"/>
          </p:cNvSpPr>
          <p:nvPr>
            <p:ph type="sldNum" sz="quarter" idx="11"/>
          </p:nvPr>
        </p:nvSpPr>
        <p:spPr/>
        <p:txBody>
          <a:bodyPr rtlCol="0"/>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28" name="Footer Placeholder 27"/>
          <p:cNvSpPr>
            <a:spLocks noGrp="1"/>
          </p:cNvSpPr>
          <p:nvPr>
            <p:ph type="ftr" sz="quarter" idx="12"/>
          </p:nvPr>
        </p:nvSpPr>
        <p:spPr/>
        <p:txBody>
          <a:bodyPr rtlCol="0"/>
          <a:lstStyle/>
          <a:p>
            <a:endParaRPr lang="en-US">
              <a:solidFill>
                <a:prstClr val="black">
                  <a:tint val="75000"/>
                </a:prstClr>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4" name="Footer Placeholder 3"/>
          <p:cNvSpPr>
            <a:spLocks noGrp="1"/>
          </p:cNvSpPr>
          <p:nvPr>
            <p:ph type="ftr" sz="quarter" idx="11"/>
          </p:nvPr>
        </p:nvSpPr>
        <p:spPr>
          <a:xfrm>
            <a:off x="5257800" y="612648"/>
            <a:ext cx="1325880" cy="457200"/>
          </a:xfr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174736" y="2272"/>
            <a:ext cx="762000" cy="365760"/>
          </a:xfrm>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17" name="Footer Placeholder 16"/>
          <p:cNvSpPr>
            <a:spLocks noGrp="1"/>
          </p:cNvSpPr>
          <p:nvPr>
            <p:ph type="ftr" sz="quarter" idx="11"/>
          </p:nvPr>
        </p:nvSpPr>
        <p:spPr>
          <a:xfrm>
            <a:off x="5410200" y="4205288"/>
            <a:ext cx="1295400" cy="457200"/>
          </a:xfrm>
        </p:spPr>
        <p:txBody>
          <a:bodyPr/>
          <a:lstStyle/>
          <a:p>
            <a:endParaRPr lang="en-US" dirty="0">
              <a:solidFill>
                <a:prstClr val="black">
                  <a:tint val="75000"/>
                </a:prstClr>
              </a:solidFill>
            </a:endParaRPr>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5567918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27" name="Slide Number Placeholder 26"/>
          <p:cNvSpPr>
            <a:spLocks noGrp="1"/>
          </p:cNvSpPr>
          <p:nvPr>
            <p:ph type="sldNum" sz="quarter" idx="11"/>
          </p:nvPr>
        </p:nvSpPr>
        <p:spPr/>
        <p:txBody>
          <a:bodyPr rtlCol="0"/>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28" name="Footer Placeholder 27"/>
          <p:cNvSpPr>
            <a:spLocks noGrp="1"/>
          </p:cNvSpPr>
          <p:nvPr>
            <p:ph type="ftr" sz="quarter" idx="12"/>
          </p:nvPr>
        </p:nvSpPr>
        <p:spPr/>
        <p:txBody>
          <a:bodyPr rtlCol="0"/>
          <a:lstStyle/>
          <a:p>
            <a:endParaRPr lang="en-US">
              <a:solidFill>
                <a:prstClr val="black">
                  <a:tint val="75000"/>
                </a:prstClr>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4" name="Footer Placeholder 3"/>
          <p:cNvSpPr>
            <a:spLocks noGrp="1"/>
          </p:cNvSpPr>
          <p:nvPr>
            <p:ph type="ftr" sz="quarter" idx="11"/>
          </p:nvPr>
        </p:nvSpPr>
        <p:spPr>
          <a:xfrm>
            <a:off x="5257800" y="612648"/>
            <a:ext cx="1325880" cy="457200"/>
          </a:xfrm>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8174736" y="2272"/>
            <a:ext cx="762000" cy="365760"/>
          </a:xfrm>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cstate="print">
            <a:extLst>
              <a:ext uri="{28A0092B-C50C-407E-A947-70E740481C1C}">
                <a14:useLocalDpi xmlns:a14="http://schemas.microsoft.com/office/drawing/2010/main" xmlns="" val="0"/>
              </a:ext>
            </a:extLst>
          </a:blip>
          <a:stretch>
            <a:fillRect/>
          </a:stretch>
        </p:blipFill>
        <p:spPr bwMode="auto">
          <a:xfrm>
            <a:off x="3808475" y="3101619"/>
            <a:ext cx="1463784" cy="702615"/>
          </a:xfrm>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8973" y="578508"/>
            <a:ext cx="8246071" cy="814427"/>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1812" y="2207361"/>
            <a:ext cx="4040188"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3021793"/>
            <a:ext cx="4040188" cy="2850495"/>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9" y="2207361"/>
            <a:ext cx="4041775" cy="639763"/>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9" y="3021793"/>
            <a:ext cx="4041775" cy="2850495"/>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0"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theme" Target="../theme/theme5.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a16="http://schemas.microsoft.com/office/drawing/2014/main" xmlns="" id="{8829D7B0-1478-40C2-9280-07F54738A2E5}"/>
              </a:ext>
            </a:extLst>
          </p:cNvPr>
          <p:cNvSpPr txBox="1"/>
          <p:nvPr userDrawn="1"/>
        </p:nvSpPr>
        <p:spPr>
          <a:xfrm>
            <a:off x="-9150" y="6951663"/>
            <a:ext cx="8389625" cy="523220"/>
          </a:xfrm>
          <a:prstGeom prst="rect">
            <a:avLst/>
          </a:prstGeom>
          <a:noFill/>
        </p:spPr>
        <p:txBody>
          <a:bodyPr wrap="square" rtlCol="0">
            <a:spAutoFit/>
          </a:bodyPr>
          <a:lstStyle/>
          <a:p>
            <a:r>
              <a:rPr lang="en-US" sz="1400">
                <a:solidFill>
                  <a:prstClr val="white">
                    <a:lumMod val="65000"/>
                  </a:prstClr>
                </a:solidFill>
              </a:rPr>
              <a:t>This presentation uses a free template provided by FPPT.com</a:t>
            </a:r>
          </a:p>
          <a:p>
            <a:r>
              <a:rPr lang="en-US" sz="1400">
                <a:solidFill>
                  <a:prstClr val="white">
                    <a:lumMod val="65000"/>
                  </a:prst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solidFill>
                  <a:prstClr val="black">
                    <a:tint val="75000"/>
                  </a:prstClr>
                </a:solidFill>
              </a:rPr>
              <a:pPr/>
              <a:t>7/24/2019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solidFill>
                  <a:prstClr val="black">
                    <a:tint val="75000"/>
                  </a:prstClr>
                </a:solidFill>
              </a:rPr>
              <a:pPr/>
              <a:t>‹#›</a:t>
            </a:fld>
            <a:endParaRPr lang="en-US">
              <a:solidFill>
                <a:prstClr val="black">
                  <a:tint val="75000"/>
                </a:prstClr>
              </a:solidFill>
            </a:endParaRPr>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extLst>
      <p:ext uri="{BB962C8B-B14F-4D97-AF65-F5344CB8AC3E}">
        <p14:creationId xmlns:p14="http://schemas.microsoft.com/office/powerpoint/2010/main" xmlns="" val="1944039382"/>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1B637E9-988B-4E0C-A53D-4F4062A0B044}" type="datetimeFigureOut">
              <a:rPr lang="en-US" smtClean="0"/>
              <a:pPr/>
              <a:t>7/24/2019</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7653B64-1EF2-4D3A-81BF-7DE89E4D12EE}" type="slidenum">
              <a:rPr lang="en-US" smtClean="0"/>
              <a:pPr/>
              <a:t>‹#›</a:t>
            </a:fld>
            <a:endParaRPr lang="en-US"/>
          </a:p>
        </p:txBody>
      </p:sp>
      <p:sp>
        <p:nvSpPr>
          <p:cNvPr id="20" name="TextBox 19">
            <a:extLst>
              <a:ext uri="{FF2B5EF4-FFF2-40B4-BE49-F238E27FC236}">
                <a16:creationId xmlns="" xmlns:a16="http://schemas.microsoft.com/office/drawing/2014/main"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71B637E9-988B-4E0C-A53D-4F4062A0B044}" type="datetimeFigureOut">
              <a:rPr lang="en-US" smtClean="0">
                <a:solidFill>
                  <a:srgbClr val="438086"/>
                </a:solidFill>
              </a:rPr>
              <a:pPr/>
              <a:t>7/24/2019</a:t>
            </a:fld>
            <a:endParaRPr lang="en-US">
              <a:solidFill>
                <a:srgbClr val="438086"/>
              </a:solidFill>
            </a:endParaRPr>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solidFill>
                <a:srgbClr val="438086"/>
              </a:solidFill>
            </a:endParaRPr>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67653B64-1EF2-4D3A-81BF-7DE89E4D12EE}" type="slidenum">
              <a:rPr lang="en-US" smtClean="0"/>
              <a:pPr/>
              <a:t>‹#›</a:t>
            </a:fld>
            <a:endParaRPr lang="en-US"/>
          </a:p>
        </p:txBody>
      </p:sp>
      <p:sp>
        <p:nvSpPr>
          <p:cNvPr id="20" name="TextBox 19">
            <a:extLst>
              <a:ext uri="{FF2B5EF4-FFF2-40B4-BE49-F238E27FC236}">
                <a16:creationId xmlns="" xmlns:a16="http://schemas.microsoft.com/office/drawing/2014/main" id="{11E867DF-3DCA-4725-94F0-F2B6BD747A82}"/>
              </a:ext>
            </a:extLst>
          </p:cNvPr>
          <p:cNvSpPr txBox="1"/>
          <p:nvPr userDrawn="1"/>
        </p:nvSpPr>
        <p:spPr>
          <a:xfrm>
            <a:off x="-9150" y="6951663"/>
            <a:ext cx="8389625" cy="523220"/>
          </a:xfrm>
          <a:prstGeom prst="rect">
            <a:avLst/>
          </a:prstGeom>
          <a:noFill/>
        </p:spPr>
        <p:txBody>
          <a:bodyPr wrap="square" rtlCol="0">
            <a:spAutoFit/>
          </a:bodyPr>
          <a:lstStyle/>
          <a:p>
            <a:r>
              <a:rPr lang="en-US" sz="1400" dirty="0">
                <a:solidFill>
                  <a:prstClr val="white">
                    <a:lumMod val="65000"/>
                  </a:prstClr>
                </a:solidFill>
              </a:rPr>
              <a:t>This presentation uses a free template provided by FPPT.com</a:t>
            </a:r>
          </a:p>
          <a:p>
            <a:r>
              <a:rPr lang="en-US" sz="1400" dirty="0">
                <a:solidFill>
                  <a:prstClr val="white">
                    <a:lumMod val="65000"/>
                  </a:prstClr>
                </a:solidFill>
              </a:rPr>
              <a:t>www.free-power-point-templates.com</a:t>
            </a:r>
          </a:p>
        </p:txBody>
      </p:sp>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7.xml"/><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hyperlink" Target="https://datahub.io/sports-data/atp-world-tour-tennis-data" TargetMode="External"/><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3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0.png"/><Relationship Id="rId1" Type="http://schemas.openxmlformats.org/officeDocument/2006/relationships/slideLayout" Target="../slideLayouts/slideLayout38.xml"/><Relationship Id="rId4" Type="http://schemas.openxmlformats.org/officeDocument/2006/relationships/chart" Target="../charts/char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2" y="3200401"/>
            <a:ext cx="8203575" cy="2036067"/>
          </a:xfrm>
        </p:spPr>
        <p:txBody>
          <a:bodyPr>
            <a:normAutofit fontScale="90000"/>
          </a:bodyPr>
          <a:lstStyle/>
          <a:p>
            <a:pPr algn="ctr"/>
            <a:r>
              <a:rPr lang="en-US" b="1" dirty="0" smtClean="0">
                <a:solidFill>
                  <a:schemeClr val="tx1"/>
                </a:solidFill>
              </a:rPr>
              <a:t>Performance </a:t>
            </a:r>
            <a:br>
              <a:rPr lang="en-US" b="1" dirty="0" smtClean="0">
                <a:solidFill>
                  <a:schemeClr val="tx1"/>
                </a:solidFill>
              </a:rPr>
            </a:br>
            <a:r>
              <a:rPr lang="en-US" b="1" dirty="0" smtClean="0">
                <a:solidFill>
                  <a:schemeClr val="tx1"/>
                </a:solidFill>
              </a:rPr>
              <a:t>of </a:t>
            </a:r>
            <a:br>
              <a:rPr lang="en-US" b="1" dirty="0" smtClean="0">
                <a:solidFill>
                  <a:schemeClr val="tx1"/>
                </a:solidFill>
              </a:rPr>
            </a:br>
            <a:r>
              <a:rPr lang="en-US" b="1" dirty="0" smtClean="0">
                <a:solidFill>
                  <a:schemeClr val="tx1"/>
                </a:solidFill>
              </a:rPr>
              <a:t>Tennis Players</a:t>
            </a:r>
            <a:br>
              <a:rPr lang="en-US" b="1" dirty="0" smtClean="0">
                <a:solidFill>
                  <a:schemeClr val="tx1"/>
                </a:solidFill>
              </a:rPr>
            </a:br>
            <a:endParaRPr lang="en-US" b="1" dirty="0">
              <a:solidFill>
                <a:schemeClr val="tx1"/>
              </a:solidFill>
            </a:endParaRPr>
          </a:p>
        </p:txBody>
      </p:sp>
    </p:spTree>
    <p:extLst>
      <p:ext uri="{BB962C8B-B14F-4D97-AF65-F5344CB8AC3E}">
        <p14:creationId xmlns:p14="http://schemas.microsoft.com/office/powerpoint/2010/main" xmlns=""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228600" y="609600"/>
          <a:ext cx="9372600" cy="2971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p:cNvGraphicFramePr>
            <a:graphicFrameLocks noGrp="1"/>
          </p:cNvGraphicFramePr>
          <p:nvPr/>
        </p:nvGraphicFramePr>
        <p:xfrm>
          <a:off x="4648202" y="4572000"/>
          <a:ext cx="4495798" cy="1950720"/>
        </p:xfrm>
        <a:graphic>
          <a:graphicData uri="http://schemas.openxmlformats.org/drawingml/2006/table">
            <a:tbl>
              <a:tblPr/>
              <a:tblGrid>
                <a:gridCol w="1447798"/>
                <a:gridCol w="1143000"/>
                <a:gridCol w="706954"/>
                <a:gridCol w="599023"/>
                <a:gridCol w="599023"/>
              </a:tblGrid>
              <a:tr h="342900">
                <a:tc>
                  <a:txBody>
                    <a:bodyPr/>
                    <a:lstStyle/>
                    <a:p>
                      <a:pPr algn="ctr" fontAlgn="b"/>
                      <a:r>
                        <a:rPr lang="en-US" sz="1600" b="1" i="0" u="none" strike="noStrike" dirty="0">
                          <a:solidFill>
                            <a:srgbClr val="000000"/>
                          </a:solidFill>
                          <a:latin typeface="Calibri"/>
                        </a:rPr>
                        <a:t>Comparison between Players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1" i="0" u="none" strike="noStrike" dirty="0">
                          <a:solidFill>
                            <a:srgbClr val="000000"/>
                          </a:solidFill>
                          <a:latin typeface="Calibri"/>
                        </a:rPr>
                        <a:t>Data 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ctr" fontAlgn="b"/>
                      <a:r>
                        <a:rPr lang="en-US" sz="1600" b="1" i="0" u="none" strike="noStrike" dirty="0">
                          <a:solidFill>
                            <a:srgbClr val="000000"/>
                          </a:solidFill>
                          <a:latin typeface="Calibri"/>
                        </a:rPr>
                        <a:t>Graph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Box Plots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42900">
                <a:tc>
                  <a:txBody>
                    <a:bodyPr/>
                    <a:lstStyle/>
                    <a:p>
                      <a:pPr algn="ctr" fontAlgn="b"/>
                      <a:r>
                        <a:rPr lang="en-US" sz="1600" b="1" i="0" u="none" strike="noStrike" dirty="0" smtClean="0">
                          <a:solidFill>
                            <a:srgbClr val="000000"/>
                          </a:solidFill>
                          <a:latin typeface="Calibri"/>
                        </a:rPr>
                        <a:t>Tournaments</a:t>
                      </a:r>
                      <a:r>
                        <a:rPr lang="en-US" sz="1600" b="1" i="0" u="none" strike="noStrike" baseline="0" dirty="0" smtClean="0">
                          <a:solidFill>
                            <a:srgbClr val="000000"/>
                          </a:solidFill>
                          <a:latin typeface="Calibri"/>
                        </a:rPr>
                        <a:t> </a:t>
                      </a:r>
                    </a:p>
                    <a:p>
                      <a:pPr algn="ctr" fontAlgn="b"/>
                      <a:r>
                        <a:rPr lang="en-US" sz="1600" b="1" i="0" u="none" strike="noStrike" dirty="0" smtClean="0">
                          <a:solidFill>
                            <a:srgbClr val="000000"/>
                          </a:solidFill>
                          <a:latin typeface="Calibri"/>
                        </a:rPr>
                        <a:t>played</a:t>
                      </a:r>
                      <a:endParaRPr lang="en-US" sz="16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Quantitative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Ratio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600" b="1"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42900">
                <a:tc>
                  <a:txBody>
                    <a:bodyPr/>
                    <a:lstStyle/>
                    <a:p>
                      <a:pPr algn="ctr" fontAlgn="b"/>
                      <a:r>
                        <a:rPr lang="en-US" sz="1600" b="1" i="0" u="none" strike="noStrike" dirty="0" smtClean="0">
                          <a:solidFill>
                            <a:srgbClr val="000000"/>
                          </a:solidFill>
                          <a:latin typeface="Calibri"/>
                        </a:rPr>
                        <a:t>Ranking</a:t>
                      </a:r>
                      <a:r>
                        <a:rPr lang="en-US" sz="1600" b="1" i="0" u="none" strike="noStrike" baseline="0" dirty="0" smtClean="0">
                          <a:solidFill>
                            <a:srgbClr val="000000"/>
                          </a:solidFill>
                          <a:latin typeface="Calibri"/>
                        </a:rPr>
                        <a:t> </a:t>
                      </a:r>
                    </a:p>
                    <a:p>
                      <a:pPr algn="ctr" fontAlgn="b"/>
                      <a:r>
                        <a:rPr lang="en-US" sz="1600" b="1" i="0" u="none" strike="noStrike" dirty="0" smtClean="0">
                          <a:solidFill>
                            <a:srgbClr val="000000"/>
                          </a:solidFill>
                          <a:latin typeface="Calibri"/>
                        </a:rPr>
                        <a:t>points</a:t>
                      </a:r>
                      <a:endParaRPr lang="en-US" sz="16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Quantitative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Ratio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600" b="1"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42900">
                <a:tc>
                  <a:txBody>
                    <a:bodyPr/>
                    <a:lstStyle/>
                    <a:p>
                      <a:pPr algn="ctr" fontAlgn="b"/>
                      <a:r>
                        <a:rPr lang="en-US" sz="1600" b="1" i="0" u="none" strike="noStrike" dirty="0" smtClean="0">
                          <a:solidFill>
                            <a:srgbClr val="000000"/>
                          </a:solidFill>
                          <a:latin typeface="Calibri"/>
                        </a:rPr>
                        <a:t>Rank</a:t>
                      </a:r>
                      <a:r>
                        <a:rPr lang="en-US" sz="1600" b="1" i="0" u="none" strike="noStrike" baseline="0" dirty="0" smtClean="0">
                          <a:solidFill>
                            <a:srgbClr val="000000"/>
                          </a:solidFill>
                          <a:latin typeface="Calibri"/>
                        </a:rPr>
                        <a:t> </a:t>
                      </a:r>
                    </a:p>
                    <a:p>
                      <a:pPr algn="ctr" fontAlgn="b"/>
                      <a:r>
                        <a:rPr lang="en-US" sz="1600" b="1" i="0" u="none" strike="noStrike" dirty="0" smtClean="0">
                          <a:solidFill>
                            <a:srgbClr val="000000"/>
                          </a:solidFill>
                          <a:latin typeface="Calibri"/>
                        </a:rPr>
                        <a:t>number</a:t>
                      </a:r>
                      <a:endParaRPr lang="en-US" sz="16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Qualitative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Ordinal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1600" b="1" i="0" u="none" strike="noStrike" dirty="0">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bl>
          </a:graphicData>
        </a:graphic>
      </p:graphicFrame>
      <p:pic>
        <p:nvPicPr>
          <p:cNvPr id="79873" name="Picture 1"/>
          <p:cNvPicPr>
            <a:picLocks noChangeAspect="1" noChangeArrowheads="1"/>
          </p:cNvPicPr>
          <p:nvPr/>
        </p:nvPicPr>
        <p:blipFill>
          <a:blip r:embed="rId3" cstate="print"/>
          <a:srcRect/>
          <a:stretch>
            <a:fillRect/>
          </a:stretch>
        </p:blipFill>
        <p:spPr bwMode="auto">
          <a:xfrm>
            <a:off x="228600" y="3657600"/>
            <a:ext cx="4343400" cy="3200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p:nvPr/>
        </p:nvGraphicFramePr>
        <p:xfrm>
          <a:off x="2362200" y="228600"/>
          <a:ext cx="6515100" cy="3124200"/>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Group 8"/>
          <p:cNvGrpSpPr/>
          <p:nvPr/>
        </p:nvGrpSpPr>
        <p:grpSpPr>
          <a:xfrm>
            <a:off x="2438400" y="3581400"/>
            <a:ext cx="6400800" cy="3276600"/>
            <a:chOff x="0" y="0"/>
            <a:chExt cx="6067426" cy="2743200"/>
          </a:xfrm>
        </p:grpSpPr>
        <p:graphicFrame>
          <p:nvGraphicFramePr>
            <p:cNvPr id="10" name="Chart 9"/>
            <p:cNvGraphicFramePr/>
            <p:nvPr/>
          </p:nvGraphicFramePr>
          <p:xfrm>
            <a:off x="0" y="0"/>
            <a:ext cx="6048375"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
            <p:cNvSpPr txBox="1"/>
            <p:nvPr/>
          </p:nvSpPr>
          <p:spPr>
            <a:xfrm>
              <a:off x="742950" y="923925"/>
              <a:ext cx="4229101" cy="5715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b="1"/>
                <a:t>                Min                        Q1</a:t>
              </a:r>
              <a:r>
                <a:rPr lang="en-US" sz="1200" b="1" baseline="0"/>
                <a:t>                            Q2          Q3     Max</a:t>
              </a:r>
              <a:endParaRPr lang="en-US" sz="1200" b="1"/>
            </a:p>
          </p:txBody>
        </p:sp>
        <p:sp>
          <p:nvSpPr>
            <p:cNvPr id="14" name="TextBox 1"/>
            <p:cNvSpPr txBox="1"/>
            <p:nvPr/>
          </p:nvSpPr>
          <p:spPr>
            <a:xfrm>
              <a:off x="1095375" y="2076450"/>
              <a:ext cx="4972051" cy="5715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200" b="1"/>
                <a:t>                 Min                  Q1</a:t>
              </a:r>
              <a:r>
                <a:rPr lang="en-US" sz="1200" b="1" baseline="0"/>
                <a:t>       Q2                                 Q3                       Max</a:t>
              </a:r>
              <a:endParaRPr lang="en-US" sz="1200" b="1"/>
            </a:p>
          </p:txBody>
        </p:sp>
        <p:sp>
          <p:nvSpPr>
            <p:cNvPr id="15" name="TextBox 1"/>
            <p:cNvSpPr txBox="1"/>
            <p:nvPr/>
          </p:nvSpPr>
          <p:spPr>
            <a:xfrm>
              <a:off x="1504951" y="9525"/>
              <a:ext cx="3162300" cy="54292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t>            Ranking Points</a:t>
              </a:r>
            </a:p>
          </p:txBody>
        </p:sp>
      </p:grpSp>
      <p:graphicFrame>
        <p:nvGraphicFramePr>
          <p:cNvPr id="16" name="Table 15"/>
          <p:cNvGraphicFramePr>
            <a:graphicFrameLocks noGrp="1"/>
          </p:cNvGraphicFramePr>
          <p:nvPr/>
        </p:nvGraphicFramePr>
        <p:xfrm>
          <a:off x="0" y="0"/>
          <a:ext cx="2209800" cy="1676399"/>
        </p:xfrm>
        <a:graphic>
          <a:graphicData uri="http://schemas.openxmlformats.org/drawingml/2006/table">
            <a:tbl>
              <a:tblPr/>
              <a:tblGrid>
                <a:gridCol w="762000"/>
                <a:gridCol w="677333"/>
                <a:gridCol w="770467"/>
              </a:tblGrid>
              <a:tr h="436459">
                <a:tc>
                  <a:txBody>
                    <a:bodyPr/>
                    <a:lstStyle/>
                    <a:p>
                      <a:pPr algn="ctr" fontAlgn="b"/>
                      <a:r>
                        <a:rPr lang="en-US" sz="1400" b="1" i="0" u="none" strike="noStrike" dirty="0">
                          <a:solidFill>
                            <a:srgbClr val="000000"/>
                          </a:solidFill>
                          <a:latin typeface="Calibri"/>
                        </a:rPr>
                        <a:t>Tournaments Played</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Rafael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Roger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988">
                <a:tc>
                  <a:txBody>
                    <a:bodyPr/>
                    <a:lstStyle/>
                    <a:p>
                      <a:pPr algn="ctr" fontAlgn="b"/>
                      <a:r>
                        <a:rPr lang="en-US" sz="1400" b="1" i="0" u="none" strike="noStrike">
                          <a:solidFill>
                            <a:srgbClr val="000000"/>
                          </a:solidFill>
                          <a:latin typeface="Calibri"/>
                        </a:rPr>
                        <a:t>Min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988">
                <a:tc>
                  <a:txBody>
                    <a:bodyPr/>
                    <a:lstStyle/>
                    <a:p>
                      <a:pPr algn="ctr" fontAlgn="b"/>
                      <a:r>
                        <a:rPr lang="en-US" sz="1400" b="1" i="0" u="none" strike="noStrike" dirty="0">
                          <a:solidFill>
                            <a:srgbClr val="000000"/>
                          </a:solidFill>
                          <a:latin typeface="Calibri"/>
                        </a:rPr>
                        <a:t>Q1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988">
                <a:tc>
                  <a:txBody>
                    <a:bodyPr/>
                    <a:lstStyle/>
                    <a:p>
                      <a:pPr algn="ctr" fontAlgn="b"/>
                      <a:r>
                        <a:rPr lang="en-US" sz="1400" b="1" i="0" u="none" strike="noStrike">
                          <a:solidFill>
                            <a:srgbClr val="000000"/>
                          </a:solidFill>
                          <a:latin typeface="Calibri"/>
                        </a:rPr>
                        <a:t>Median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988">
                <a:tc>
                  <a:txBody>
                    <a:bodyPr/>
                    <a:lstStyle/>
                    <a:p>
                      <a:pPr algn="ctr" fontAlgn="b"/>
                      <a:r>
                        <a:rPr lang="en-US" sz="1400" b="1" i="0" u="none" strike="noStrike">
                          <a:solidFill>
                            <a:srgbClr val="000000"/>
                          </a:solidFill>
                          <a:latin typeface="Calibri"/>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7988">
                <a:tc>
                  <a:txBody>
                    <a:bodyPr/>
                    <a:lstStyle/>
                    <a:p>
                      <a:pPr algn="ctr" fontAlgn="b"/>
                      <a:r>
                        <a:rPr lang="en-US" sz="1400" b="1" i="0" u="none" strike="noStrike">
                          <a:solidFill>
                            <a:srgbClr val="000000"/>
                          </a:solidFill>
                          <a:latin typeface="Calibri"/>
                        </a:rPr>
                        <a:t>Max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nvGraphicFramePr>
        <p:xfrm>
          <a:off x="0" y="5257800"/>
          <a:ext cx="2209800" cy="1610300"/>
        </p:xfrm>
        <a:graphic>
          <a:graphicData uri="http://schemas.openxmlformats.org/drawingml/2006/table">
            <a:tbl>
              <a:tblPr/>
              <a:tblGrid>
                <a:gridCol w="736600"/>
                <a:gridCol w="736600"/>
                <a:gridCol w="736600"/>
              </a:tblGrid>
              <a:tr h="416620">
                <a:tc>
                  <a:txBody>
                    <a:bodyPr/>
                    <a:lstStyle/>
                    <a:p>
                      <a:pPr algn="ctr" fontAlgn="b"/>
                      <a:r>
                        <a:rPr lang="en-US" sz="1400" b="1" i="0" u="none" strike="noStrike" dirty="0">
                          <a:solidFill>
                            <a:srgbClr val="000000"/>
                          </a:solidFill>
                          <a:latin typeface="Calibri"/>
                        </a:rPr>
                        <a:t>Ranking Points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Rafael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Roger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6716">
                <a:tc>
                  <a:txBody>
                    <a:bodyPr/>
                    <a:lstStyle/>
                    <a:p>
                      <a:pPr algn="ctr" fontAlgn="b"/>
                      <a:r>
                        <a:rPr lang="en-US" sz="1400" b="1" i="0" u="none" strike="noStrike">
                          <a:solidFill>
                            <a:srgbClr val="000000"/>
                          </a:solidFill>
                          <a:latin typeface="Calibri"/>
                        </a:rPr>
                        <a:t>Min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3300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2130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6716">
                <a:tc>
                  <a:txBody>
                    <a:bodyPr/>
                    <a:lstStyle/>
                    <a:p>
                      <a:pPr algn="ctr" fontAlgn="b"/>
                      <a:r>
                        <a:rPr lang="en-US" sz="1400" b="1" i="0" u="none" strike="noStrike">
                          <a:solidFill>
                            <a:srgbClr val="000000"/>
                          </a:solidFill>
                          <a:latin typeface="Calibri"/>
                        </a:rPr>
                        <a:t>Q1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5735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5305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6716">
                <a:tc>
                  <a:txBody>
                    <a:bodyPr/>
                    <a:lstStyle/>
                    <a:p>
                      <a:pPr algn="ctr" fontAlgn="b"/>
                      <a:r>
                        <a:rPr lang="en-US" sz="1400" b="1" i="0" u="none" strike="noStrike">
                          <a:solidFill>
                            <a:srgbClr val="000000"/>
                          </a:solidFill>
                          <a:latin typeface="Calibri"/>
                        </a:rPr>
                        <a:t>Median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6835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8265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6716">
                <a:tc>
                  <a:txBody>
                    <a:bodyPr/>
                    <a:lstStyle/>
                    <a:p>
                      <a:pPr algn="ctr" fontAlgn="b"/>
                      <a:r>
                        <a:rPr lang="en-US" sz="1400" b="1" i="0" u="none" strike="noStrike">
                          <a:solidFill>
                            <a:srgbClr val="000000"/>
                          </a:solidFill>
                          <a:latin typeface="Calibri"/>
                        </a:rPr>
                        <a:t>Q3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10645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9775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6716">
                <a:tc>
                  <a:txBody>
                    <a:bodyPr/>
                    <a:lstStyle/>
                    <a:p>
                      <a:pPr algn="ctr" fontAlgn="b"/>
                      <a:r>
                        <a:rPr lang="en-US" sz="1400" b="1" i="0" u="none" strike="noStrike">
                          <a:solidFill>
                            <a:srgbClr val="000000"/>
                          </a:solidFill>
                          <a:latin typeface="Calibri"/>
                        </a:rPr>
                        <a:t>Max</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a:solidFill>
                            <a:srgbClr val="000000"/>
                          </a:solidFill>
                          <a:latin typeface="Calibri"/>
                        </a:rPr>
                        <a:t>13030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latin typeface="Calibri"/>
                        </a:rPr>
                        <a:t>10550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INFERENCE </a:t>
            </a:r>
            <a:endParaRPr lang="en-US" dirty="0"/>
          </a:p>
        </p:txBody>
      </p:sp>
      <p:sp>
        <p:nvSpPr>
          <p:cNvPr id="3" name="Content Placeholder 2"/>
          <p:cNvSpPr>
            <a:spLocks noGrp="1"/>
          </p:cNvSpPr>
          <p:nvPr>
            <p:ph idx="1"/>
          </p:nvPr>
        </p:nvSpPr>
        <p:spPr>
          <a:xfrm>
            <a:off x="2133600" y="1524000"/>
            <a:ext cx="7010400" cy="4681415"/>
          </a:xfrm>
        </p:spPr>
        <p:txBody>
          <a:bodyPr>
            <a:normAutofit/>
          </a:bodyPr>
          <a:lstStyle/>
          <a:p>
            <a:pPr marL="236538" indent="0"/>
            <a:r>
              <a:rPr lang="en-US" dirty="0" smtClean="0"/>
              <a:t>Tournaments Played </a:t>
            </a:r>
          </a:p>
          <a:p>
            <a:pPr marL="236538" indent="0">
              <a:buNone/>
            </a:pPr>
            <a:r>
              <a:rPr lang="en-US" sz="2200" dirty="0" smtClean="0"/>
              <a:t>  From the Box plot, it is evident that Rafael &amp; Roger have   </a:t>
            </a:r>
          </a:p>
          <a:p>
            <a:pPr marL="236538" indent="0">
              <a:buNone/>
            </a:pPr>
            <a:r>
              <a:rPr lang="en-US" sz="2200" dirty="0" smtClean="0"/>
              <a:t>  played  approximately similar number of tournaments </a:t>
            </a:r>
            <a:r>
              <a:rPr lang="en-US" sz="2200" dirty="0" smtClean="0"/>
              <a:t> </a:t>
            </a:r>
          </a:p>
          <a:p>
            <a:pPr marL="236538" indent="0">
              <a:buNone/>
            </a:pPr>
            <a:r>
              <a:rPr lang="en-US" sz="2200" dirty="0" smtClean="0"/>
              <a:t> </a:t>
            </a:r>
            <a:r>
              <a:rPr lang="en-US" sz="2200" dirty="0" smtClean="0"/>
              <a:t> </a:t>
            </a:r>
            <a:r>
              <a:rPr lang="en-US" sz="2200" dirty="0" smtClean="0"/>
              <a:t>from  </a:t>
            </a:r>
            <a:r>
              <a:rPr lang="en-US" sz="2200" dirty="0" smtClean="0"/>
              <a:t>2007-2017   (with +/-1  variation only)</a:t>
            </a:r>
          </a:p>
          <a:p>
            <a:pPr marL="236538" indent="0"/>
            <a:r>
              <a:rPr lang="en-US" dirty="0" smtClean="0"/>
              <a:t>Ranking Score </a:t>
            </a:r>
          </a:p>
          <a:p>
            <a:pPr marL="236538" indent="0">
              <a:buNone/>
            </a:pPr>
            <a:r>
              <a:rPr lang="en-US" dirty="0" smtClean="0"/>
              <a:t>  </a:t>
            </a:r>
            <a:r>
              <a:rPr lang="en-US" sz="2200" dirty="0" smtClean="0"/>
              <a:t>Rafael &amp; Roger had a wider distribution of ranking Score. </a:t>
            </a:r>
          </a:p>
          <a:p>
            <a:pPr marL="236538" indent="0">
              <a:buNone/>
            </a:pPr>
            <a:r>
              <a:rPr lang="en-US" sz="2200" dirty="0" smtClean="0"/>
              <a:t>  </a:t>
            </a:r>
            <a:r>
              <a:rPr lang="en-US" sz="2200" dirty="0" smtClean="0"/>
              <a:t> Rafael’s </a:t>
            </a:r>
            <a:r>
              <a:rPr lang="en-US" sz="2200" dirty="0" smtClean="0"/>
              <a:t>extremities  in ranking score primarily driven </a:t>
            </a:r>
            <a:r>
              <a:rPr lang="en-US" sz="2200" dirty="0" smtClean="0"/>
              <a:t>by</a:t>
            </a:r>
          </a:p>
          <a:p>
            <a:pPr marL="236538" indent="0">
              <a:buNone/>
            </a:pPr>
            <a:r>
              <a:rPr lang="en-US" sz="2200" dirty="0" smtClean="0"/>
              <a:t> </a:t>
            </a:r>
            <a:r>
              <a:rPr lang="en-US" sz="2200" dirty="0" smtClean="0"/>
              <a:t>  Loss  in  </a:t>
            </a:r>
            <a:r>
              <a:rPr lang="en-US" sz="2200" dirty="0" smtClean="0"/>
              <a:t>Australian Open &amp; Roger’s extremities  due to </a:t>
            </a:r>
            <a:endParaRPr lang="en-US" sz="2200" dirty="0" smtClean="0"/>
          </a:p>
          <a:p>
            <a:pPr marL="236538" indent="0">
              <a:buNone/>
            </a:pPr>
            <a:r>
              <a:rPr lang="en-US" sz="2200" dirty="0" smtClean="0"/>
              <a:t> </a:t>
            </a:r>
            <a:r>
              <a:rPr lang="en-US" sz="2200" dirty="0" smtClean="0"/>
              <a:t>  </a:t>
            </a:r>
            <a:r>
              <a:rPr lang="en-US" sz="2200" dirty="0" smtClean="0"/>
              <a:t>Game injury</a:t>
            </a:r>
            <a:endParaRPr lang="en-US" sz="22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2286000" y="609600"/>
          <a:ext cx="6858000" cy="1640205"/>
        </p:xfrm>
        <a:graphic>
          <a:graphicData uri="http://schemas.openxmlformats.org/drawingml/2006/table">
            <a:tbl>
              <a:tblPr/>
              <a:tblGrid>
                <a:gridCol w="4036423"/>
                <a:gridCol w="2821577"/>
              </a:tblGrid>
              <a:tr h="323850">
                <a:tc>
                  <a:txBody>
                    <a:bodyPr/>
                    <a:lstStyle/>
                    <a:p>
                      <a:pPr algn="ctr" fontAlgn="b"/>
                      <a:r>
                        <a:rPr lang="en-US" sz="1800" b="1" i="0" u="none" strike="noStrike" dirty="0" smtClean="0">
                          <a:solidFill>
                            <a:srgbClr val="000000"/>
                          </a:solidFill>
                          <a:latin typeface="Calibri"/>
                        </a:rPr>
                        <a:t>SPORTS</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800" b="1" i="0" u="none" strike="noStrike" dirty="0" smtClean="0">
                          <a:solidFill>
                            <a:srgbClr val="000000"/>
                          </a:solidFill>
                          <a:latin typeface="Calibri"/>
                        </a:rPr>
                        <a:t>TENNIS</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23850">
                <a:tc>
                  <a:txBody>
                    <a:bodyPr/>
                    <a:lstStyle/>
                    <a:p>
                      <a:pPr algn="ctr" fontAlgn="b"/>
                      <a:r>
                        <a:rPr lang="en-US" sz="1800" b="1" i="0" u="none" strike="noStrike" dirty="0" smtClean="0">
                          <a:solidFill>
                            <a:srgbClr val="000000"/>
                          </a:solidFill>
                          <a:latin typeface="Calibri"/>
                        </a:rPr>
                        <a:t>TIME PERIOD</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800" b="1" i="0" u="none" strike="noStrike" dirty="0" smtClean="0">
                          <a:solidFill>
                            <a:srgbClr val="000000"/>
                          </a:solidFill>
                          <a:latin typeface="Calibri"/>
                        </a:rPr>
                        <a:t>2007-2017</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r>
              <a:tr h="323850">
                <a:tc>
                  <a:txBody>
                    <a:bodyPr/>
                    <a:lstStyle/>
                    <a:p>
                      <a:pPr algn="ctr" fontAlgn="b"/>
                      <a:r>
                        <a:rPr lang="en-US" sz="1800" b="1" i="0" u="none" strike="noStrike" dirty="0" smtClean="0">
                          <a:solidFill>
                            <a:srgbClr val="000000"/>
                          </a:solidFill>
                          <a:latin typeface="Calibri"/>
                        </a:rPr>
                        <a:t>Sportsman 1</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Rafael </a:t>
                      </a:r>
                      <a:r>
                        <a:rPr lang="en-US" sz="1800" b="1" i="0" u="none" strike="noStrike" dirty="0" err="1">
                          <a:solidFill>
                            <a:srgbClr val="000000"/>
                          </a:solidFill>
                          <a:latin typeface="Calibri"/>
                        </a:rPr>
                        <a:t>Nadal</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fontAlgn="b"/>
                      <a:r>
                        <a:rPr lang="en-US" sz="1800" b="1" i="0" u="none" strike="noStrike" dirty="0">
                          <a:solidFill>
                            <a:srgbClr val="000000"/>
                          </a:solidFill>
                          <a:latin typeface="Calibri"/>
                        </a:rPr>
                        <a:t> </a:t>
                      </a:r>
                      <a:r>
                        <a:rPr lang="en-US" sz="1800" b="1" i="0" u="none" strike="noStrike" dirty="0" smtClean="0">
                          <a:solidFill>
                            <a:srgbClr val="000000"/>
                          </a:solidFill>
                          <a:latin typeface="+mn-lt"/>
                        </a:rPr>
                        <a:t>Sportsman 2</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000000"/>
                          </a:solidFill>
                          <a:latin typeface="Calibri"/>
                        </a:rPr>
                        <a:t>Roger </a:t>
                      </a:r>
                      <a:r>
                        <a:rPr lang="en-US" sz="1800" b="1" i="0" u="none" strike="noStrike" dirty="0" err="1">
                          <a:solidFill>
                            <a:srgbClr val="000000"/>
                          </a:solidFill>
                          <a:latin typeface="Calibri"/>
                        </a:rPr>
                        <a:t>Federer</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3850">
                <a:tc>
                  <a:txBody>
                    <a:bodyPr/>
                    <a:lstStyle/>
                    <a:p>
                      <a:pPr algn="ctr" fontAlgn="b"/>
                      <a:r>
                        <a:rPr lang="en-US" sz="1800" b="1" i="0" u="none" strike="noStrike" dirty="0" smtClean="0">
                          <a:solidFill>
                            <a:srgbClr val="000000"/>
                          </a:solidFill>
                          <a:latin typeface="Calibri"/>
                        </a:rPr>
                        <a:t>Data Source</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1100" dirty="0" smtClean="0">
                          <a:hlinkClick r:id="rId3"/>
                        </a:rPr>
                        <a:t>https://datahub.io/sports-data/atp-world-tour-tennis-data</a:t>
                      </a:r>
                      <a:endParaRPr lang="en-US" sz="1100" dirty="0" smtClean="0"/>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itle 3"/>
          <p:cNvSpPr txBox="1">
            <a:spLocks/>
          </p:cNvSpPr>
          <p:nvPr/>
        </p:nvSpPr>
        <p:spPr>
          <a:xfrm>
            <a:off x="4724400" y="-228600"/>
            <a:ext cx="6284320" cy="96713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3600" b="1" dirty="0" smtClean="0">
                <a:solidFill>
                  <a:srgbClr val="007033"/>
                </a:solidFill>
                <a:effectLst>
                  <a:outerShdw blurRad="50800" dist="38100" dir="2700000" algn="tl" rotWithShape="0">
                    <a:prstClr val="black">
                      <a:alpha val="40000"/>
                    </a:prstClr>
                  </a:outerShdw>
                </a:effectLst>
                <a:latin typeface="+mj-lt"/>
                <a:ea typeface="+mj-ea"/>
                <a:cs typeface="+mj-cs"/>
              </a:rPr>
              <a:t>  SCOPE</a:t>
            </a:r>
            <a:endParaRPr kumimoji="0" lang="en-US" sz="3600" b="1" i="0" u="none" strike="noStrike" kern="1200" cap="none" spc="0" normalizeH="0" baseline="0" noProof="0" dirty="0">
              <a:ln>
                <a:noFill/>
              </a:ln>
              <a:solidFill>
                <a:srgbClr val="007033"/>
              </a:solidFill>
              <a:effectLst>
                <a:outerShdw blurRad="50800" dist="38100" dir="2700000" algn="tl" rotWithShape="0">
                  <a:prstClr val="black">
                    <a:alpha val="40000"/>
                  </a:prstClr>
                </a:outerShdw>
              </a:effectLst>
              <a:uLnTx/>
              <a:uFillTx/>
              <a:latin typeface="+mj-lt"/>
              <a:ea typeface="+mj-ea"/>
              <a:cs typeface="+mj-cs"/>
            </a:endParaRPr>
          </a:p>
        </p:txBody>
      </p:sp>
      <p:sp>
        <p:nvSpPr>
          <p:cNvPr id="9" name="Title 1"/>
          <p:cNvSpPr txBox="1">
            <a:spLocks/>
          </p:cNvSpPr>
          <p:nvPr/>
        </p:nvSpPr>
        <p:spPr>
          <a:xfrm>
            <a:off x="3657600" y="2362200"/>
            <a:ext cx="6260905" cy="534925"/>
          </a:xfrm>
          <a:prstGeom prst="rect">
            <a:avLst/>
          </a:prstGeom>
        </p:spPr>
        <p:txBody>
          <a:bodyPr vert="horz" lIns="91440" tIns="45720" rIns="91440" bIns="45720" rtlCol="0" anchor="ctr">
            <a:normAutofit fontScale="92500" lnSpcReduction="200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rgbClr val="007033"/>
                </a:solidFill>
                <a:effectLst>
                  <a:outerShdw blurRad="50800" dist="38100" dir="2700000" algn="tl" rotWithShape="0">
                    <a:prstClr val="black">
                      <a:alpha val="40000"/>
                    </a:prstClr>
                  </a:outerShdw>
                </a:effectLst>
                <a:uLnTx/>
                <a:uFillTx/>
                <a:latin typeface="+mj-lt"/>
                <a:ea typeface="+mj-ea"/>
                <a:cs typeface="+mj-cs"/>
              </a:rPr>
              <a:t>2017 Tennis Dashboard</a:t>
            </a:r>
            <a:endParaRPr kumimoji="0" lang="en-US" sz="3600" b="1" i="0" u="none" strike="noStrike" kern="1200" cap="none" spc="0" normalizeH="0" baseline="0" noProof="0" dirty="0">
              <a:ln>
                <a:noFill/>
              </a:ln>
              <a:solidFill>
                <a:srgbClr val="007033"/>
              </a:solidFill>
              <a:effectLst>
                <a:outerShdw blurRad="50800" dist="38100" dir="2700000" algn="tl" rotWithShape="0">
                  <a:prstClr val="black">
                    <a:alpha val="40000"/>
                  </a:prstClr>
                </a:outerShdw>
              </a:effectLst>
              <a:uLnTx/>
              <a:uFillTx/>
              <a:latin typeface="+mj-lt"/>
              <a:ea typeface="+mj-ea"/>
              <a:cs typeface="+mj-cs"/>
            </a:endParaRPr>
          </a:p>
        </p:txBody>
      </p:sp>
      <p:graphicFrame>
        <p:nvGraphicFramePr>
          <p:cNvPr id="10" name="Content Placeholder 3"/>
          <p:cNvGraphicFramePr>
            <a:graphicFrameLocks/>
          </p:cNvGraphicFramePr>
          <p:nvPr/>
        </p:nvGraphicFramePr>
        <p:xfrm>
          <a:off x="2286000" y="2862085"/>
          <a:ext cx="6858000" cy="3995915"/>
        </p:xfrm>
        <a:graphic>
          <a:graphicData uri="http://schemas.openxmlformats.org/drawingml/2006/table">
            <a:tbl>
              <a:tblPr/>
              <a:tblGrid>
                <a:gridCol w="665398"/>
                <a:gridCol w="753499"/>
                <a:gridCol w="1335433"/>
                <a:gridCol w="522270"/>
                <a:gridCol w="1731271"/>
                <a:gridCol w="707129"/>
                <a:gridCol w="1143000"/>
              </a:tblGrid>
              <a:tr h="401802">
                <a:tc>
                  <a:txBody>
                    <a:bodyPr/>
                    <a:lstStyle/>
                    <a:p>
                      <a:pPr algn="ctr" fontAlgn="b"/>
                      <a:r>
                        <a:rPr lang="en-US" sz="1400" b="1" i="0" u="none" strike="noStrike" dirty="0">
                          <a:solidFill>
                            <a:srgbClr val="000000"/>
                          </a:solidFill>
                          <a:latin typeface="Calibri"/>
                        </a:rPr>
                        <a:t>Year</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a:solidFill>
                            <a:srgbClr val="000000"/>
                          </a:solidFill>
                          <a:latin typeface="Calibri"/>
                        </a:rPr>
                        <a:t>Month</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smtClean="0">
                          <a:solidFill>
                            <a:srgbClr val="000000"/>
                          </a:solidFill>
                          <a:latin typeface="Calibri"/>
                        </a:rPr>
                        <a:t>Tournaments</a:t>
                      </a:r>
                    </a:p>
                    <a:p>
                      <a:pPr algn="ctr" fontAlgn="b"/>
                      <a:r>
                        <a:rPr lang="en-US" sz="1400" b="1" i="0" u="none" strike="noStrike" dirty="0" smtClean="0">
                          <a:solidFill>
                            <a:srgbClr val="000000"/>
                          </a:solidFill>
                          <a:latin typeface="Calibri"/>
                        </a:rPr>
                        <a:t>played</a:t>
                      </a:r>
                      <a:endParaRPr lang="en-US" sz="1400" b="1" i="0" u="none" strike="noStrike" dirty="0">
                        <a:solidFill>
                          <a:srgbClr val="000000"/>
                        </a:solidFill>
                        <a:latin typeface="Calibri"/>
                      </a:endParaRP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err="1" smtClean="0">
                          <a:solidFill>
                            <a:srgbClr val="000000"/>
                          </a:solidFill>
                          <a:latin typeface="Calibri"/>
                        </a:rPr>
                        <a:t>Playerage</a:t>
                      </a:r>
                      <a:endParaRPr lang="en-US" sz="1400" b="1" i="0" u="none" strike="noStrike" dirty="0">
                        <a:solidFill>
                          <a:srgbClr val="000000"/>
                        </a:solidFill>
                        <a:latin typeface="Calibri"/>
                      </a:endParaRP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smtClean="0">
                          <a:solidFill>
                            <a:srgbClr val="000000"/>
                          </a:solidFill>
                          <a:latin typeface="Calibri"/>
                        </a:rPr>
                        <a:t>Player</a:t>
                      </a:r>
                      <a:r>
                        <a:rPr lang="en-US" sz="1400" b="1" i="0" u="none" strike="noStrike" baseline="0" dirty="0" smtClean="0">
                          <a:solidFill>
                            <a:srgbClr val="000000"/>
                          </a:solidFill>
                          <a:latin typeface="Calibri"/>
                        </a:rPr>
                        <a:t> </a:t>
                      </a:r>
                      <a:r>
                        <a:rPr lang="en-US" sz="1400" b="1" i="0" u="none" strike="noStrike" dirty="0" smtClean="0">
                          <a:solidFill>
                            <a:srgbClr val="000000"/>
                          </a:solidFill>
                          <a:latin typeface="Calibri"/>
                        </a:rPr>
                        <a:t>Name</a:t>
                      </a:r>
                      <a:endParaRPr lang="en-US" sz="1400" b="1" i="0" u="none" strike="noStrike" dirty="0">
                        <a:solidFill>
                          <a:srgbClr val="000000"/>
                        </a:solidFill>
                        <a:latin typeface="Calibri"/>
                      </a:endParaRP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smtClean="0">
                          <a:solidFill>
                            <a:srgbClr val="000000"/>
                          </a:solidFill>
                          <a:latin typeface="Calibri"/>
                        </a:rPr>
                        <a:t>Ranking points</a:t>
                      </a:r>
                      <a:endParaRPr lang="en-US" sz="1400" b="1" i="0" u="none" strike="noStrike" dirty="0">
                        <a:solidFill>
                          <a:srgbClr val="000000"/>
                        </a:solidFill>
                        <a:latin typeface="Calibri"/>
                      </a:endParaRP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1" i="0" u="none" strike="noStrike" dirty="0" smtClean="0">
                          <a:solidFill>
                            <a:srgbClr val="000000"/>
                          </a:solidFill>
                          <a:latin typeface="Calibri"/>
                        </a:rPr>
                        <a:t>Rank</a:t>
                      </a:r>
                    </a:p>
                    <a:p>
                      <a:pPr algn="ctr" fontAlgn="b"/>
                      <a:r>
                        <a:rPr lang="en-US" sz="1400" b="1" i="0" u="none" strike="noStrike" dirty="0" smtClean="0">
                          <a:solidFill>
                            <a:srgbClr val="000000"/>
                          </a:solidFill>
                          <a:latin typeface="Calibri"/>
                        </a:rPr>
                        <a:t>number</a:t>
                      </a:r>
                      <a:endParaRPr lang="en-US" sz="1400" b="1" i="0" u="none" strike="noStrike" dirty="0">
                        <a:solidFill>
                          <a:srgbClr val="000000"/>
                        </a:solidFill>
                        <a:latin typeface="Calibri"/>
                      </a:endParaRP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dirty="0">
                          <a:solidFill>
                            <a:srgbClr val="000000"/>
                          </a:solidFill>
                          <a:latin typeface="Calibri"/>
                        </a:rPr>
                        <a:t>18</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latin typeface="Calibri"/>
                        </a:rPr>
                        <a:t>31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latin typeface="Calibri"/>
                        </a:rPr>
                        <a:t>Rafael nadal</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latin typeface="Calibri"/>
                        </a:rPr>
                        <a:t>10645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latin typeface="Calibri"/>
                        </a:rPr>
                        <a:t>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latin typeface="Calibri"/>
                        </a:rPr>
                        <a:t>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latin typeface="Calibri"/>
                        </a:rPr>
                        <a:t>36</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latin typeface="Calibri"/>
                        </a:rPr>
                        <a:t>Roger federer</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latin typeface="Calibri"/>
                        </a:rPr>
                        <a:t>9605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400" b="0" i="0" u="none" strike="noStrike">
                          <a:solidFill>
                            <a:srgbClr val="000000"/>
                          </a:solidFill>
                          <a:latin typeface="Calibri"/>
                        </a:rPr>
                        <a:t>2</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23</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26</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Grigor dimitrov</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5150</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20</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alexander zverev</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4610</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4</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24</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dominic thiem</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4015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22</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29</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marin cilic</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3805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6</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26</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26</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david goffin</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3775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22</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jack sock</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3165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8</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32</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stan wawrinka</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3150</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9</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26</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err="1">
                          <a:solidFill>
                            <a:srgbClr val="000000"/>
                          </a:solidFill>
                          <a:latin typeface="Calibri"/>
                        </a:rPr>
                        <a:t>pablo</a:t>
                      </a:r>
                      <a:r>
                        <a:rPr lang="en-US" sz="1400" b="0" i="0" u="none" strike="noStrike" dirty="0">
                          <a:solidFill>
                            <a:srgbClr val="000000"/>
                          </a:solidFill>
                          <a:latin typeface="Calibri"/>
                        </a:rPr>
                        <a:t> </a:t>
                      </a:r>
                      <a:r>
                        <a:rPr lang="en-US" sz="1400" b="0" i="0" u="none" strike="noStrike" dirty="0" err="1" smtClean="0">
                          <a:solidFill>
                            <a:srgbClr val="000000"/>
                          </a:solidFill>
                          <a:latin typeface="Calibri"/>
                        </a:rPr>
                        <a:t>carreno</a:t>
                      </a:r>
                      <a:endParaRPr lang="en-US" sz="1400" b="0" i="0" u="none" strike="noStrike" dirty="0">
                        <a:solidFill>
                          <a:srgbClr val="000000"/>
                        </a:solidFill>
                        <a:latin typeface="Calibri"/>
                      </a:endParaRP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2615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10</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19</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29</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juan martin potro</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2595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16</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30</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novak djokovic</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2585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12</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23</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30</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sam querrey</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2535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13</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22</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kevin anderson</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2480</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14</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7373">
                <a:tc>
                  <a:txBody>
                    <a:bodyPr/>
                    <a:lstStyle/>
                    <a:p>
                      <a:pPr algn="ctr" fontAlgn="b"/>
                      <a:r>
                        <a:rPr lang="en-US" sz="1400" b="1" i="0" u="none" strike="noStrike">
                          <a:solidFill>
                            <a:srgbClr val="000000"/>
                          </a:solidFill>
                          <a:latin typeface="Calibri"/>
                        </a:rPr>
                        <a:t>2017</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11</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20</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32</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jo wilfried tsonga</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2320</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15</a:t>
                      </a:r>
                    </a:p>
                  </a:txBody>
                  <a:tcPr marL="8600" marR="8600" marT="86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101633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81000"/>
            <a:ext cx="6284320" cy="967132"/>
          </a:xfrm>
        </p:spPr>
        <p:txBody>
          <a:bodyPr/>
          <a:lstStyle/>
          <a:p>
            <a:r>
              <a:rPr lang="en-US" b="1" dirty="0" smtClean="0"/>
              <a:t>Variable Type Identification</a:t>
            </a:r>
            <a:endParaRPr lang="en-US" b="1" dirty="0"/>
          </a:p>
        </p:txBody>
      </p:sp>
      <p:graphicFrame>
        <p:nvGraphicFramePr>
          <p:cNvPr id="4" name="Table 3"/>
          <p:cNvGraphicFramePr>
            <a:graphicFrameLocks noGrp="1"/>
          </p:cNvGraphicFramePr>
          <p:nvPr/>
        </p:nvGraphicFramePr>
        <p:xfrm>
          <a:off x="2590800" y="1905000"/>
          <a:ext cx="4953000" cy="3429000"/>
        </p:xfrm>
        <a:graphic>
          <a:graphicData uri="http://schemas.openxmlformats.org/drawingml/2006/table">
            <a:tbl>
              <a:tblPr/>
              <a:tblGrid>
                <a:gridCol w="2701636"/>
                <a:gridCol w="1260764"/>
                <a:gridCol w="990600"/>
              </a:tblGrid>
              <a:tr h="428625">
                <a:tc>
                  <a:txBody>
                    <a:bodyPr/>
                    <a:lstStyle/>
                    <a:p>
                      <a:pPr algn="ctr" fontAlgn="b"/>
                      <a:r>
                        <a:rPr lang="en-US" sz="2000" b="1" i="0" u="none" strike="noStrike" dirty="0">
                          <a:solidFill>
                            <a:srgbClr val="000000"/>
                          </a:solidFill>
                          <a:latin typeface="Times New Roman" pitchFamily="18" charset="0"/>
                          <a:cs typeface="Times New Roman" pitchFamily="18" charset="0"/>
                        </a:rPr>
                        <a:t>Attributes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2000" b="1" i="0" u="none" strike="noStrike" dirty="0">
                          <a:solidFill>
                            <a:srgbClr val="000000"/>
                          </a:solidFill>
                          <a:latin typeface="Times New Roman" pitchFamily="18" charset="0"/>
                          <a:cs typeface="Times New Roman" pitchFamily="18" charset="0"/>
                        </a:rPr>
                        <a:t>Data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r>
              <a:tr h="428625">
                <a:tc>
                  <a:txBody>
                    <a:bodyPr/>
                    <a:lstStyle/>
                    <a:p>
                      <a:pPr algn="ctr" fontAlgn="b"/>
                      <a:r>
                        <a:rPr lang="en-US" sz="1800" b="1" i="0" u="none" strike="noStrike" dirty="0" err="1">
                          <a:solidFill>
                            <a:srgbClr val="000000"/>
                          </a:solidFill>
                          <a:latin typeface="Times New Roman" pitchFamily="18" charset="0"/>
                          <a:cs typeface="Times New Roman" pitchFamily="18" charset="0"/>
                        </a:rPr>
                        <a:t>Player_Name</a:t>
                      </a:r>
                      <a:endParaRPr lang="en-US" sz="1800" b="1"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Times New Roman" pitchFamily="18" charset="0"/>
                          <a:cs typeface="Times New Roman" pitchFamily="18" charset="0"/>
                        </a:rPr>
                        <a:t>Qualitative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Times New Roman" pitchFamily="18" charset="0"/>
                          <a:cs typeface="Times New Roman" pitchFamily="18" charset="0"/>
                        </a:rPr>
                        <a:t>Nominal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625">
                <a:tc>
                  <a:txBody>
                    <a:bodyPr/>
                    <a:lstStyle/>
                    <a:p>
                      <a:pPr algn="ctr" fontAlgn="b"/>
                      <a:r>
                        <a:rPr lang="en-US" sz="1800" b="1" i="0" u="none" strike="noStrike" dirty="0" err="1">
                          <a:solidFill>
                            <a:srgbClr val="000000"/>
                          </a:solidFill>
                          <a:latin typeface="Times New Roman" pitchFamily="18" charset="0"/>
                          <a:cs typeface="Times New Roman" pitchFamily="18" charset="0"/>
                        </a:rPr>
                        <a:t>Player_age</a:t>
                      </a:r>
                      <a:endParaRPr lang="en-US" sz="1800" b="1"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Times New Roman" pitchFamily="18" charset="0"/>
                          <a:cs typeface="Times New Roman" pitchFamily="18" charset="0"/>
                        </a:rPr>
                        <a:t>Quantitative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Times New Roman" pitchFamily="18" charset="0"/>
                          <a:cs typeface="Times New Roman" pitchFamily="18" charset="0"/>
                        </a:rPr>
                        <a:t>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625">
                <a:tc>
                  <a:txBody>
                    <a:bodyPr/>
                    <a:lstStyle/>
                    <a:p>
                      <a:pPr algn="ctr" fontAlgn="b"/>
                      <a:r>
                        <a:rPr lang="en-US" sz="1800" b="1" i="0" u="none" strike="noStrike" dirty="0">
                          <a:solidFill>
                            <a:srgbClr val="000000"/>
                          </a:solidFill>
                          <a:latin typeface="Times New Roman" pitchFamily="18" charset="0"/>
                          <a:cs typeface="Times New Roman" pitchFamily="18" charset="0"/>
                        </a:rPr>
                        <a:t>Year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Times New Roman" pitchFamily="18" charset="0"/>
                          <a:cs typeface="Times New Roman" pitchFamily="18" charset="0"/>
                        </a:rPr>
                        <a:t>Quantitative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Times New Roman" pitchFamily="18" charset="0"/>
                          <a:cs typeface="Times New Roman" pitchFamily="18" charset="0"/>
                        </a:rPr>
                        <a:t>Interval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625">
                <a:tc>
                  <a:txBody>
                    <a:bodyPr/>
                    <a:lstStyle/>
                    <a:p>
                      <a:pPr algn="ctr" fontAlgn="b"/>
                      <a:r>
                        <a:rPr lang="en-US" sz="1800" b="1" i="0" u="none" strike="noStrike" dirty="0" smtClean="0">
                          <a:solidFill>
                            <a:srgbClr val="000000"/>
                          </a:solidFill>
                          <a:latin typeface="Times New Roman" pitchFamily="18" charset="0"/>
                          <a:cs typeface="Times New Roman" pitchFamily="18" charset="0"/>
                        </a:rPr>
                        <a:t>Month</a:t>
                      </a:r>
                      <a:endParaRPr lang="en-US" sz="1800" b="1"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Times New Roman" pitchFamily="18" charset="0"/>
                          <a:cs typeface="Times New Roman" pitchFamily="18" charset="0"/>
                        </a:rPr>
                        <a:t>Quantitative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smtClean="0">
                          <a:solidFill>
                            <a:srgbClr val="000000"/>
                          </a:solidFill>
                          <a:latin typeface="Times New Roman" pitchFamily="18" charset="0"/>
                          <a:cs typeface="Times New Roman" pitchFamily="18" charset="0"/>
                        </a:rPr>
                        <a:t>Interval</a:t>
                      </a:r>
                      <a:endParaRPr lang="en-US" sz="1600" b="0" i="0" u="none" strike="noStrike" dirty="0">
                        <a:solidFill>
                          <a:srgbClr val="00000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625">
                <a:tc>
                  <a:txBody>
                    <a:bodyPr/>
                    <a:lstStyle/>
                    <a:p>
                      <a:pPr algn="ctr" fontAlgn="b"/>
                      <a:r>
                        <a:rPr lang="en-US" sz="1800" b="1" i="0" u="none" strike="noStrike" dirty="0" err="1">
                          <a:solidFill>
                            <a:srgbClr val="00B050"/>
                          </a:solidFill>
                          <a:latin typeface="Times New Roman" pitchFamily="18" charset="0"/>
                          <a:cs typeface="Times New Roman" pitchFamily="18" charset="0"/>
                        </a:rPr>
                        <a:t>Tournaments_played</a:t>
                      </a:r>
                      <a:endParaRPr lang="en-US" sz="1800" b="1" i="0" u="none" strike="noStrike" dirty="0">
                        <a:solidFill>
                          <a:srgbClr val="00B05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Times New Roman" pitchFamily="18" charset="0"/>
                          <a:cs typeface="Times New Roman" pitchFamily="18" charset="0"/>
                        </a:rPr>
                        <a:t>Quantitative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Times New Roman" pitchFamily="18" charset="0"/>
                          <a:cs typeface="Times New Roman" pitchFamily="18" charset="0"/>
                        </a:rPr>
                        <a:t>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625">
                <a:tc>
                  <a:txBody>
                    <a:bodyPr/>
                    <a:lstStyle/>
                    <a:p>
                      <a:pPr algn="ctr" fontAlgn="b"/>
                      <a:r>
                        <a:rPr lang="en-US" sz="1800" b="1" i="0" u="none" strike="noStrike" dirty="0" err="1">
                          <a:solidFill>
                            <a:srgbClr val="00B050"/>
                          </a:solidFill>
                          <a:latin typeface="Times New Roman" pitchFamily="18" charset="0"/>
                          <a:cs typeface="Times New Roman" pitchFamily="18" charset="0"/>
                        </a:rPr>
                        <a:t>Ranking_points</a:t>
                      </a:r>
                      <a:endParaRPr lang="en-US" sz="1800" b="1" i="0" u="none" strike="noStrike" dirty="0">
                        <a:solidFill>
                          <a:srgbClr val="00B05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Times New Roman" pitchFamily="18" charset="0"/>
                          <a:cs typeface="Times New Roman" pitchFamily="18" charset="0"/>
                        </a:rPr>
                        <a:t>Quantitative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Times New Roman" pitchFamily="18" charset="0"/>
                          <a:cs typeface="Times New Roman" pitchFamily="18" charset="0"/>
                        </a:rPr>
                        <a:t>Ratio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28625">
                <a:tc>
                  <a:txBody>
                    <a:bodyPr/>
                    <a:lstStyle/>
                    <a:p>
                      <a:pPr algn="ctr" fontAlgn="b"/>
                      <a:r>
                        <a:rPr lang="en-US" sz="1800" b="1" i="0" u="none" strike="noStrike" dirty="0" err="1">
                          <a:solidFill>
                            <a:srgbClr val="00B050"/>
                          </a:solidFill>
                          <a:latin typeface="Times New Roman" pitchFamily="18" charset="0"/>
                          <a:cs typeface="Times New Roman" pitchFamily="18" charset="0"/>
                        </a:rPr>
                        <a:t>Rank_number</a:t>
                      </a:r>
                      <a:endParaRPr lang="en-US" sz="1800" b="1" i="0" u="none" strike="noStrike" dirty="0">
                        <a:solidFill>
                          <a:srgbClr val="00B050"/>
                        </a:solidFill>
                        <a:latin typeface="Times New Roman" pitchFamily="18" charset="0"/>
                        <a:cs typeface="Times New Roman" pitchFamily="18"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Times New Roman" pitchFamily="18" charset="0"/>
                          <a:cs typeface="Times New Roman" pitchFamily="18" charset="0"/>
                        </a:rPr>
                        <a:t>Qualitative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Times New Roman" pitchFamily="18" charset="0"/>
                          <a:cs typeface="Times New Roman" pitchFamily="18" charset="0"/>
                        </a:rPr>
                        <a:t>Ordinal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itle 3"/>
          <p:cNvSpPr txBox="1">
            <a:spLocks/>
          </p:cNvSpPr>
          <p:nvPr/>
        </p:nvSpPr>
        <p:spPr>
          <a:xfrm>
            <a:off x="0" y="381000"/>
            <a:ext cx="6284320" cy="967132"/>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smtClean="0">
                <a:ln>
                  <a:noFill/>
                </a:ln>
                <a:solidFill>
                  <a:schemeClr val="bg1"/>
                </a:solidFill>
                <a:effectLst>
                  <a:outerShdw blurRad="50800" dist="38100" dir="2700000" algn="tl" rotWithShape="0">
                    <a:prstClr val="black">
                      <a:alpha val="40000"/>
                    </a:prstClr>
                  </a:outerShdw>
                </a:effectLst>
                <a:uLnTx/>
                <a:uFillTx/>
                <a:latin typeface="+mj-lt"/>
                <a:ea typeface="+mj-ea"/>
                <a:cs typeface="+mj-cs"/>
              </a:rPr>
              <a:t>Contents</a:t>
            </a:r>
            <a:endParaRPr kumimoji="0" lang="en-US" sz="3600" b="1" i="0" u="none" strike="noStrike" kern="1200" cap="none" spc="0" normalizeH="0" baseline="0" noProof="0" dirty="0">
              <a:ln>
                <a:noFill/>
              </a:ln>
              <a:solidFill>
                <a:schemeClr val="bg1"/>
              </a:solidFill>
              <a:effectLst>
                <a:outerShdw blurRad="50800" dist="38100" dir="2700000" algn="tl" rotWithShape="0">
                  <a:prstClr val="black">
                    <a:alpha val="40000"/>
                  </a:prstClr>
                </a:outerShdw>
              </a:effectLst>
              <a:uLnTx/>
              <a:uFillTx/>
              <a:latin typeface="+mj-lt"/>
              <a:ea typeface="+mj-ea"/>
              <a:cs typeface="+mj-cs"/>
            </a:endParaRPr>
          </a:p>
        </p:txBody>
      </p:sp>
      <p:sp>
        <p:nvSpPr>
          <p:cNvPr id="6" name="Content Placeholder 4"/>
          <p:cNvSpPr txBox="1">
            <a:spLocks/>
          </p:cNvSpPr>
          <p:nvPr/>
        </p:nvSpPr>
        <p:spPr>
          <a:xfrm>
            <a:off x="-76200" y="1905000"/>
            <a:ext cx="6284320" cy="4681415"/>
          </a:xfrm>
          <a:prstGeom prst="rect">
            <a:avLst/>
          </a:prstGeom>
        </p:spPr>
        <p:txBody>
          <a:bodyPr vert="horz" lIns="91440" tIns="45720" rIns="91440" bIns="45720" rtlCol="0">
            <a:normAutofit/>
          </a:bodyPr>
          <a:lstStyle/>
          <a:p>
            <a:pPr marL="111125" marR="0" lvl="0" indent="-111125"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1" i="0" u="none" strike="noStrike" kern="1200" cap="none" spc="0" normalizeH="0" baseline="0" noProof="0" dirty="0" smtClean="0">
                <a:ln>
                  <a:noFill/>
                </a:ln>
                <a:effectLst/>
                <a:uLnTx/>
                <a:uFillTx/>
                <a:latin typeface="+mn-lt"/>
                <a:ea typeface="+mn-ea"/>
                <a:cs typeface="+mn-cs"/>
              </a:rPr>
              <a:t>Variable </a:t>
            </a:r>
          </a:p>
          <a:p>
            <a:pPr marL="111125" marR="0" lvl="0" indent="-111125"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dirty="0" smtClean="0">
                <a:ln>
                  <a:noFill/>
                </a:ln>
                <a:effectLst/>
                <a:uLnTx/>
                <a:uFillTx/>
                <a:latin typeface="+mn-lt"/>
                <a:ea typeface="+mn-ea"/>
                <a:cs typeface="+mn-cs"/>
              </a:rPr>
              <a:t>        Type Identification</a:t>
            </a:r>
          </a:p>
          <a:p>
            <a:pPr marL="111125" marR="0" lvl="0" indent="-111125"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1" dirty="0" smtClean="0"/>
              <a:t>One Variable Analysis</a:t>
            </a:r>
          </a:p>
          <a:p>
            <a:pPr marL="111125" marR="0" lvl="0" indent="-111125" algn="l" defTabSz="914400" rtl="0" eaLnBrk="1" fontAlgn="auto" latinLnBrk="0" hangingPunct="1">
              <a:lnSpc>
                <a:spcPct val="100000"/>
              </a:lnSpc>
              <a:spcBef>
                <a:spcPct val="20000"/>
              </a:spcBef>
              <a:spcAft>
                <a:spcPts val="0"/>
              </a:spcAft>
              <a:buClrTx/>
              <a:buSzTx/>
              <a:tabLst/>
              <a:defRPr/>
            </a:pPr>
            <a:r>
              <a:rPr kumimoji="0" lang="en-US" b="1" i="0" u="none" strike="noStrike" kern="1200" cap="none" spc="0" normalizeH="0" noProof="0" dirty="0">
                <a:ln>
                  <a:noFill/>
                </a:ln>
                <a:effectLst/>
                <a:uLnTx/>
                <a:uFillTx/>
                <a:latin typeface="+mn-lt"/>
                <a:ea typeface="+mn-ea"/>
                <a:cs typeface="+mn-cs"/>
              </a:rPr>
              <a:t> </a:t>
            </a:r>
            <a:r>
              <a:rPr kumimoji="0" lang="en-US" b="1" i="0" u="none" strike="noStrike" kern="1200" cap="none" spc="0" normalizeH="0" noProof="0" dirty="0" smtClean="0">
                <a:ln>
                  <a:noFill/>
                </a:ln>
                <a:effectLst/>
                <a:uLnTx/>
                <a:uFillTx/>
                <a:latin typeface="+mn-lt"/>
                <a:ea typeface="+mn-ea"/>
                <a:cs typeface="+mn-cs"/>
              </a:rPr>
              <a:t>        Player -1</a:t>
            </a:r>
          </a:p>
          <a:p>
            <a:pPr marL="111125" marR="0" lvl="0" indent="-111125" algn="l" defTabSz="914400" rtl="0" eaLnBrk="1" fontAlgn="auto" latinLnBrk="0" hangingPunct="1">
              <a:lnSpc>
                <a:spcPct val="100000"/>
              </a:lnSpc>
              <a:spcBef>
                <a:spcPct val="20000"/>
              </a:spcBef>
              <a:spcAft>
                <a:spcPts val="0"/>
              </a:spcAft>
              <a:buClrTx/>
              <a:buSzTx/>
              <a:tabLst/>
              <a:defRPr/>
            </a:pPr>
            <a:r>
              <a:rPr lang="en-US" b="1" dirty="0"/>
              <a:t> </a:t>
            </a:r>
            <a:r>
              <a:rPr lang="en-US" b="1" dirty="0" smtClean="0"/>
              <a:t>        Player -2 </a:t>
            </a:r>
          </a:p>
          <a:p>
            <a:pPr marL="111125" marR="0" lvl="0" indent="-111125"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1" dirty="0" smtClean="0"/>
              <a:t>Tools </a:t>
            </a:r>
            <a:r>
              <a:rPr lang="en-US" b="1" dirty="0"/>
              <a:t> </a:t>
            </a:r>
            <a:r>
              <a:rPr lang="en-US" b="1" dirty="0" smtClean="0"/>
              <a:t>Used &amp;</a:t>
            </a:r>
          </a:p>
          <a:p>
            <a:pPr marL="111125" marR="0" lvl="0" indent="-111125" algn="l" defTabSz="914400" rtl="0" eaLnBrk="1" fontAlgn="auto" latinLnBrk="0" hangingPunct="1">
              <a:lnSpc>
                <a:spcPct val="100000"/>
              </a:lnSpc>
              <a:spcBef>
                <a:spcPct val="20000"/>
              </a:spcBef>
              <a:spcAft>
                <a:spcPts val="0"/>
              </a:spcAft>
              <a:buClrTx/>
              <a:buSzTx/>
              <a:tabLst/>
              <a:defRPr/>
            </a:pPr>
            <a:r>
              <a:rPr lang="en-US" b="1" dirty="0"/>
              <a:t> </a:t>
            </a:r>
            <a:r>
              <a:rPr lang="en-US" b="1" dirty="0" smtClean="0"/>
              <a:t>               Justification</a:t>
            </a:r>
          </a:p>
          <a:p>
            <a:pPr marL="111125" marR="0" lvl="0" indent="-111125"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1" dirty="0" smtClean="0"/>
              <a:t>Inference </a:t>
            </a:r>
          </a:p>
          <a:p>
            <a:pPr marL="111125" marR="0" lvl="0" indent="-111125"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1" dirty="0" smtClean="0"/>
              <a:t>Two Variable Analysis</a:t>
            </a:r>
          </a:p>
          <a:p>
            <a:pPr marL="111125" marR="0" lvl="0" indent="-111125"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1" dirty="0" smtClean="0"/>
              <a:t>Comparison Study</a:t>
            </a:r>
          </a:p>
          <a:p>
            <a:pPr marL="111125" marR="0" lvl="0" indent="-111125"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b="1" dirty="0" smtClean="0"/>
              <a:t> Inference </a:t>
            </a:r>
          </a:p>
          <a:p>
            <a:pPr marL="111125" marR="0" lvl="0" indent="-111125"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b="1" dirty="0" smtClean="0"/>
          </a:p>
          <a:p>
            <a:pPr marL="111125" marR="0" lvl="0" indent="-111125" algn="l" defTabSz="914400" rtl="0" eaLnBrk="1" fontAlgn="auto" latinLnBrk="0" hangingPunct="1">
              <a:lnSpc>
                <a:spcPct val="100000"/>
              </a:lnSpc>
              <a:spcBef>
                <a:spcPct val="20000"/>
              </a:spcBef>
              <a:spcAft>
                <a:spcPts val="0"/>
              </a:spcAft>
              <a:buClrTx/>
              <a:buSzTx/>
              <a:tabLst/>
              <a:defRPr/>
            </a:pPr>
            <a:r>
              <a:rPr lang="en-US" b="1" dirty="0"/>
              <a:t> </a:t>
            </a:r>
            <a:r>
              <a:rPr lang="en-US" b="1" dirty="0" smtClean="0"/>
              <a:t>         </a:t>
            </a:r>
          </a:p>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b="1" i="0" u="none" strike="noStrike" kern="1200" cap="none" spc="0" normalizeH="0" baseline="0" noProof="0" dirty="0" smtClean="0">
              <a:ln>
                <a:noFill/>
              </a:ln>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b="1" i="0" u="none" strike="noStrike" kern="1200" cap="none" spc="0" normalizeH="0" baseline="0" noProof="0" dirty="0">
              <a:ln>
                <a:noFill/>
              </a:ln>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5"/>
          <p:cNvGraphicFramePr>
            <a:graphicFrameLocks noGrp="1"/>
          </p:cNvGraphicFramePr>
          <p:nvPr>
            <p:ph idx="1"/>
          </p:nvPr>
        </p:nvGraphicFramePr>
        <p:xfrm>
          <a:off x="304801" y="1447800"/>
          <a:ext cx="3733799" cy="2286000"/>
        </p:xfrm>
        <a:graphic>
          <a:graphicData uri="http://schemas.openxmlformats.org/drawingml/2006/table">
            <a:tbl>
              <a:tblPr/>
              <a:tblGrid>
                <a:gridCol w="609599"/>
                <a:gridCol w="1219200"/>
                <a:gridCol w="1066800"/>
                <a:gridCol w="838200"/>
              </a:tblGrid>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1" i="0" u="none" strike="noStrike" dirty="0">
                          <a:solidFill>
                            <a:srgbClr val="000000"/>
                          </a:solidFill>
                          <a:latin typeface="Calibri"/>
                        </a:rPr>
                        <a:t>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1" i="0" u="none" strike="noStrike" dirty="0" smtClean="0">
                          <a:solidFill>
                            <a:srgbClr val="000000"/>
                          </a:solidFill>
                          <a:latin typeface="Calibri"/>
                        </a:rPr>
                        <a:t>Tournaments</a:t>
                      </a:r>
                      <a:r>
                        <a:rPr lang="en-US" sz="1100" b="1" i="0" u="none" strike="noStrike" baseline="0" dirty="0" smtClean="0">
                          <a:solidFill>
                            <a:srgbClr val="000000"/>
                          </a:solidFill>
                          <a:latin typeface="Calibri"/>
                        </a:rPr>
                        <a:t> </a:t>
                      </a:r>
                      <a:r>
                        <a:rPr lang="en-US" sz="1100" b="1" i="0" u="none" strike="noStrike" dirty="0" smtClean="0">
                          <a:solidFill>
                            <a:srgbClr val="000000"/>
                          </a:solidFill>
                          <a:latin typeface="Calibri"/>
                        </a:rPr>
                        <a:t>played</a:t>
                      </a:r>
                      <a:endParaRPr lang="en-US" sz="11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1" i="0" u="none" strike="noStrike" dirty="0" err="1">
                          <a:solidFill>
                            <a:srgbClr val="000000"/>
                          </a:solidFill>
                          <a:latin typeface="Calibri"/>
                        </a:rPr>
                        <a:t>Ranking_points</a:t>
                      </a:r>
                      <a:endParaRPr lang="en-US" sz="11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1" i="0" u="none" strike="noStrike" dirty="0" smtClean="0">
                          <a:solidFill>
                            <a:srgbClr val="000000"/>
                          </a:solidFill>
                          <a:latin typeface="Calibri"/>
                        </a:rPr>
                        <a:t>Rank</a:t>
                      </a:r>
                      <a:r>
                        <a:rPr lang="en-US" sz="1100" b="1" i="0" u="none" strike="noStrike" baseline="0" dirty="0" smtClean="0">
                          <a:solidFill>
                            <a:srgbClr val="000000"/>
                          </a:solidFill>
                          <a:latin typeface="Calibri"/>
                        </a:rPr>
                        <a:t> </a:t>
                      </a:r>
                      <a:r>
                        <a:rPr lang="en-US" sz="1100" b="1" i="0" u="none" strike="noStrike" dirty="0" smtClean="0">
                          <a:solidFill>
                            <a:srgbClr val="000000"/>
                          </a:solidFill>
                          <a:latin typeface="Calibri"/>
                        </a:rPr>
                        <a:t>number</a:t>
                      </a:r>
                      <a:endParaRPr lang="en-US" sz="11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r>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5735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6675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dirty="0">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9205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dirty="0">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12450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9595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6690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13030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6835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5230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dirty="0">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3300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190500">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2017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a:solidFill>
                            <a:srgbClr val="000000"/>
                          </a:solidFill>
                          <a:latin typeface="Calibri"/>
                        </a:rPr>
                        <a:t>10645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rtl="0" eaLnBrk="1" latinLnBrk="0" hangingPunct="1">
                        <a:defRPr kumimoji="0" kern="1200">
                          <a:solidFill>
                            <a:schemeClr val="tx1"/>
                          </a:solidFill>
                          <a:latin typeface="Calibri"/>
                        </a:defRPr>
                      </a:lvl1pPr>
                      <a:lvl2pPr marL="457200" algn="l" rtl="0" eaLnBrk="1" latinLnBrk="0" hangingPunct="1">
                        <a:defRPr kumimoji="0" kern="1200">
                          <a:solidFill>
                            <a:schemeClr val="tx1"/>
                          </a:solidFill>
                          <a:latin typeface="Calibri"/>
                        </a:defRPr>
                      </a:lvl2pPr>
                      <a:lvl3pPr marL="914400" algn="l" rtl="0" eaLnBrk="1" latinLnBrk="0" hangingPunct="1">
                        <a:defRPr kumimoji="0" kern="1200">
                          <a:solidFill>
                            <a:schemeClr val="tx1"/>
                          </a:solidFill>
                          <a:latin typeface="Calibri"/>
                        </a:defRPr>
                      </a:lvl3pPr>
                      <a:lvl4pPr marL="1371600" algn="l" rtl="0" eaLnBrk="1" latinLnBrk="0" hangingPunct="1">
                        <a:defRPr kumimoji="0" kern="1200">
                          <a:solidFill>
                            <a:schemeClr val="tx1"/>
                          </a:solidFill>
                          <a:latin typeface="Calibri"/>
                        </a:defRPr>
                      </a:lvl4pPr>
                      <a:lvl5pPr marL="1828800" algn="l" rtl="0" eaLnBrk="1" latinLnBrk="0" hangingPunct="1">
                        <a:defRPr kumimoji="0" kern="1200">
                          <a:solidFill>
                            <a:schemeClr val="tx1"/>
                          </a:solidFill>
                          <a:latin typeface="Calibri"/>
                        </a:defRPr>
                      </a:lvl5pPr>
                      <a:lvl6pPr marL="2286000" algn="l" rtl="0" eaLnBrk="1" latinLnBrk="0" hangingPunct="1">
                        <a:defRPr kumimoji="0" kern="1200">
                          <a:solidFill>
                            <a:schemeClr val="tx1"/>
                          </a:solidFill>
                          <a:latin typeface="Calibri"/>
                        </a:defRPr>
                      </a:lvl6pPr>
                      <a:lvl7pPr marL="2743200" algn="l" rtl="0" eaLnBrk="1" latinLnBrk="0" hangingPunct="1">
                        <a:defRPr kumimoji="0" kern="1200">
                          <a:solidFill>
                            <a:schemeClr val="tx1"/>
                          </a:solidFill>
                          <a:latin typeface="Calibri"/>
                        </a:defRPr>
                      </a:lvl7pPr>
                      <a:lvl8pPr marL="3200400" algn="l" rtl="0" eaLnBrk="1" latinLnBrk="0" hangingPunct="1">
                        <a:defRPr kumimoji="0" kern="1200">
                          <a:solidFill>
                            <a:schemeClr val="tx1"/>
                          </a:solidFill>
                          <a:latin typeface="Calibri"/>
                        </a:defRPr>
                      </a:lvl8pPr>
                      <a:lvl9pPr marL="3657600" algn="l" rtl="0" eaLnBrk="1" latinLnBrk="0" hangingPunct="1">
                        <a:defRPr kumimoji="0" kern="1200">
                          <a:solidFill>
                            <a:schemeClr val="tx1"/>
                          </a:solidFill>
                          <a:latin typeface="Calibri"/>
                        </a:defRPr>
                      </a:lvl9pPr>
                    </a:lstStyle>
                    <a:p>
                      <a:pPr algn="ctr" fontAlgn="b"/>
                      <a:r>
                        <a:rPr lang="en-US" sz="1100" b="0" i="0" u="none" strike="noStrike" dirty="0">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0" name="Title 1"/>
          <p:cNvSpPr>
            <a:spLocks noGrp="1"/>
          </p:cNvSpPr>
          <p:nvPr>
            <p:ph type="title"/>
          </p:nvPr>
        </p:nvSpPr>
        <p:spPr>
          <a:xfrm>
            <a:off x="62404" y="457200"/>
            <a:ext cx="6284320" cy="967132"/>
          </a:xfrm>
          <a:prstGeom prst="rect">
            <a:avLst/>
          </a:prstGeo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smtClean="0">
                <a:ln>
                  <a:noFill/>
                </a:ln>
                <a:solidFill>
                  <a:sysClr val="windowText" lastClr="000000"/>
                </a:solidFill>
                <a:effectLst/>
                <a:uLnTx/>
                <a:uFillTx/>
              </a:rPr>
              <a:t>PLAYER – 1 : One Variable Analysis</a:t>
            </a:r>
          </a:p>
        </p:txBody>
      </p:sp>
      <p:graphicFrame>
        <p:nvGraphicFramePr>
          <p:cNvPr id="11" name="Chart 10"/>
          <p:cNvGraphicFramePr/>
          <p:nvPr/>
        </p:nvGraphicFramePr>
        <p:xfrm>
          <a:off x="4093779" y="1266496"/>
          <a:ext cx="4867275" cy="26670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p:cNvGraphicFramePr/>
          <p:nvPr/>
        </p:nvGraphicFramePr>
        <p:xfrm>
          <a:off x="0" y="4125814"/>
          <a:ext cx="4648200" cy="2732186"/>
        </p:xfrm>
        <a:graphic>
          <a:graphicData uri="http://schemas.openxmlformats.org/drawingml/2006/chart">
            <c:chart xmlns:c="http://schemas.openxmlformats.org/drawingml/2006/chart" xmlns:r="http://schemas.openxmlformats.org/officeDocument/2006/relationships" r:id="rId3"/>
          </a:graphicData>
        </a:graphic>
      </p:graphicFrame>
      <p:pic>
        <p:nvPicPr>
          <p:cNvPr id="64514" name="Picture 2"/>
          <p:cNvPicPr>
            <a:picLocks noChangeAspect="1" noChangeArrowheads="1"/>
          </p:cNvPicPr>
          <p:nvPr/>
        </p:nvPicPr>
        <p:blipFill>
          <a:blip r:embed="rId4" cstate="print"/>
          <a:srcRect/>
          <a:stretch>
            <a:fillRect/>
          </a:stretch>
        </p:blipFill>
        <p:spPr bwMode="auto">
          <a:xfrm>
            <a:off x="4648200" y="4267200"/>
            <a:ext cx="4114800" cy="2268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1"/>
          <p:cNvPicPr>
            <a:picLocks noChangeAspect="1" noChangeArrowheads="1"/>
          </p:cNvPicPr>
          <p:nvPr/>
        </p:nvPicPr>
        <p:blipFill>
          <a:blip r:embed="rId2" cstate="print"/>
          <a:srcRect/>
          <a:stretch>
            <a:fillRect/>
          </a:stretch>
        </p:blipFill>
        <p:spPr bwMode="auto">
          <a:xfrm>
            <a:off x="4648200" y="4267200"/>
            <a:ext cx="4114800" cy="228600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304800" y="1437292"/>
          <a:ext cx="3886199" cy="2354578"/>
        </p:xfrm>
        <a:graphic>
          <a:graphicData uri="http://schemas.openxmlformats.org/drawingml/2006/table">
            <a:tbl>
              <a:tblPr/>
              <a:tblGrid>
                <a:gridCol w="634481"/>
                <a:gridCol w="1270519"/>
                <a:gridCol w="990600"/>
                <a:gridCol w="990599"/>
              </a:tblGrid>
              <a:tr h="324770">
                <a:tc>
                  <a:txBody>
                    <a:bodyPr/>
                    <a:lstStyle/>
                    <a:p>
                      <a:pPr algn="ctr" fontAlgn="b"/>
                      <a:r>
                        <a:rPr lang="en-US" sz="1100" b="1" i="0" u="none" strike="noStrike" dirty="0">
                          <a:solidFill>
                            <a:srgbClr val="000000"/>
                          </a:solidFill>
                          <a:latin typeface="Calibri"/>
                        </a:rPr>
                        <a:t>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1" i="0" u="none" strike="noStrike" dirty="0" smtClean="0">
                          <a:solidFill>
                            <a:srgbClr val="000000"/>
                          </a:solidFill>
                          <a:latin typeface="Calibri"/>
                        </a:rPr>
                        <a:t>Tournaments</a:t>
                      </a:r>
                      <a:r>
                        <a:rPr lang="en-US" sz="1100" b="1" i="0" u="none" strike="noStrike" baseline="0" dirty="0" smtClean="0">
                          <a:solidFill>
                            <a:srgbClr val="000000"/>
                          </a:solidFill>
                          <a:latin typeface="Calibri"/>
                        </a:rPr>
                        <a:t> </a:t>
                      </a:r>
                      <a:r>
                        <a:rPr lang="en-US" sz="1100" b="1" i="0" u="none" strike="noStrike" dirty="0" smtClean="0">
                          <a:solidFill>
                            <a:srgbClr val="000000"/>
                          </a:solidFill>
                          <a:latin typeface="Calibri"/>
                        </a:rPr>
                        <a:t>played</a:t>
                      </a:r>
                      <a:endParaRPr lang="en-US" sz="11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1" i="0" u="none" strike="noStrike">
                          <a:solidFill>
                            <a:srgbClr val="000000"/>
                          </a:solidFill>
                          <a:latin typeface="Calibri"/>
                        </a:rPr>
                        <a:t>Ranking_points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100" b="1" i="0" u="none" strike="noStrike">
                          <a:solidFill>
                            <a:srgbClr val="000000"/>
                          </a:solidFill>
                          <a:latin typeface="Calibri"/>
                        </a:rPr>
                        <a:t>Rank_number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r>
              <a:tr h="184528">
                <a:tc>
                  <a:txBody>
                    <a:bodyPr/>
                    <a:lstStyle/>
                    <a:p>
                      <a:pPr algn="ctr" fontAlgn="b"/>
                      <a:r>
                        <a:rPr lang="en-US" sz="1100" b="0" i="0" u="none" strike="noStrike">
                          <a:solidFill>
                            <a:srgbClr val="000000"/>
                          </a:solidFill>
                          <a:latin typeface="Calibri"/>
                        </a:rPr>
                        <a:t>2007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7180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8">
                <a:tc>
                  <a:txBody>
                    <a:bodyPr/>
                    <a:lstStyle/>
                    <a:p>
                      <a:pPr algn="ctr" fontAlgn="b"/>
                      <a:r>
                        <a:rPr lang="en-US" sz="1100" b="0" i="0" u="none" strike="noStrike" dirty="0">
                          <a:solidFill>
                            <a:srgbClr val="000000"/>
                          </a:solidFill>
                          <a:latin typeface="Calibri"/>
                        </a:rPr>
                        <a:t>2008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5305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8">
                <a:tc>
                  <a:txBody>
                    <a:bodyPr/>
                    <a:lstStyle/>
                    <a:p>
                      <a:pPr algn="ctr" fontAlgn="b"/>
                      <a:r>
                        <a:rPr lang="en-US" sz="1100" b="0" i="0" u="none" strike="noStrike">
                          <a:solidFill>
                            <a:srgbClr val="000000"/>
                          </a:solidFill>
                          <a:latin typeface="Calibri"/>
                        </a:rPr>
                        <a:t>2009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10550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8">
                <a:tc>
                  <a:txBody>
                    <a:bodyPr/>
                    <a:lstStyle/>
                    <a:p>
                      <a:pPr algn="ctr" fontAlgn="b"/>
                      <a:r>
                        <a:rPr lang="en-US" sz="1100" b="0" i="0" u="none" strike="noStrike" dirty="0">
                          <a:solidFill>
                            <a:srgbClr val="000000"/>
                          </a:solidFill>
                          <a:latin typeface="Calibri"/>
                        </a:rPr>
                        <a:t>2010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9145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8">
                <a:tc>
                  <a:txBody>
                    <a:bodyPr/>
                    <a:lstStyle/>
                    <a:p>
                      <a:pPr algn="ctr" fontAlgn="b"/>
                      <a:r>
                        <a:rPr lang="en-US" sz="1100" b="0" i="0" u="none" strike="noStrike">
                          <a:solidFill>
                            <a:srgbClr val="000000"/>
                          </a:solidFill>
                          <a:latin typeface="Calibri"/>
                        </a:rPr>
                        <a:t>2011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8170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8">
                <a:tc>
                  <a:txBody>
                    <a:bodyPr/>
                    <a:lstStyle/>
                    <a:p>
                      <a:pPr algn="ctr" fontAlgn="b"/>
                      <a:r>
                        <a:rPr lang="en-US" sz="1100" b="0" i="0" u="none" strike="noStrike">
                          <a:solidFill>
                            <a:srgbClr val="000000"/>
                          </a:solidFill>
                          <a:latin typeface="Calibri"/>
                        </a:rPr>
                        <a:t>2012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10265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8">
                <a:tc>
                  <a:txBody>
                    <a:bodyPr/>
                    <a:lstStyle/>
                    <a:p>
                      <a:pPr algn="ctr" fontAlgn="b"/>
                      <a:r>
                        <a:rPr lang="en-US" sz="1100" b="0" i="0" u="none" strike="noStrike">
                          <a:solidFill>
                            <a:srgbClr val="000000"/>
                          </a:solidFill>
                          <a:latin typeface="Calibri"/>
                        </a:rPr>
                        <a:t>2013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4205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8">
                <a:tc>
                  <a:txBody>
                    <a:bodyPr/>
                    <a:lstStyle/>
                    <a:p>
                      <a:pPr algn="ctr" fontAlgn="b"/>
                      <a:r>
                        <a:rPr lang="en-US" sz="1100" b="0" i="0" u="none" strike="noStrike">
                          <a:solidFill>
                            <a:srgbClr val="000000"/>
                          </a:solidFill>
                          <a:latin typeface="Calibri"/>
                        </a:rPr>
                        <a:t>2014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9775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8">
                <a:tc>
                  <a:txBody>
                    <a:bodyPr/>
                    <a:lstStyle/>
                    <a:p>
                      <a:pPr algn="ctr" fontAlgn="b"/>
                      <a:r>
                        <a:rPr lang="en-US" sz="1100" b="0" i="0" u="none" strike="noStrike">
                          <a:solidFill>
                            <a:srgbClr val="000000"/>
                          </a:solidFill>
                          <a:latin typeface="Calibri"/>
                        </a:rPr>
                        <a:t>2015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8265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8">
                <a:tc>
                  <a:txBody>
                    <a:bodyPr/>
                    <a:lstStyle/>
                    <a:p>
                      <a:pPr algn="ctr" fontAlgn="b"/>
                      <a:r>
                        <a:rPr lang="en-US" sz="1100" b="0" i="0" u="none" strike="noStrike">
                          <a:solidFill>
                            <a:srgbClr val="000000"/>
                          </a:solidFill>
                          <a:latin typeface="Calibri"/>
                        </a:rPr>
                        <a:t>2016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2130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4528">
                <a:tc>
                  <a:txBody>
                    <a:bodyPr/>
                    <a:lstStyle/>
                    <a:p>
                      <a:pPr algn="ctr" fontAlgn="b"/>
                      <a:r>
                        <a:rPr lang="en-US" sz="1100" b="0" i="0" u="none" strike="noStrike">
                          <a:solidFill>
                            <a:srgbClr val="000000"/>
                          </a:solidFill>
                          <a:latin typeface="Calibri"/>
                        </a:rPr>
                        <a:t>2017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a:solidFill>
                            <a:srgbClr val="000000"/>
                          </a:solidFill>
                          <a:latin typeface="Calibri"/>
                        </a:rPr>
                        <a:t>9605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1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4" name="Rectangle 3"/>
          <p:cNvSpPr/>
          <p:nvPr/>
        </p:nvSpPr>
        <p:spPr>
          <a:xfrm>
            <a:off x="228600" y="762000"/>
            <a:ext cx="5163593" cy="461665"/>
          </a:xfrm>
          <a:prstGeom prst="rect">
            <a:avLst/>
          </a:prstGeom>
        </p:spPr>
        <p:txBody>
          <a:bodyPr wrap="none">
            <a:spAutoFit/>
          </a:bodyPr>
          <a:lstStyle/>
          <a:p>
            <a:r>
              <a:rPr kumimoji="0" lang="en-US" sz="2400" b="1" i="0" u="none" strike="noStrike" kern="0" cap="none" spc="0" normalizeH="0" baseline="0" noProof="0" dirty="0" smtClean="0">
                <a:ln>
                  <a:noFill/>
                </a:ln>
                <a:solidFill>
                  <a:sysClr val="windowText" lastClr="000000"/>
                </a:solidFill>
                <a:effectLst/>
                <a:uLnTx/>
                <a:uFillTx/>
                <a:latin typeface="Trebuchet MS"/>
                <a:ea typeface="+mj-ea"/>
                <a:cs typeface="+mj-cs"/>
              </a:rPr>
              <a:t>PLAYER – 2 : One Variable Analysis</a:t>
            </a:r>
            <a:endParaRPr lang="en-US" dirty="0"/>
          </a:p>
        </p:txBody>
      </p:sp>
      <p:graphicFrame>
        <p:nvGraphicFramePr>
          <p:cNvPr id="12" name="Chart 11"/>
          <p:cNvGraphicFramePr/>
          <p:nvPr/>
        </p:nvGraphicFramePr>
        <p:xfrm>
          <a:off x="4343400" y="13716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p:cNvGraphicFramePr/>
          <p:nvPr/>
        </p:nvGraphicFramePr>
        <p:xfrm>
          <a:off x="0" y="4191000"/>
          <a:ext cx="4572000" cy="26670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228600"/>
            <a:ext cx="6260905" cy="763525"/>
          </a:xfrm>
        </p:spPr>
        <p:txBody>
          <a:bodyPr/>
          <a:lstStyle/>
          <a:p>
            <a:r>
              <a:rPr lang="en-US" dirty="0" smtClean="0"/>
              <a:t>Tools Used &amp; Justification</a:t>
            </a:r>
            <a:endParaRPr lang="en-US" dirty="0"/>
          </a:p>
        </p:txBody>
      </p:sp>
      <p:graphicFrame>
        <p:nvGraphicFramePr>
          <p:cNvPr id="9" name="Content Placeholder 8"/>
          <p:cNvGraphicFramePr>
            <a:graphicFrameLocks noGrp="1"/>
          </p:cNvGraphicFramePr>
          <p:nvPr>
            <p:ph idx="1"/>
          </p:nvPr>
        </p:nvGraphicFramePr>
        <p:xfrm>
          <a:off x="2286000" y="1066800"/>
          <a:ext cx="6629400" cy="4192533"/>
        </p:xfrm>
        <a:graphic>
          <a:graphicData uri="http://schemas.openxmlformats.org/drawingml/2006/table">
            <a:tbl>
              <a:tblPr/>
              <a:tblGrid>
                <a:gridCol w="1690411"/>
                <a:gridCol w="1662389"/>
                <a:gridCol w="1295400"/>
                <a:gridCol w="1981200"/>
              </a:tblGrid>
              <a:tr h="274405">
                <a:tc>
                  <a:txBody>
                    <a:bodyPr/>
                    <a:lstStyle/>
                    <a:p>
                      <a:pPr algn="ctr" fontAlgn="b"/>
                      <a:r>
                        <a:rPr lang="en-US" sz="1600" b="1" i="0" u="none" strike="noStrike" dirty="0" smtClean="0">
                          <a:solidFill>
                            <a:srgbClr val="000000"/>
                          </a:solidFill>
                          <a:latin typeface="Times New Roman" pitchFamily="18" charset="0"/>
                          <a:cs typeface="Times New Roman" pitchFamily="18" charset="0"/>
                        </a:rPr>
                        <a:t>Attributes</a:t>
                      </a:r>
                    </a:p>
                    <a:p>
                      <a:pPr algn="ctr" fontAlgn="b"/>
                      <a:endParaRPr lang="en-US" sz="1600" b="1"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1" i="0" u="none" strike="noStrike" dirty="0" smtClean="0">
                          <a:solidFill>
                            <a:srgbClr val="000000"/>
                          </a:solidFill>
                          <a:latin typeface="Times New Roman" pitchFamily="18" charset="0"/>
                          <a:cs typeface="Times New Roman" pitchFamily="18" charset="0"/>
                        </a:rPr>
                        <a:t>Tournaments</a:t>
                      </a:r>
                      <a:r>
                        <a:rPr lang="en-US" sz="1600" b="1" i="0" u="none" strike="noStrike" baseline="0" dirty="0" smtClean="0">
                          <a:solidFill>
                            <a:srgbClr val="000000"/>
                          </a:solidFill>
                          <a:latin typeface="Times New Roman" pitchFamily="18" charset="0"/>
                          <a:cs typeface="Times New Roman" pitchFamily="18" charset="0"/>
                        </a:rPr>
                        <a:t> </a:t>
                      </a:r>
                    </a:p>
                    <a:p>
                      <a:pPr algn="ctr" fontAlgn="b"/>
                      <a:r>
                        <a:rPr lang="en-US" sz="1600" b="1" i="0" u="none" strike="noStrike" dirty="0" smtClean="0">
                          <a:solidFill>
                            <a:srgbClr val="000000"/>
                          </a:solidFill>
                          <a:latin typeface="Times New Roman" pitchFamily="18" charset="0"/>
                          <a:cs typeface="Times New Roman" pitchFamily="18" charset="0"/>
                        </a:rPr>
                        <a:t>played</a:t>
                      </a:r>
                      <a:endParaRPr lang="en-US" sz="1600" b="1"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1" i="0" u="none" strike="noStrike" dirty="0" smtClean="0">
                          <a:solidFill>
                            <a:srgbClr val="000000"/>
                          </a:solidFill>
                          <a:latin typeface="Times New Roman" pitchFamily="18" charset="0"/>
                          <a:cs typeface="Times New Roman" pitchFamily="18" charset="0"/>
                        </a:rPr>
                        <a:t>Ranking</a:t>
                      </a:r>
                    </a:p>
                    <a:p>
                      <a:pPr algn="ctr" fontAlgn="b"/>
                      <a:r>
                        <a:rPr lang="en-US" sz="1600" b="1" i="0" u="none" strike="noStrike" dirty="0" smtClean="0">
                          <a:solidFill>
                            <a:srgbClr val="000000"/>
                          </a:solidFill>
                          <a:latin typeface="Times New Roman" pitchFamily="18" charset="0"/>
                          <a:cs typeface="Times New Roman" pitchFamily="18" charset="0"/>
                        </a:rPr>
                        <a:t>points</a:t>
                      </a:r>
                      <a:endParaRPr lang="en-US" sz="1600" b="1"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b"/>
                      <a:r>
                        <a:rPr lang="en-US" sz="1600" b="1" i="0" u="none" strike="noStrike" dirty="0" smtClean="0">
                          <a:solidFill>
                            <a:srgbClr val="000000"/>
                          </a:solidFill>
                          <a:latin typeface="Times New Roman" pitchFamily="18" charset="0"/>
                          <a:cs typeface="Times New Roman" pitchFamily="18" charset="0"/>
                        </a:rPr>
                        <a:t>Rank</a:t>
                      </a:r>
                    </a:p>
                    <a:p>
                      <a:pPr algn="ctr" fontAlgn="b"/>
                      <a:r>
                        <a:rPr lang="en-US" sz="1600" b="1" i="0" u="none" strike="noStrike" dirty="0" smtClean="0">
                          <a:solidFill>
                            <a:srgbClr val="000000"/>
                          </a:solidFill>
                          <a:latin typeface="Times New Roman" pitchFamily="18" charset="0"/>
                          <a:cs typeface="Times New Roman" pitchFamily="18" charset="0"/>
                        </a:rPr>
                        <a:t>number</a:t>
                      </a:r>
                      <a:endParaRPr lang="en-US" sz="1600" b="1"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07333">
                <a:tc>
                  <a:txBody>
                    <a:bodyPr/>
                    <a:lstStyle/>
                    <a:p>
                      <a:pPr algn="ctr" fontAlgn="b"/>
                      <a:r>
                        <a:rPr lang="en-US" sz="1600" b="1" i="0" u="none" strike="noStrike" dirty="0">
                          <a:solidFill>
                            <a:srgbClr val="000000"/>
                          </a:solidFill>
                          <a:latin typeface="Times New Roman" pitchFamily="18" charset="0"/>
                          <a:cs typeface="Times New Roman" pitchFamily="18" charset="0"/>
                        </a:rPr>
                        <a:t>Data type</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a:solidFill>
                            <a:srgbClr val="000000"/>
                          </a:solidFill>
                          <a:latin typeface="Times New Roman" pitchFamily="18" charset="0"/>
                          <a:cs typeface="Times New Roman" pitchFamily="18" charset="0"/>
                        </a:rPr>
                        <a:t>Quantitative</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Quantitative</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Ordinal</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333">
                <a:tc>
                  <a:txBody>
                    <a:bodyPr/>
                    <a:lstStyle/>
                    <a:p>
                      <a:pPr algn="ctr" fontAlgn="b"/>
                      <a:r>
                        <a:rPr lang="en-US" sz="1600" b="1" i="0" u="none" strike="noStrike" dirty="0">
                          <a:solidFill>
                            <a:srgbClr val="000000"/>
                          </a:solidFill>
                          <a:latin typeface="Times New Roman" pitchFamily="18" charset="0"/>
                          <a:cs typeface="Times New Roman" pitchFamily="18" charset="0"/>
                        </a:rPr>
                        <a:t>Data Representation</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a:solidFill>
                            <a:srgbClr val="000000"/>
                          </a:solidFill>
                          <a:latin typeface="Times New Roman" pitchFamily="18" charset="0"/>
                          <a:cs typeface="Times New Roman" pitchFamily="18" charset="0"/>
                        </a:rPr>
                        <a:t>Tabular, </a:t>
                      </a:r>
                      <a:endParaRPr lang="en-US" sz="1400" b="0" i="0" u="none" strike="noStrike" dirty="0" smtClean="0">
                        <a:solidFill>
                          <a:srgbClr val="000000"/>
                        </a:solidFill>
                        <a:latin typeface="Times New Roman" pitchFamily="18" charset="0"/>
                        <a:cs typeface="Times New Roman" pitchFamily="18" charset="0"/>
                      </a:endParaRPr>
                    </a:p>
                    <a:p>
                      <a:pPr algn="ctr" fontAlgn="b"/>
                      <a:r>
                        <a:rPr lang="en-US" sz="1400" b="0" i="0" u="none" strike="noStrike" dirty="0" smtClean="0">
                          <a:solidFill>
                            <a:srgbClr val="000000"/>
                          </a:solidFill>
                          <a:latin typeface="Times New Roman" pitchFamily="18" charset="0"/>
                          <a:cs typeface="Times New Roman" pitchFamily="18" charset="0"/>
                        </a:rPr>
                        <a:t>Ungrouped</a:t>
                      </a:r>
                      <a:endParaRPr lang="en-US" sz="1400" b="0"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Tabular, </a:t>
                      </a:r>
                      <a:endParaRPr lang="en-US" sz="1400" b="0" i="0" u="none" strike="noStrike" dirty="0" smtClean="0">
                        <a:solidFill>
                          <a:srgbClr val="000000"/>
                        </a:solidFill>
                        <a:latin typeface="Times New Roman" pitchFamily="18" charset="0"/>
                        <a:cs typeface="Times New Roman" pitchFamily="18" charset="0"/>
                      </a:endParaRPr>
                    </a:p>
                    <a:p>
                      <a:pPr algn="ctr" fontAlgn="b"/>
                      <a:r>
                        <a:rPr lang="en-US" sz="1400" b="0" i="0" u="none" strike="noStrike" dirty="0" smtClean="0">
                          <a:solidFill>
                            <a:srgbClr val="000000"/>
                          </a:solidFill>
                          <a:latin typeface="Times New Roman" pitchFamily="18" charset="0"/>
                          <a:cs typeface="Times New Roman" pitchFamily="18" charset="0"/>
                        </a:rPr>
                        <a:t>Ungrouped</a:t>
                      </a:r>
                      <a:endParaRPr lang="en-US" sz="1400" b="0"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Frequency Distribution Table, Ungrouped</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333">
                <a:tc>
                  <a:txBody>
                    <a:bodyPr/>
                    <a:lstStyle/>
                    <a:p>
                      <a:pPr algn="ctr" fontAlgn="b"/>
                      <a:r>
                        <a:rPr lang="en-US" sz="1600" b="1" i="0" u="none" strike="noStrike" dirty="0">
                          <a:solidFill>
                            <a:srgbClr val="000000"/>
                          </a:solidFill>
                          <a:latin typeface="Times New Roman" pitchFamily="18" charset="0"/>
                          <a:cs typeface="Times New Roman" pitchFamily="18" charset="0"/>
                        </a:rPr>
                        <a:t>Data Scattering</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a:solidFill>
                            <a:srgbClr val="000000"/>
                          </a:solidFill>
                          <a:latin typeface="Times New Roman" pitchFamily="18" charset="0"/>
                          <a:cs typeface="Times New Roman" pitchFamily="18" charset="0"/>
                        </a:rPr>
                        <a:t>Distributed Symmetric data</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Distributed Data</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Skewed data </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333">
                <a:tc>
                  <a:txBody>
                    <a:bodyPr/>
                    <a:lstStyle/>
                    <a:p>
                      <a:pPr algn="ctr" fontAlgn="b"/>
                      <a:r>
                        <a:rPr lang="en-US" sz="1600" b="1" i="0" u="none" strike="noStrike" dirty="0">
                          <a:solidFill>
                            <a:srgbClr val="000000"/>
                          </a:solidFill>
                          <a:latin typeface="Times New Roman" pitchFamily="18" charset="0"/>
                          <a:cs typeface="Times New Roman" pitchFamily="18" charset="0"/>
                        </a:rPr>
                        <a:t>Data Visualization</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a:solidFill>
                            <a:srgbClr val="000000"/>
                          </a:solidFill>
                          <a:latin typeface="Times New Roman" pitchFamily="18" charset="0"/>
                          <a:cs typeface="Times New Roman" pitchFamily="18" charset="0"/>
                        </a:rPr>
                        <a:t>Bar Graph</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Bar Graph</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Pie Chart</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333">
                <a:tc>
                  <a:txBody>
                    <a:bodyPr/>
                    <a:lstStyle/>
                    <a:p>
                      <a:pPr algn="ctr" fontAlgn="b"/>
                      <a:r>
                        <a:rPr lang="en-US" sz="1600" b="1" i="0" u="none" strike="noStrike" dirty="0">
                          <a:solidFill>
                            <a:srgbClr val="000000"/>
                          </a:solidFill>
                          <a:latin typeface="Times New Roman" pitchFamily="18" charset="0"/>
                          <a:cs typeface="Times New Roman" pitchFamily="18" charset="0"/>
                        </a:rPr>
                        <a:t>Mean</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smtClean="0">
                          <a:solidFill>
                            <a:srgbClr val="000000"/>
                          </a:solidFill>
                          <a:latin typeface="Times New Roman" pitchFamily="18" charset="0"/>
                          <a:cs typeface="Times New Roman" pitchFamily="18" charset="0"/>
                        </a:rPr>
                        <a:t>Relevant</a:t>
                      </a:r>
                      <a:endParaRPr lang="en-US" sz="1400" b="0"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Relevant</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FF0000"/>
                          </a:solidFill>
                          <a:latin typeface="Times New Roman" pitchFamily="18" charset="0"/>
                          <a:cs typeface="Times New Roman" pitchFamily="18" charset="0"/>
                        </a:rPr>
                        <a:t>Not Applicable</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333">
                <a:tc>
                  <a:txBody>
                    <a:bodyPr/>
                    <a:lstStyle/>
                    <a:p>
                      <a:pPr algn="ctr" fontAlgn="b"/>
                      <a:r>
                        <a:rPr lang="en-US" sz="1600" b="1" i="0" u="none" strike="noStrike" dirty="0">
                          <a:solidFill>
                            <a:srgbClr val="000000"/>
                          </a:solidFill>
                          <a:latin typeface="Times New Roman" pitchFamily="18" charset="0"/>
                          <a:cs typeface="Times New Roman" pitchFamily="18" charset="0"/>
                        </a:rPr>
                        <a:t>Median</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smtClean="0">
                          <a:solidFill>
                            <a:srgbClr val="000000"/>
                          </a:solidFill>
                          <a:latin typeface="Times New Roman" pitchFamily="18" charset="0"/>
                          <a:cs typeface="Times New Roman" pitchFamily="18" charset="0"/>
                        </a:rPr>
                        <a:t>Relevant</a:t>
                      </a:r>
                      <a:endParaRPr lang="en-US" sz="1400" b="0"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Relevant</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Relevant</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333">
                <a:tc>
                  <a:txBody>
                    <a:bodyPr/>
                    <a:lstStyle/>
                    <a:p>
                      <a:pPr algn="ctr" fontAlgn="b"/>
                      <a:r>
                        <a:rPr lang="en-US" sz="1600" b="1" i="0" u="none" strike="noStrike" dirty="0">
                          <a:solidFill>
                            <a:srgbClr val="000000"/>
                          </a:solidFill>
                          <a:latin typeface="Times New Roman" pitchFamily="18" charset="0"/>
                          <a:cs typeface="Times New Roman" pitchFamily="18" charset="0"/>
                        </a:rPr>
                        <a:t>Mode</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smtClean="0">
                          <a:solidFill>
                            <a:srgbClr val="000000"/>
                          </a:solidFill>
                          <a:latin typeface="Times New Roman" pitchFamily="18" charset="0"/>
                          <a:cs typeface="Times New Roman" pitchFamily="18" charset="0"/>
                        </a:rPr>
                        <a:t>Relevant</a:t>
                      </a:r>
                      <a:endParaRPr lang="en-US" sz="1400" b="0"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FF0000"/>
                          </a:solidFill>
                          <a:latin typeface="Times New Roman" pitchFamily="18" charset="0"/>
                          <a:cs typeface="Times New Roman" pitchFamily="18" charset="0"/>
                        </a:rPr>
                        <a:t>Not Applicable</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Relevant</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333">
                <a:tc>
                  <a:txBody>
                    <a:bodyPr/>
                    <a:lstStyle/>
                    <a:p>
                      <a:pPr algn="ctr" fontAlgn="b"/>
                      <a:r>
                        <a:rPr lang="en-US" sz="1600" b="1" i="0" u="none" strike="noStrike" dirty="0">
                          <a:solidFill>
                            <a:srgbClr val="000000"/>
                          </a:solidFill>
                          <a:latin typeface="Times New Roman" pitchFamily="18" charset="0"/>
                          <a:cs typeface="Times New Roman" pitchFamily="18" charset="0"/>
                        </a:rPr>
                        <a:t>Max </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smtClean="0">
                          <a:solidFill>
                            <a:srgbClr val="000000"/>
                          </a:solidFill>
                          <a:latin typeface="Times New Roman" pitchFamily="18" charset="0"/>
                          <a:cs typeface="Times New Roman" pitchFamily="18" charset="0"/>
                        </a:rPr>
                        <a:t>Relevant</a:t>
                      </a:r>
                      <a:endParaRPr lang="en-US" sz="1400" b="0"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Relevant</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Relevant</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333">
                <a:tc>
                  <a:txBody>
                    <a:bodyPr/>
                    <a:lstStyle/>
                    <a:p>
                      <a:pPr algn="ctr" fontAlgn="b"/>
                      <a:r>
                        <a:rPr lang="en-US" sz="1600" b="1" i="0" u="none" strike="noStrike" dirty="0">
                          <a:solidFill>
                            <a:srgbClr val="000000"/>
                          </a:solidFill>
                          <a:latin typeface="Times New Roman" pitchFamily="18" charset="0"/>
                          <a:cs typeface="Times New Roman" pitchFamily="18" charset="0"/>
                        </a:rPr>
                        <a:t>Min </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smtClean="0">
                          <a:solidFill>
                            <a:srgbClr val="000000"/>
                          </a:solidFill>
                          <a:latin typeface="Times New Roman" pitchFamily="18" charset="0"/>
                          <a:cs typeface="Times New Roman" pitchFamily="18" charset="0"/>
                        </a:rPr>
                        <a:t>Relevant</a:t>
                      </a:r>
                      <a:endParaRPr lang="en-US" sz="1400" b="0"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Relevant</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Times New Roman" pitchFamily="18" charset="0"/>
                          <a:cs typeface="Times New Roman" pitchFamily="18" charset="0"/>
                        </a:rPr>
                        <a:t>Relevant</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333">
                <a:tc>
                  <a:txBody>
                    <a:bodyPr/>
                    <a:lstStyle/>
                    <a:p>
                      <a:pPr algn="ctr" fontAlgn="b"/>
                      <a:r>
                        <a:rPr lang="en-US" sz="1600" b="1" i="0" u="none" strike="noStrike" dirty="0">
                          <a:solidFill>
                            <a:srgbClr val="000000"/>
                          </a:solidFill>
                          <a:latin typeface="Times New Roman" pitchFamily="18" charset="0"/>
                          <a:cs typeface="Times New Roman" pitchFamily="18" charset="0"/>
                        </a:rPr>
                        <a:t>Range</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smtClean="0">
                          <a:solidFill>
                            <a:srgbClr val="000000"/>
                          </a:solidFill>
                          <a:latin typeface="Times New Roman" pitchFamily="18" charset="0"/>
                          <a:cs typeface="Times New Roman" pitchFamily="18" charset="0"/>
                        </a:rPr>
                        <a:t>Relevant</a:t>
                      </a:r>
                      <a:endParaRPr lang="en-US" sz="1400" b="0" i="0" u="none" strike="noStrike" dirty="0">
                        <a:solidFill>
                          <a:srgbClr val="00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chemeClr val="tx1"/>
                          </a:solidFill>
                          <a:latin typeface="Times New Roman" pitchFamily="18" charset="0"/>
                          <a:cs typeface="Times New Roman" pitchFamily="18" charset="0"/>
                        </a:rPr>
                        <a:t>Relevant</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smtClean="0">
                          <a:solidFill>
                            <a:schemeClr val="tx1"/>
                          </a:solidFill>
                          <a:latin typeface="Times New Roman" pitchFamily="18" charset="0"/>
                          <a:cs typeface="Times New Roman" pitchFamily="18" charset="0"/>
                        </a:rPr>
                        <a:t>Relevant</a:t>
                      </a:r>
                      <a:endParaRPr lang="en-US" sz="1400" b="0" i="0" u="none" strike="noStrike" dirty="0">
                        <a:solidFill>
                          <a:schemeClr val="tx1"/>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7333">
                <a:tc>
                  <a:txBody>
                    <a:bodyPr/>
                    <a:lstStyle/>
                    <a:p>
                      <a:pPr algn="ctr" fontAlgn="b"/>
                      <a:r>
                        <a:rPr lang="en-US" sz="1600" b="1" i="0" u="none" strike="noStrike" dirty="0">
                          <a:solidFill>
                            <a:srgbClr val="000000"/>
                          </a:solidFill>
                          <a:latin typeface="Times New Roman" pitchFamily="18" charset="0"/>
                          <a:cs typeface="Times New Roman" pitchFamily="18" charset="0"/>
                        </a:rPr>
                        <a:t>SD</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400" b="0" i="0" u="none" strike="noStrike" dirty="0">
                          <a:solidFill>
                            <a:srgbClr val="FF0000"/>
                          </a:solidFill>
                          <a:latin typeface="Times New Roman" pitchFamily="18" charset="0"/>
                          <a:cs typeface="Times New Roman" pitchFamily="18" charset="0"/>
                        </a:rPr>
                        <a:t>Not </a:t>
                      </a:r>
                      <a:r>
                        <a:rPr lang="en-US" sz="1400" b="0" i="0" u="none" strike="noStrike" dirty="0" smtClean="0">
                          <a:solidFill>
                            <a:srgbClr val="FF0000"/>
                          </a:solidFill>
                          <a:latin typeface="Times New Roman" pitchFamily="18" charset="0"/>
                          <a:cs typeface="Times New Roman" pitchFamily="18" charset="0"/>
                        </a:rPr>
                        <a:t>Required</a:t>
                      </a:r>
                      <a:endParaRPr lang="en-US" sz="1400" b="0" i="0" u="none" strike="noStrike" dirty="0">
                        <a:solidFill>
                          <a:srgbClr val="FF0000"/>
                        </a:solidFill>
                        <a:latin typeface="Times New Roman" pitchFamily="18" charset="0"/>
                        <a:cs typeface="Times New Roman" pitchFamily="18" charset="0"/>
                      </a:endParaRP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Times New Roman" pitchFamily="18" charset="0"/>
                          <a:cs typeface="Times New Roman" pitchFamily="18" charset="0"/>
                        </a:rPr>
                        <a:t>Relevant</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FF0000"/>
                          </a:solidFill>
                          <a:latin typeface="Times New Roman" pitchFamily="18" charset="0"/>
                          <a:cs typeface="Times New Roman" pitchFamily="18" charset="0"/>
                        </a:rPr>
                        <a:t>Not Applicable</a:t>
                      </a:r>
                    </a:p>
                  </a:txBody>
                  <a:tcPr marL="8152" marR="8152" marT="815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smtClean="0"/>
              <a:t>INFERENCE</a:t>
            </a:r>
            <a:endParaRPr lang="en-US" dirty="0"/>
          </a:p>
        </p:txBody>
      </p:sp>
      <p:graphicFrame>
        <p:nvGraphicFramePr>
          <p:cNvPr id="15" name="Content Placeholder 14"/>
          <p:cNvGraphicFramePr>
            <a:graphicFrameLocks noGrp="1"/>
          </p:cNvGraphicFramePr>
          <p:nvPr>
            <p:ph idx="1"/>
          </p:nvPr>
        </p:nvGraphicFramePr>
        <p:xfrm>
          <a:off x="2590799" y="1434081"/>
          <a:ext cx="6361113" cy="2452119"/>
        </p:xfrm>
        <a:graphic>
          <a:graphicData uri="http://schemas.openxmlformats.org/drawingml/2006/table">
            <a:tbl>
              <a:tblPr/>
              <a:tblGrid>
                <a:gridCol w="1177688"/>
                <a:gridCol w="1051506"/>
                <a:gridCol w="971207"/>
                <a:gridCol w="914400"/>
                <a:gridCol w="888366"/>
                <a:gridCol w="666957"/>
                <a:gridCol w="690989"/>
              </a:tblGrid>
              <a:tr h="224964">
                <a:tc>
                  <a:txBody>
                    <a:bodyPr/>
                    <a:lstStyle/>
                    <a:p>
                      <a:pPr algn="ctr" fontAlgn="b"/>
                      <a:r>
                        <a:rPr lang="en-US" sz="1600" b="1" i="0" u="none" strike="noStrike" dirty="0">
                          <a:solidFill>
                            <a:srgbClr val="000000"/>
                          </a:solidFill>
                          <a:latin typeface="Calibri"/>
                        </a:rPr>
                        <a:t>Player</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1" i="0" u="none" strike="noStrike">
                          <a:solidFill>
                            <a:srgbClr val="000000"/>
                          </a:solidFill>
                          <a:latin typeface="Calibri"/>
                        </a:rPr>
                        <a:t>Rafael</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Roger</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a:solidFill>
                            <a:srgbClr val="000000"/>
                          </a:solidFill>
                          <a:latin typeface="Calibri"/>
                        </a:rPr>
                        <a:t>Rafael</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Roger</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Rafael</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1" i="0" u="none" strike="noStrike" dirty="0">
                          <a:solidFill>
                            <a:srgbClr val="000000"/>
                          </a:solidFill>
                          <a:latin typeface="Calibri"/>
                        </a:rPr>
                        <a:t>Roger</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64">
                <a:tc>
                  <a:txBody>
                    <a:bodyPr/>
                    <a:lstStyle/>
                    <a:p>
                      <a:pPr algn="ctr" fontAlgn="b"/>
                      <a:r>
                        <a:rPr lang="en-US" sz="1600" b="1" i="0" u="none" strike="noStrike">
                          <a:solidFill>
                            <a:srgbClr val="000000"/>
                          </a:solidFill>
                          <a:latin typeface="Calibri"/>
                        </a:rPr>
                        <a:t>Attributes</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gridSpan="2">
                  <a:txBody>
                    <a:bodyPr/>
                    <a:lstStyle/>
                    <a:p>
                      <a:pPr algn="ctr" fontAlgn="b"/>
                      <a:r>
                        <a:rPr lang="en-US" sz="1600" b="1" i="0" u="none" strike="noStrike">
                          <a:solidFill>
                            <a:srgbClr val="000000"/>
                          </a:solidFill>
                          <a:latin typeface="Calibri"/>
                        </a:rPr>
                        <a:t>Tournaments_played</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gridSpan="2">
                  <a:txBody>
                    <a:bodyPr/>
                    <a:lstStyle/>
                    <a:p>
                      <a:pPr algn="ctr" fontAlgn="b"/>
                      <a:r>
                        <a:rPr lang="en-US" sz="1600" b="1" i="0" u="none" strike="noStrike">
                          <a:solidFill>
                            <a:srgbClr val="000000"/>
                          </a:solidFill>
                          <a:latin typeface="Calibri"/>
                        </a:rPr>
                        <a:t>Ranking_points</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gridSpan="2">
                  <a:txBody>
                    <a:bodyPr/>
                    <a:lstStyle/>
                    <a:p>
                      <a:pPr algn="ctr" fontAlgn="b"/>
                      <a:r>
                        <a:rPr lang="en-US" sz="1600" b="1" i="0" u="none" strike="noStrike">
                          <a:solidFill>
                            <a:srgbClr val="000000"/>
                          </a:solidFill>
                          <a:latin typeface="Calibri"/>
                        </a:rPr>
                        <a:t>Rank_number</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r>
              <a:tr h="382492">
                <a:tc>
                  <a:txBody>
                    <a:bodyPr/>
                    <a:lstStyle/>
                    <a:p>
                      <a:pPr algn="ctr" fontAlgn="b"/>
                      <a:r>
                        <a:rPr lang="en-US" sz="1600" b="1" i="0" u="none" strike="noStrike">
                          <a:solidFill>
                            <a:srgbClr val="000000"/>
                          </a:solidFill>
                          <a:latin typeface="Calibri"/>
                        </a:rPr>
                        <a:t>Mean</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200" b="0" i="0" u="none" strike="noStrike" dirty="0" smtClean="0">
                          <a:solidFill>
                            <a:srgbClr val="000000"/>
                          </a:solidFill>
                          <a:latin typeface="Calibri"/>
                        </a:rPr>
                        <a:t>19.18</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a:rPr>
                        <a:t>18.45</a:t>
                      </a:r>
                      <a:endParaRPr lang="en-US" sz="1200" b="0" i="0" u="none" strike="noStrike" dirty="0">
                        <a:solidFill>
                          <a:srgbClr val="00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a:rPr>
                        <a:t>8126</a:t>
                      </a:r>
                      <a:endParaRPr lang="en-US" sz="1200" b="0" i="0" u="none" strike="noStrike" dirty="0">
                        <a:solidFill>
                          <a:srgbClr val="00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a:rPr>
                        <a:t>7690</a:t>
                      </a:r>
                      <a:endParaRPr lang="en-US" sz="1200" b="0" i="0" u="none" strike="noStrike" dirty="0">
                        <a:solidFill>
                          <a:srgbClr val="00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FF0000"/>
                          </a:solidFill>
                          <a:latin typeface="Calibri"/>
                        </a:rPr>
                        <a:t>NA</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FF0000"/>
                          </a:solidFill>
                          <a:latin typeface="Calibri"/>
                        </a:rPr>
                        <a:t>NA</a:t>
                      </a:r>
                      <a:endParaRPr lang="en-US" sz="1200" b="0" i="0" u="none" strike="noStrike" dirty="0">
                        <a:solidFill>
                          <a:srgbClr val="FF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64">
                <a:tc>
                  <a:txBody>
                    <a:bodyPr/>
                    <a:lstStyle/>
                    <a:p>
                      <a:pPr algn="ctr" fontAlgn="b"/>
                      <a:r>
                        <a:rPr lang="en-US" sz="1600" b="1" i="0" u="none" strike="noStrike">
                          <a:solidFill>
                            <a:srgbClr val="000000"/>
                          </a:solidFill>
                          <a:latin typeface="Calibri"/>
                        </a:rPr>
                        <a:t>Median</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200" b="0" i="0" u="none" strike="noStrike">
                          <a:solidFill>
                            <a:srgbClr val="000000"/>
                          </a:solidFill>
                          <a:latin typeface="Calibri"/>
                        </a:rPr>
                        <a:t>19</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19</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6835</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8265</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a:rPr>
                        <a:t>2</a:t>
                      </a:r>
                      <a:endParaRPr lang="en-US" sz="1200" b="0" i="0" u="none" strike="noStrike" dirty="0">
                        <a:solidFill>
                          <a:srgbClr val="00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6022">
                <a:tc>
                  <a:txBody>
                    <a:bodyPr/>
                    <a:lstStyle/>
                    <a:p>
                      <a:pPr algn="ctr" fontAlgn="b"/>
                      <a:r>
                        <a:rPr lang="en-US" sz="1600" b="1" i="0" u="none" strike="noStrike">
                          <a:solidFill>
                            <a:srgbClr val="000000"/>
                          </a:solidFill>
                          <a:latin typeface="Calibri"/>
                        </a:rPr>
                        <a:t>Mode</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200" b="0" i="0" u="none" strike="noStrike" dirty="0">
                          <a:solidFill>
                            <a:srgbClr val="000000"/>
                          </a:solidFill>
                          <a:latin typeface="Calibri"/>
                        </a:rPr>
                        <a:t>19</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19</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FF0000"/>
                          </a:solidFill>
                          <a:latin typeface="Calibri"/>
                        </a:rPr>
                        <a:t>NA</a:t>
                      </a:r>
                      <a:endParaRPr lang="en-US" sz="1200" b="0" i="0" u="none" strike="noStrike" dirty="0">
                        <a:solidFill>
                          <a:srgbClr val="FF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FF0000"/>
                          </a:solidFill>
                          <a:latin typeface="Calibri"/>
                        </a:rPr>
                        <a:t>NA</a:t>
                      </a:r>
                      <a:endParaRPr lang="en-US" sz="1200" b="0" i="0" u="none" strike="noStrike" dirty="0">
                        <a:solidFill>
                          <a:srgbClr val="FF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a:rPr>
                        <a:t>1</a:t>
                      </a:r>
                      <a:endParaRPr lang="en-US" sz="1200" b="0" i="0" u="none" strike="noStrike" dirty="0">
                        <a:solidFill>
                          <a:srgbClr val="00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64">
                <a:tc>
                  <a:txBody>
                    <a:bodyPr/>
                    <a:lstStyle/>
                    <a:p>
                      <a:pPr algn="ctr" fontAlgn="b"/>
                      <a:r>
                        <a:rPr lang="en-US" sz="1600" b="1" i="0" u="none" strike="noStrike">
                          <a:solidFill>
                            <a:srgbClr val="000000"/>
                          </a:solidFill>
                          <a:latin typeface="Calibri"/>
                        </a:rPr>
                        <a:t>Max </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200" b="0" i="0" u="none" strike="noStrike">
                          <a:solidFill>
                            <a:srgbClr val="000000"/>
                          </a:solidFill>
                          <a:latin typeface="Calibri"/>
                        </a:rPr>
                        <a:t>23</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21</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13030</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10550</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a:rPr>
                        <a:t>9</a:t>
                      </a:r>
                      <a:endParaRPr lang="en-US" sz="1200" b="0" i="0" u="none" strike="noStrike" dirty="0">
                        <a:solidFill>
                          <a:srgbClr val="00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16</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24964">
                <a:tc>
                  <a:txBody>
                    <a:bodyPr/>
                    <a:lstStyle/>
                    <a:p>
                      <a:pPr algn="ctr" fontAlgn="b"/>
                      <a:r>
                        <a:rPr lang="en-US" sz="1600" b="1" i="0" u="none" strike="noStrike">
                          <a:solidFill>
                            <a:srgbClr val="000000"/>
                          </a:solidFill>
                          <a:latin typeface="Calibri"/>
                        </a:rPr>
                        <a:t>Min </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200" b="0" i="0" u="none" strike="noStrike">
                          <a:solidFill>
                            <a:srgbClr val="000000"/>
                          </a:solidFill>
                          <a:latin typeface="Calibri"/>
                        </a:rPr>
                        <a:t>16</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15</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3300</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2130</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a:rPr>
                        <a:t>1</a:t>
                      </a:r>
                      <a:endParaRPr lang="en-US" sz="1200" b="0" i="0" u="none" strike="noStrike" dirty="0">
                        <a:solidFill>
                          <a:srgbClr val="00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1</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59885">
                <a:tc>
                  <a:txBody>
                    <a:bodyPr/>
                    <a:lstStyle/>
                    <a:p>
                      <a:pPr algn="ctr" fontAlgn="b"/>
                      <a:r>
                        <a:rPr lang="en-US" sz="1600" b="1" i="0" u="none" strike="noStrike">
                          <a:solidFill>
                            <a:srgbClr val="000000"/>
                          </a:solidFill>
                          <a:latin typeface="Calibri"/>
                        </a:rPr>
                        <a:t>Range</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200" b="0" i="0" u="none" strike="noStrike">
                          <a:solidFill>
                            <a:srgbClr val="000000"/>
                          </a:solidFill>
                          <a:latin typeface="Calibri"/>
                        </a:rPr>
                        <a:t>7</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6</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Calibri"/>
                        </a:rPr>
                        <a:t>9730</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Calibri"/>
                        </a:rPr>
                        <a:t>8420</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chemeClr val="tx1"/>
                          </a:solidFill>
                          <a:latin typeface="Calibri"/>
                        </a:rPr>
                        <a:t>8</a:t>
                      </a:r>
                      <a:endParaRPr lang="en-US" sz="1200" b="0" i="0" u="none" strike="noStrike" dirty="0">
                        <a:solidFill>
                          <a:schemeClr val="tx1"/>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chemeClr val="tx1"/>
                          </a:solidFill>
                          <a:latin typeface="Calibri"/>
                        </a:rPr>
                        <a:t>15</a:t>
                      </a:r>
                      <a:endParaRPr lang="en-US" sz="1200" b="0" i="0" u="none" strike="noStrike" dirty="0">
                        <a:solidFill>
                          <a:schemeClr val="tx1"/>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04800">
                <a:tc>
                  <a:txBody>
                    <a:bodyPr/>
                    <a:lstStyle/>
                    <a:p>
                      <a:pPr algn="ctr" fontAlgn="b"/>
                      <a:r>
                        <a:rPr lang="en-US" sz="1600" b="1" i="0" u="none" strike="noStrike">
                          <a:solidFill>
                            <a:srgbClr val="000000"/>
                          </a:solidFill>
                          <a:latin typeface="Calibri"/>
                        </a:rPr>
                        <a:t>SD</a:t>
                      </a: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200" b="0" i="0" u="none" strike="noStrike" dirty="0" smtClean="0">
                          <a:solidFill>
                            <a:srgbClr val="FF0000"/>
                          </a:solidFill>
                          <a:latin typeface="Calibri"/>
                        </a:rPr>
                        <a:t>NR</a:t>
                      </a:r>
                      <a:endParaRPr lang="en-US" sz="1200" b="0" i="0" u="none" strike="noStrike" dirty="0">
                        <a:solidFill>
                          <a:srgbClr val="FF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FF0000"/>
                          </a:solidFill>
                          <a:latin typeface="Calibri"/>
                        </a:rPr>
                        <a:t>NR</a:t>
                      </a:r>
                      <a:endParaRPr lang="en-US" sz="1200" b="0" i="0" u="none" strike="noStrike" dirty="0">
                        <a:solidFill>
                          <a:srgbClr val="FF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a:rPr>
                        <a:t>3092</a:t>
                      </a:r>
                      <a:endParaRPr lang="en-US" sz="1200" b="0" i="0" u="none" strike="noStrike" dirty="0">
                        <a:solidFill>
                          <a:srgbClr val="00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000000"/>
                          </a:solidFill>
                          <a:latin typeface="Calibri"/>
                        </a:rPr>
                        <a:t>2729</a:t>
                      </a:r>
                      <a:endParaRPr lang="en-US" sz="1200" b="0" i="0" u="none" strike="noStrike" dirty="0">
                        <a:solidFill>
                          <a:srgbClr val="00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FF0000"/>
                          </a:solidFill>
                          <a:latin typeface="Calibri"/>
                        </a:rPr>
                        <a:t>NA</a:t>
                      </a:r>
                      <a:endParaRPr lang="en-US" sz="1200" b="0" i="0" u="none" strike="noStrike" dirty="0">
                        <a:solidFill>
                          <a:srgbClr val="FF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smtClean="0">
                          <a:solidFill>
                            <a:srgbClr val="FF0000"/>
                          </a:solidFill>
                          <a:latin typeface="Calibri"/>
                        </a:rPr>
                        <a:t>NA</a:t>
                      </a:r>
                      <a:endParaRPr lang="en-US" sz="1200" b="0" i="0" u="none" strike="noStrike" dirty="0">
                        <a:solidFill>
                          <a:srgbClr val="FF0000"/>
                        </a:solidFill>
                        <a:latin typeface="Calibri"/>
                      </a:endParaRPr>
                    </a:p>
                  </a:txBody>
                  <a:tcPr marL="5944" marR="5944" marT="594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16" name="TextBox 15"/>
          <p:cNvSpPr txBox="1"/>
          <p:nvPr/>
        </p:nvSpPr>
        <p:spPr>
          <a:xfrm>
            <a:off x="2590800" y="4114800"/>
            <a:ext cx="6324600" cy="3416320"/>
          </a:xfrm>
          <a:prstGeom prst="rect">
            <a:avLst/>
          </a:prstGeom>
          <a:noFill/>
        </p:spPr>
        <p:txBody>
          <a:bodyPr wrap="square" rtlCol="0">
            <a:spAutoFit/>
          </a:bodyPr>
          <a:lstStyle/>
          <a:p>
            <a:pPr algn="just">
              <a:buFont typeface="Arial" pitchFamily="34" charset="0"/>
              <a:buChar char="•"/>
            </a:pPr>
            <a:r>
              <a:rPr lang="en-US" dirty="0" smtClean="0"/>
              <a:t>During 2007-2017, Rafael  &amp; Roger  have played a total of 211 &amp; 203 tournaments in Tennis respectively. </a:t>
            </a:r>
          </a:p>
          <a:p>
            <a:pPr algn="just">
              <a:buFont typeface="Arial" pitchFamily="34" charset="0"/>
              <a:buChar char="•"/>
            </a:pPr>
            <a:r>
              <a:rPr lang="en-US" dirty="0" smtClean="0"/>
              <a:t>Every year, Rafael &amp; Roger participate in 19 tournaments on an average. </a:t>
            </a:r>
          </a:p>
          <a:p>
            <a:pPr algn="just">
              <a:buFont typeface="Arial" pitchFamily="34" charset="0"/>
              <a:buChar char="•"/>
            </a:pPr>
            <a:r>
              <a:rPr lang="en-US" dirty="0" smtClean="0"/>
              <a:t>Rafael’s average Ranking score is higher than Roger’s average Ranking score  by  436 points </a:t>
            </a:r>
          </a:p>
          <a:p>
            <a:pPr algn="just">
              <a:buFont typeface="Arial" pitchFamily="34" charset="0"/>
              <a:buChar char="•"/>
            </a:pPr>
            <a:r>
              <a:rPr lang="en-US" dirty="0" smtClean="0"/>
              <a:t>Rafael’s wide variation in ranking score suggests extremities </a:t>
            </a:r>
          </a:p>
          <a:p>
            <a:pPr algn="just">
              <a:buFont typeface="Arial" pitchFamily="34" charset="0"/>
              <a:buChar char="•"/>
            </a:pPr>
            <a:r>
              <a:rPr lang="en-US" dirty="0"/>
              <a:t>I</a:t>
            </a:r>
            <a:r>
              <a:rPr lang="en-US" dirty="0" smtClean="0"/>
              <a:t>n the last 11 years , Rafael  has secured 1 </a:t>
            </a:r>
            <a:r>
              <a:rPr lang="en-US" dirty="0" err="1" smtClean="0"/>
              <a:t>st</a:t>
            </a:r>
            <a:r>
              <a:rPr lang="en-US" dirty="0" smtClean="0"/>
              <a:t> Rank 4 times, whereas Roger has managed it twice.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Variable Analysis</a:t>
            </a:r>
            <a:endParaRPr lang="en-US" dirty="0"/>
          </a:p>
        </p:txBody>
      </p:sp>
      <p:graphicFrame>
        <p:nvGraphicFramePr>
          <p:cNvPr id="4" name="Content Placeholder 3"/>
          <p:cNvGraphicFramePr>
            <a:graphicFrameLocks noGrp="1"/>
          </p:cNvGraphicFramePr>
          <p:nvPr>
            <p:ph idx="1"/>
          </p:nvPr>
        </p:nvGraphicFramePr>
        <p:xfrm>
          <a:off x="2424114" y="1676397"/>
          <a:ext cx="6284910" cy="4267198"/>
        </p:xfrm>
        <a:graphic>
          <a:graphicData uri="http://schemas.openxmlformats.org/drawingml/2006/table">
            <a:tbl>
              <a:tblPr/>
              <a:tblGrid>
                <a:gridCol w="502493"/>
                <a:gridCol w="1162483"/>
                <a:gridCol w="1162483"/>
                <a:gridCol w="922487"/>
                <a:gridCol w="922487"/>
                <a:gridCol w="704990"/>
                <a:gridCol w="907487"/>
              </a:tblGrid>
              <a:tr h="328246">
                <a:tc>
                  <a:txBody>
                    <a:bodyPr/>
                    <a:lstStyle/>
                    <a:p>
                      <a:pPr algn="ctr" fontAlgn="b"/>
                      <a:r>
                        <a:rPr lang="en-US" sz="1600" b="0" i="0" u="none" strike="noStrike">
                          <a:solidFill>
                            <a:srgbClr val="000000"/>
                          </a:solidFill>
                          <a:latin typeface="Calibri"/>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600" b="1" i="0" u="none" strike="noStrike" dirty="0" err="1">
                          <a:solidFill>
                            <a:srgbClr val="000000"/>
                          </a:solidFill>
                          <a:latin typeface="Calibri"/>
                        </a:rPr>
                        <a:t>Tournaments_played</a:t>
                      </a:r>
                      <a:endParaRPr lang="en-US" sz="1600" b="1" i="0" u="none" strike="noStrike" dirty="0">
                        <a:solidFill>
                          <a:srgbClr val="000000"/>
                        </a:solidFill>
                        <a:latin typeface="Calibri"/>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b"/>
                      <a:r>
                        <a:rPr lang="en-US" sz="1600" b="1" i="0" u="none" strike="noStrike">
                          <a:solidFill>
                            <a:srgbClr val="000000"/>
                          </a:solidFill>
                          <a:latin typeface="Calibri"/>
                        </a:rPr>
                        <a:t>Ranking_points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c gridSpan="2">
                  <a:txBody>
                    <a:bodyPr/>
                    <a:lstStyle/>
                    <a:p>
                      <a:pPr algn="ctr" fontAlgn="b"/>
                      <a:r>
                        <a:rPr lang="en-US" sz="1600" b="1" i="0" u="none" strike="noStrike">
                          <a:solidFill>
                            <a:srgbClr val="000000"/>
                          </a:solidFill>
                          <a:latin typeface="Calibri"/>
                        </a:rPr>
                        <a:t>Rank_number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hMerge="1">
                  <a:txBody>
                    <a:bodyPr/>
                    <a:lstStyle/>
                    <a:p>
                      <a:endParaRPr lang="en-US"/>
                    </a:p>
                  </a:txBody>
                  <a:tcPr/>
                </a:tc>
              </a:tr>
              <a:tr h="328246">
                <a:tc>
                  <a:txBody>
                    <a:bodyPr/>
                    <a:lstStyle/>
                    <a:p>
                      <a:pPr algn="ctr" fontAlgn="b"/>
                      <a:r>
                        <a:rPr lang="en-US" sz="1600" b="1" i="0" u="none" strike="noStrike">
                          <a:solidFill>
                            <a:srgbClr val="000000"/>
                          </a:solidFill>
                          <a:latin typeface="Calibri"/>
                        </a:rPr>
                        <a:t>Year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b"/>
                      <a:r>
                        <a:rPr lang="en-US" sz="1600" b="0" i="0" u="none" strike="noStrike">
                          <a:solidFill>
                            <a:srgbClr val="000000"/>
                          </a:solidFill>
                          <a:latin typeface="Calibri"/>
                        </a:rPr>
                        <a:t>Rafael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Roger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Rafael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Roger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Rafael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Roger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246">
                <a:tc>
                  <a:txBody>
                    <a:bodyPr/>
                    <a:lstStyle/>
                    <a:p>
                      <a:pPr algn="ctr" fontAlgn="b"/>
                      <a:r>
                        <a:rPr lang="en-US" sz="1600" b="0" i="0" u="none" strike="noStrike">
                          <a:solidFill>
                            <a:srgbClr val="000000"/>
                          </a:solidFill>
                          <a:latin typeface="Calibri"/>
                        </a:rPr>
                        <a:t>2007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5735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7180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246">
                <a:tc>
                  <a:txBody>
                    <a:bodyPr/>
                    <a:lstStyle/>
                    <a:p>
                      <a:pPr algn="ctr" fontAlgn="b"/>
                      <a:r>
                        <a:rPr lang="en-US" sz="1600" b="0" i="0" u="none" strike="noStrike">
                          <a:solidFill>
                            <a:srgbClr val="000000"/>
                          </a:solidFill>
                          <a:latin typeface="Calibri"/>
                        </a:rPr>
                        <a:t>2008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6675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5305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246">
                <a:tc>
                  <a:txBody>
                    <a:bodyPr/>
                    <a:lstStyle/>
                    <a:p>
                      <a:pPr algn="ctr" fontAlgn="b"/>
                      <a:r>
                        <a:rPr lang="en-US" sz="1600" b="0" i="0" u="none" strike="noStrike">
                          <a:solidFill>
                            <a:srgbClr val="000000"/>
                          </a:solidFill>
                          <a:latin typeface="Calibri"/>
                        </a:rPr>
                        <a:t>2009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9205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10550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246">
                <a:tc>
                  <a:txBody>
                    <a:bodyPr/>
                    <a:lstStyle/>
                    <a:p>
                      <a:pPr algn="ctr" fontAlgn="b"/>
                      <a:r>
                        <a:rPr lang="en-US" sz="1600" b="0" i="0" u="none" strike="noStrike">
                          <a:solidFill>
                            <a:srgbClr val="000000"/>
                          </a:solidFill>
                          <a:latin typeface="Calibri"/>
                        </a:rPr>
                        <a:t>2010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12450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9145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246">
                <a:tc>
                  <a:txBody>
                    <a:bodyPr/>
                    <a:lstStyle/>
                    <a:p>
                      <a:pPr algn="ctr" fontAlgn="b"/>
                      <a:r>
                        <a:rPr lang="en-US" sz="1600" b="0" i="0" u="none" strike="noStrike">
                          <a:solidFill>
                            <a:srgbClr val="000000"/>
                          </a:solidFill>
                          <a:latin typeface="Calibri"/>
                        </a:rPr>
                        <a:t>2011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9595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8170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246">
                <a:tc>
                  <a:txBody>
                    <a:bodyPr/>
                    <a:lstStyle/>
                    <a:p>
                      <a:pPr algn="ctr" fontAlgn="b"/>
                      <a:r>
                        <a:rPr lang="en-US" sz="1600" b="0" i="0" u="none" strike="noStrike">
                          <a:solidFill>
                            <a:srgbClr val="000000"/>
                          </a:solidFill>
                          <a:latin typeface="Calibri"/>
                        </a:rPr>
                        <a:t>2012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6690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10265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246">
                <a:tc>
                  <a:txBody>
                    <a:bodyPr/>
                    <a:lstStyle/>
                    <a:p>
                      <a:pPr algn="ctr" fontAlgn="b"/>
                      <a:r>
                        <a:rPr lang="en-US" sz="1600" b="0" i="0" u="none" strike="noStrike">
                          <a:solidFill>
                            <a:srgbClr val="000000"/>
                          </a:solidFill>
                          <a:latin typeface="Calibri"/>
                        </a:rPr>
                        <a:t>2013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13030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4205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246">
                <a:tc>
                  <a:txBody>
                    <a:bodyPr/>
                    <a:lstStyle/>
                    <a:p>
                      <a:pPr algn="ctr" fontAlgn="b"/>
                      <a:r>
                        <a:rPr lang="en-US" sz="1600" b="0" i="0" u="none" strike="noStrike">
                          <a:solidFill>
                            <a:srgbClr val="000000"/>
                          </a:solidFill>
                          <a:latin typeface="Calibri"/>
                        </a:rPr>
                        <a:t>2014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6835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9775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246">
                <a:tc>
                  <a:txBody>
                    <a:bodyPr/>
                    <a:lstStyle/>
                    <a:p>
                      <a:pPr algn="ctr" fontAlgn="b"/>
                      <a:r>
                        <a:rPr lang="en-US" sz="1600" b="0" i="0" u="none" strike="noStrike">
                          <a:solidFill>
                            <a:srgbClr val="000000"/>
                          </a:solidFill>
                          <a:latin typeface="Calibri"/>
                        </a:rPr>
                        <a:t>2015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5230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8265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246">
                <a:tc>
                  <a:txBody>
                    <a:bodyPr/>
                    <a:lstStyle/>
                    <a:p>
                      <a:pPr algn="ctr" fontAlgn="b"/>
                      <a:r>
                        <a:rPr lang="en-US" sz="1600" b="0" i="0" u="none" strike="noStrike">
                          <a:solidFill>
                            <a:srgbClr val="000000"/>
                          </a:solidFill>
                          <a:latin typeface="Calibri"/>
                        </a:rPr>
                        <a:t>2016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3300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2130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8246">
                <a:tc>
                  <a:txBody>
                    <a:bodyPr/>
                    <a:lstStyle/>
                    <a:p>
                      <a:pPr algn="ctr" fontAlgn="b"/>
                      <a:r>
                        <a:rPr lang="en-US" sz="1600" b="0" i="0" u="none" strike="noStrike">
                          <a:solidFill>
                            <a:srgbClr val="000000"/>
                          </a:solidFill>
                          <a:latin typeface="Calibri"/>
                        </a:rPr>
                        <a:t>2017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10645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9605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latin typeface="Calibri"/>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762000"/>
            <a:ext cx="3687228" cy="461665"/>
          </a:xfrm>
          <a:prstGeom prst="rect">
            <a:avLst/>
          </a:prstGeom>
        </p:spPr>
        <p:txBody>
          <a:bodyPr wrap="none">
            <a:spAutoFit/>
          </a:bodyPr>
          <a:lstStyle/>
          <a:p>
            <a:r>
              <a:rPr lang="en-US" sz="2400" b="1" kern="0" dirty="0">
                <a:solidFill>
                  <a:sysClr val="windowText" lastClr="000000"/>
                </a:solidFill>
                <a:latin typeface="Trebuchet MS"/>
              </a:rPr>
              <a:t>PLAYER – </a:t>
            </a:r>
            <a:r>
              <a:rPr lang="en-US" sz="2400" b="1" kern="0" dirty="0" smtClean="0">
                <a:solidFill>
                  <a:sysClr val="windowText" lastClr="000000"/>
                </a:solidFill>
                <a:latin typeface="Trebuchet MS"/>
              </a:rPr>
              <a:t>1 &amp; 2  Analysis</a:t>
            </a:r>
            <a:endParaRPr lang="en-US" dirty="0">
              <a:solidFill>
                <a:prstClr val="black"/>
              </a:solidFill>
            </a:endParaRPr>
          </a:p>
        </p:txBody>
      </p:sp>
      <p:graphicFrame>
        <p:nvGraphicFramePr>
          <p:cNvPr id="10" name="Chart 9"/>
          <p:cNvGraphicFramePr/>
          <p:nvPr/>
        </p:nvGraphicFramePr>
        <p:xfrm>
          <a:off x="0" y="3962400"/>
          <a:ext cx="9144000" cy="2895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p:cNvGraphicFramePr/>
          <p:nvPr/>
        </p:nvGraphicFramePr>
        <p:xfrm>
          <a:off x="457200" y="1143000"/>
          <a:ext cx="83058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theme/_rels/theme4.xml.rels><?xml version="1.0" encoding="UTF-8" standalone="yes"?>
<Relationships xmlns="http://schemas.openxmlformats.org/package/2006/relationships"><Relationship Id="rId1" Type="http://schemas.openxmlformats.org/officeDocument/2006/relationships/image" Target="../media/image8.jpeg"/></Relationships>
</file>

<file path=ppt/theme/_rels/theme5.xml.rels><?xml version="1.0" encoding="UTF-8" standalone="yes"?>
<Relationships xmlns="http://schemas.openxmlformats.org/package/2006/relationships"><Relationship Id="rId1" Type="http://schemas.openxmlformats.org/officeDocument/2006/relationships/image" Target="../media/image8.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5.xml><?xml version="1.0" encoding="utf-8"?>
<a:theme xmlns:a="http://schemas.openxmlformats.org/drawingml/2006/main" name="1_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Trek</Template>
  <TotalTime>1041</TotalTime>
  <Words>894</Words>
  <Application>Microsoft Office PowerPoint</Application>
  <PresentationFormat>On-screen Show (4:3)</PresentationFormat>
  <Paragraphs>563</Paragraphs>
  <Slides>12</Slides>
  <Notes>2</Notes>
  <HiddenSlides>0</HiddenSlides>
  <MMClips>0</MMClips>
  <ScaleCrop>false</ScaleCrop>
  <HeadingPairs>
    <vt:vector size="4" baseType="variant">
      <vt:variant>
        <vt:lpstr>Theme</vt:lpstr>
      </vt:variant>
      <vt:variant>
        <vt:i4>5</vt:i4>
      </vt:variant>
      <vt:variant>
        <vt:lpstr>Slide Titles</vt:lpstr>
      </vt:variant>
      <vt:variant>
        <vt:i4>12</vt:i4>
      </vt:variant>
    </vt:vector>
  </HeadingPairs>
  <TitlesOfParts>
    <vt:vector size="17" baseType="lpstr">
      <vt:lpstr>Office Theme</vt:lpstr>
      <vt:lpstr>2_Office Theme</vt:lpstr>
      <vt:lpstr>3_Office Theme</vt:lpstr>
      <vt:lpstr>Urban</vt:lpstr>
      <vt:lpstr>1_Urban</vt:lpstr>
      <vt:lpstr>Performance  of  Tennis Players </vt:lpstr>
      <vt:lpstr>Slide 2</vt:lpstr>
      <vt:lpstr>Variable Type Identification</vt:lpstr>
      <vt:lpstr>PLAYER – 1 : One Variable Analysis</vt:lpstr>
      <vt:lpstr>Slide 5</vt:lpstr>
      <vt:lpstr>Tools Used &amp; Justification</vt:lpstr>
      <vt:lpstr>INFERENCE</vt:lpstr>
      <vt:lpstr>Two Variable Analysis</vt:lpstr>
      <vt:lpstr>Slide 9</vt:lpstr>
      <vt:lpstr>Slide 10</vt:lpstr>
      <vt:lpstr>Slide 11</vt:lpstr>
      <vt:lpstr>INFERENCE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of  Tennis Players By  S.Sivaranjini</dc:title>
  <dc:creator>user;S SIVARANJINI</dc:creator>
  <cp:lastModifiedBy>user</cp:lastModifiedBy>
  <cp:revision>6</cp:revision>
  <dcterms:created xsi:type="dcterms:W3CDTF">2019-07-21T05:56:44Z</dcterms:created>
  <dcterms:modified xsi:type="dcterms:W3CDTF">2019-07-23T21:04:05Z</dcterms:modified>
</cp:coreProperties>
</file>