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diagrams/layout1.xml" ContentType="application/vnd.openxmlformats-officedocument.drawingml.diagram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9" r:id="rId2"/>
    <p:sldMasterId id="2147483721" r:id="rId3"/>
    <p:sldMasterId id="2147483733" r:id="rId4"/>
  </p:sldMasterIdLst>
  <p:notesMasterIdLst>
    <p:notesMasterId r:id="rId13"/>
  </p:notesMasterIdLst>
  <p:sldIdLst>
    <p:sldId id="286" r:id="rId5"/>
    <p:sldId id="283" r:id="rId6"/>
    <p:sldId id="278" r:id="rId7"/>
    <p:sldId id="288" r:id="rId8"/>
    <p:sldId id="290" r:id="rId9"/>
    <p:sldId id="292" r:id="rId10"/>
    <p:sldId id="291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8208" autoAdjust="0"/>
  </p:normalViewPr>
  <p:slideViewPr>
    <p:cSldViewPr>
      <p:cViewPr varScale="1">
        <p:scale>
          <a:sx n="68" d="100"/>
          <a:sy n="68" d="100"/>
        </p:scale>
        <p:origin x="-13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84486C-CD6F-4E82-BA40-FDAB28E0AA18}" type="doc">
      <dgm:prSet loTypeId="urn:microsoft.com/office/officeart/2005/8/layout/default" loCatId="list" qsTypeId="urn:microsoft.com/office/officeart/2005/8/quickstyle/3d2" qsCatId="3D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A835385F-E089-417E-ADDD-1FDAC42BDF05}">
      <dgm:prSet phldrT="[Text]"/>
      <dgm:spPr/>
      <dgm:t>
        <a:bodyPr/>
        <a:lstStyle/>
        <a:p>
          <a:r>
            <a:rPr lang="en-US" b="1" dirty="0" smtClean="0"/>
            <a:t>Non - Random Sampling Technique</a:t>
          </a:r>
          <a:endParaRPr lang="en-US" b="1" dirty="0"/>
        </a:p>
      </dgm:t>
    </dgm:pt>
    <dgm:pt modelId="{333CC219-7954-454E-BE34-0ABA69709B99}" type="parTrans" cxnId="{26D2E519-9387-42D3-9BDD-C0EF67D3AFD7}">
      <dgm:prSet/>
      <dgm:spPr/>
      <dgm:t>
        <a:bodyPr/>
        <a:lstStyle/>
        <a:p>
          <a:endParaRPr lang="en-US"/>
        </a:p>
      </dgm:t>
    </dgm:pt>
    <dgm:pt modelId="{C8C5DC38-688E-4784-88A7-E382A3A07A57}" type="sibTrans" cxnId="{26D2E519-9387-42D3-9BDD-C0EF67D3AFD7}">
      <dgm:prSet/>
      <dgm:spPr/>
      <dgm:t>
        <a:bodyPr/>
        <a:lstStyle/>
        <a:p>
          <a:endParaRPr lang="en-US"/>
        </a:p>
      </dgm:t>
    </dgm:pt>
    <dgm:pt modelId="{2E3765F3-96B9-4D65-8015-8219757A5C5F}" type="pres">
      <dgm:prSet presAssocID="{7B84486C-CD6F-4E82-BA40-FDAB28E0AA1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A22DFB2-6D59-48FD-931B-FBDFA165C174}" type="pres">
      <dgm:prSet presAssocID="{A835385F-E089-417E-ADDD-1FDAC42BDF05}" presName="node" presStyleLbl="node1" presStyleIdx="0" presStyleCnt="1" custScaleX="360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B23951-F221-4963-89DA-CAF1C9F8D0C9}" type="presOf" srcId="{7B84486C-CD6F-4E82-BA40-FDAB28E0AA18}" destId="{2E3765F3-96B9-4D65-8015-8219757A5C5F}" srcOrd="0" destOrd="0" presId="urn:microsoft.com/office/officeart/2005/8/layout/default"/>
    <dgm:cxn modelId="{252D1A0F-1E75-4BBC-BC45-B63B3A21CAE2}" type="presOf" srcId="{A835385F-E089-417E-ADDD-1FDAC42BDF05}" destId="{8A22DFB2-6D59-48FD-931B-FBDFA165C174}" srcOrd="0" destOrd="0" presId="urn:microsoft.com/office/officeart/2005/8/layout/default"/>
    <dgm:cxn modelId="{26D2E519-9387-42D3-9BDD-C0EF67D3AFD7}" srcId="{7B84486C-CD6F-4E82-BA40-FDAB28E0AA18}" destId="{A835385F-E089-417E-ADDD-1FDAC42BDF05}" srcOrd="0" destOrd="0" parTransId="{333CC219-7954-454E-BE34-0ABA69709B99}" sibTransId="{C8C5DC38-688E-4784-88A7-E382A3A07A57}"/>
    <dgm:cxn modelId="{76AE2F61-043D-4A6D-A500-75179CA63BE6}" type="presParOf" srcId="{2E3765F3-96B9-4D65-8015-8219757A5C5F}" destId="{8A22DFB2-6D59-48FD-931B-FBDFA165C17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A22DFB2-6D59-48FD-931B-FBDFA165C174}">
      <dsp:nvSpPr>
        <dsp:cNvPr id="0" name=""/>
        <dsp:cNvSpPr/>
      </dsp:nvSpPr>
      <dsp:spPr>
        <a:xfrm>
          <a:off x="2516005" y="561"/>
          <a:ext cx="4569189" cy="760876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9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Non - Random Sampling Technique</a:t>
          </a:r>
          <a:endParaRPr lang="en-US" sz="2300" b="1" kern="1200" dirty="0"/>
        </a:p>
      </dsp:txBody>
      <dsp:txXfrm>
        <a:off x="2516005" y="561"/>
        <a:ext cx="4569189" cy="760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C84AC-B2F1-4786-80BB-16B6D174A4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2AD67-92FB-4EAD-943E-25A0F1805C7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6" y="1800147"/>
            <a:ext cx="8093365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4854247"/>
            <a:ext cx="8246070" cy="814427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3D5221A4-0C58-4048-B610-BBB329CB65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3101618"/>
            <a:ext cx="1463784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70301-6DD8-44CD-B213-F44F669D634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565E4-EBB7-4189-9B9D-ECAC014E938B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13EC0-247D-468C-9F14-07EC9BED691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53890-A1F9-4CBD-961F-E93E49D5A8EF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DE702-8214-4A12-9475-C78F36FDB330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44966D-A4E9-4C51-9D72-9936519C9843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3ABC8-BA33-492D-93AB-90AB1B99C98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78507"/>
            <a:ext cx="8246070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2207360"/>
            <a:ext cx="8246070" cy="407212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B4CE9-13BE-4EAA-92C9-03D7B7BDD70C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D09CD-D655-44EE-9724-C1E1544FE7A1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DE490-AE2B-4D27-A99A-EBBD8B42C8EA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E9EF7-98C4-48A6-BA56-9FDA5C59BE76}" type="slidenum">
              <a:rPr lang="es-ES">
                <a:solidFill>
                  <a:srgbClr val="000000"/>
                </a:solidFill>
              </a:rPr>
              <a:pPr/>
              <a:t>‹#›</a:t>
            </a:fld>
            <a:endParaRPr lang="es-E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6" y="578507"/>
            <a:ext cx="626090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6" y="1596541"/>
            <a:ext cx="6260905" cy="447780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78507"/>
            <a:ext cx="8246071" cy="81442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2207360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3021787"/>
            <a:ext cx="4040188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207360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3021787"/>
            <a:ext cx="4041775" cy="2850495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7/6/2019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829D7B0-1478-40C2-9280-07F54738A2E5}"/>
              </a:ext>
            </a:extLst>
          </p:cNvPr>
          <p:cNvSpPr txBox="1"/>
          <p:nvPr userDrawn="1"/>
        </p:nvSpPr>
        <p:spPr>
          <a:xfrm>
            <a:off x="-9150" y="6951663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prstClr val="white">
                    <a:lumMod val="65000"/>
                  </a:prst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8DD494-C263-47F8-8F49-AF475F3C6AFA}" type="slidenum">
              <a:rPr lang="es-E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s-ES" dirty="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AFF93-614F-4546-A6A4-FFA08E8D4BB9}" type="datetimeFigureOut">
              <a:rPr lang="en-US" smtClean="0"/>
              <a:pPr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4083-4DE7-4938-BB9E-2E66DCF2A8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9FAFF93-614F-4546-A6A4-FFA08E8D4BB9}" type="datetimeFigureOut">
              <a:rPr lang="en-US" smtClean="0">
                <a:solidFill>
                  <a:srgbClr val="000000"/>
                </a:solidFill>
              </a:rPr>
              <a:pPr/>
              <a:t>7/6/2019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7904083-4DE7-4938-BB9E-2E66DCF2A84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7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Relationship Id="rId6" Type="http://schemas.openxmlformats.org/officeDocument/2006/relationships/diagramData" Target="../diagrams/data1.xml"/><Relationship Id="rId5" Type="http://schemas.openxmlformats.org/officeDocument/2006/relationships/image" Target="../media/image19.jpeg"/><Relationship Id="rId10" Type="http://schemas.microsoft.com/office/2007/relationships/diagramDrawing" Target="../diagrams/drawing1.xml"/><Relationship Id="rId4" Type="http://schemas.openxmlformats.org/officeDocument/2006/relationships/image" Target="../media/image18.jpe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762000" y="5410200"/>
            <a:ext cx="6781800" cy="544512"/>
          </a:xfrm>
          <a:noFill/>
          <a:ln/>
        </p:spPr>
        <p:txBody>
          <a:bodyPr/>
          <a:lstStyle/>
          <a:p>
            <a:pPr algn="l">
              <a:tabLst>
                <a:tab pos="4346575" algn="l"/>
              </a:tabLst>
            </a:pPr>
            <a:r>
              <a:rPr lang="es-ES" sz="3600" b="1" dirty="0" smtClean="0">
                <a:solidFill>
                  <a:schemeClr val="tx1"/>
                </a:solidFill>
              </a:rPr>
              <a:t>Sampling </a:t>
            </a:r>
            <a:r>
              <a:rPr lang="es-ES" sz="3600" b="1" dirty="0" smtClean="0">
                <a:solidFill>
                  <a:schemeClr val="tx1"/>
                </a:solidFill>
              </a:rPr>
              <a:t>techniques</a:t>
            </a:r>
            <a:br>
              <a:rPr lang="es-ES" sz="3600" b="1" dirty="0" smtClean="0">
                <a:solidFill>
                  <a:schemeClr val="tx1"/>
                </a:solidFill>
              </a:rPr>
            </a:br>
            <a:r>
              <a:rPr lang="es-ES" sz="3600" b="1" dirty="0" smtClean="0">
                <a:solidFill>
                  <a:schemeClr val="tx1"/>
                </a:solidFill>
              </a:rPr>
              <a:t>                                </a:t>
            </a:r>
            <a:r>
              <a:rPr lang="es-ES" sz="1400" b="1" dirty="0" err="1" smtClean="0">
                <a:solidFill>
                  <a:schemeClr val="tx1"/>
                </a:solidFill>
              </a:rPr>
              <a:t>By</a:t>
            </a:r>
            <a:r>
              <a:rPr lang="es-E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/>
              <a:t>D</a:t>
            </a:r>
            <a:r>
              <a:rPr lang="en-US" sz="1400" b="1" dirty="0" err="1" smtClean="0"/>
              <a:t>ilipan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kumar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                                                                                       Rowan Xavier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                                                                                         Angela </a:t>
            </a:r>
            <a:r>
              <a:rPr lang="en-US" sz="1400" b="1" dirty="0" smtClean="0"/>
              <a:t>Carol </a:t>
            </a:r>
            <a:r>
              <a:rPr lang="en-US" sz="1400" b="1" dirty="0" smtClean="0"/>
              <a:t>Fernandez</a:t>
            </a:r>
            <a:br>
              <a:rPr lang="en-US" sz="1400" b="1" dirty="0" smtClean="0"/>
            </a:br>
            <a:r>
              <a:rPr lang="es-ES" sz="1400" b="1" dirty="0" smtClean="0">
                <a:solidFill>
                  <a:schemeClr val="tx1"/>
                </a:solidFill>
              </a:rPr>
              <a:t>                                                                                         </a:t>
            </a:r>
            <a:r>
              <a:rPr lang="es-ES" sz="1400" b="1" dirty="0" err="1" smtClean="0">
                <a:solidFill>
                  <a:schemeClr val="tx1"/>
                </a:solidFill>
              </a:rPr>
              <a:t>Sivaranjini</a:t>
            </a:r>
            <a:r>
              <a:rPr lang="es-ES" sz="1400" b="1" dirty="0" smtClean="0">
                <a:solidFill>
                  <a:schemeClr val="tx1"/>
                </a:solidFill>
              </a:rPr>
              <a:t> S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163" name="Rectangle 115"/>
          <p:cNvSpPr>
            <a:spLocks noGrp="1" noChangeArrowheads="1"/>
          </p:cNvSpPr>
          <p:nvPr>
            <p:ph type="subTitle" idx="1"/>
          </p:nvPr>
        </p:nvSpPr>
        <p:spPr>
          <a:xfrm>
            <a:off x="8229600" y="0"/>
            <a:ext cx="1295400" cy="479425"/>
          </a:xfrm>
        </p:spPr>
        <p:txBody>
          <a:bodyPr/>
          <a:lstStyle/>
          <a:p>
            <a:pPr algn="l"/>
            <a:r>
              <a:rPr lang="es-ES" sz="1400" dirty="0"/>
              <a:t> </a:t>
            </a:r>
            <a:endParaRPr lang="es-E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8382000" y="6553200"/>
            <a:ext cx="762000" cy="228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8" y="4854249"/>
            <a:ext cx="7787955" cy="794153"/>
          </a:xfrm>
        </p:spPr>
        <p:txBody>
          <a:bodyPr>
            <a:normAutofit/>
          </a:bodyPr>
          <a:lstStyle/>
          <a:p>
            <a:r>
              <a:rPr lang="en-US"/>
              <a:t>FPPT.com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13304" t="30589" r="13082" b="3155"/>
          <a:stretch>
            <a:fillRect/>
          </a:stretch>
        </p:blipFill>
        <p:spPr bwMode="auto">
          <a:xfrm>
            <a:off x="-1" y="0"/>
            <a:ext cx="9144001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 descr="C:\Users\user\Desktop\Pics for sampling techniues\LMK_Sampling_Methods.jpg"/>
          <p:cNvPicPr>
            <a:picLocks noChangeAspect="1" noChangeArrowheads="1"/>
          </p:cNvPicPr>
          <p:nvPr/>
        </p:nvPicPr>
        <p:blipFill>
          <a:blip r:embed="rId3" cstate="print"/>
          <a:srcRect t="23077"/>
          <a:stretch>
            <a:fillRect/>
          </a:stretch>
        </p:blipFill>
        <p:spPr bwMode="auto">
          <a:xfrm>
            <a:off x="4267200" y="3886200"/>
            <a:ext cx="4876800" cy="29718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48200" y="3048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CLASSIFICATION  </a:t>
            </a:r>
            <a:endParaRPr lang="en-US" sz="4000" b="1" dirty="0"/>
          </a:p>
        </p:txBody>
      </p:sp>
      <p:pic>
        <p:nvPicPr>
          <p:cNvPr id="5123" name="Picture 3" descr="C:\Users\user\Desktop\Pics for sampling techniues\probability vs non pro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3886200"/>
            <a:ext cx="4343399" cy="2971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http://lc.gcumedia.com/hlt362v/the-visual-learner/images/cluster-sampl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14400"/>
            <a:ext cx="36576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914400"/>
            <a:ext cx="4876800" cy="57943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SIMPLE RANDOM SAMPLING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2" descr="http://lc.gcumedia.com/hlt362v/the-visual-learner/images/stratified-s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167" b="6250"/>
          <a:stretch>
            <a:fillRect/>
          </a:stretch>
        </p:blipFill>
        <p:spPr bwMode="auto">
          <a:xfrm>
            <a:off x="609600" y="3962400"/>
            <a:ext cx="3733800" cy="24134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lc.gcumedia.com/hlt362v/the-visual-learner/images/systematic-sampl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083"/>
          <a:stretch>
            <a:fillRect/>
          </a:stretch>
        </p:blipFill>
        <p:spPr bwMode="auto">
          <a:xfrm>
            <a:off x="5105400" y="3962400"/>
            <a:ext cx="3810000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www.nedarc.org/statisticalhelp/selectionAndSampling/probabilitySampling/images/simpleSample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32004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0" y="342900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572000" y="0"/>
            <a:ext cx="7620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286000" y="0"/>
            <a:ext cx="4569189" cy="760876"/>
            <a:chOff x="2516005" y="561"/>
            <a:chExt cx="4569189" cy="760876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ectangle 13"/>
            <p:cNvSpPr/>
            <p:nvPr/>
          </p:nvSpPr>
          <p:spPr>
            <a:xfrm>
              <a:off x="2516005" y="561"/>
              <a:ext cx="4569189" cy="760876"/>
            </a:xfrm>
            <a:prstGeom prst="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2516005" y="561"/>
              <a:ext cx="4569189" cy="7608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 smtClean="0"/>
                <a:t>Random Sampling Technique</a:t>
              </a:r>
              <a:endParaRPr lang="en-US" sz="2300" b="1" kern="1200" dirty="0"/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457200" y="9144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05400" y="9144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33400" y="40386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029200" y="40386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7772400" cy="1470025"/>
          </a:xfrm>
        </p:spPr>
        <p:txBody>
          <a:bodyPr/>
          <a:lstStyle/>
          <a:p>
            <a:r>
              <a:rPr lang="en-US" b="1" dirty="0" smtClean="0"/>
              <a:t>CONVENIENCE SAMPLING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839200" cy="1524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Convenience sampling is </a:t>
            </a:r>
            <a:r>
              <a:rPr lang="en-US" sz="2600" dirty="0">
                <a:solidFill>
                  <a:schemeClr val="tx1"/>
                </a:solidFill>
              </a:rPr>
              <a:t>a specific </a:t>
            </a:r>
            <a:r>
              <a:rPr lang="en-US" sz="2600" dirty="0" smtClean="0">
                <a:solidFill>
                  <a:schemeClr val="tx1"/>
                </a:solidFill>
              </a:rPr>
              <a:t>type of </a:t>
            </a:r>
            <a:r>
              <a:rPr lang="en-US" sz="2600" b="1" dirty="0" smtClean="0">
                <a:solidFill>
                  <a:schemeClr val="tx1"/>
                </a:solidFill>
              </a:rPr>
              <a:t>non-probability </a:t>
            </a:r>
            <a:r>
              <a:rPr lang="en-US" sz="2600" b="1" dirty="0">
                <a:solidFill>
                  <a:schemeClr val="tx1"/>
                </a:solidFill>
              </a:rPr>
              <a:t>sampling</a:t>
            </a:r>
            <a:r>
              <a:rPr lang="en-US" sz="2600" dirty="0">
                <a:solidFill>
                  <a:schemeClr val="tx1"/>
                </a:solidFill>
              </a:rPr>
              <a:t> </a:t>
            </a:r>
            <a:r>
              <a:rPr lang="en-US" sz="2600" dirty="0" smtClean="0">
                <a:solidFill>
                  <a:schemeClr val="tx1"/>
                </a:solidFill>
              </a:rPr>
              <a:t>method where the sample is collected from </a:t>
            </a:r>
            <a:r>
              <a:rPr lang="en-US" sz="2600" dirty="0">
                <a:solidFill>
                  <a:schemeClr val="tx1"/>
                </a:solidFill>
              </a:rPr>
              <a:t>population </a:t>
            </a:r>
            <a:r>
              <a:rPr lang="en-US" sz="2600" dirty="0" smtClean="0">
                <a:solidFill>
                  <a:schemeClr val="tx1"/>
                </a:solidFill>
              </a:rPr>
              <a:t>members(people) who </a:t>
            </a:r>
            <a:r>
              <a:rPr lang="en-US" sz="2600" dirty="0">
                <a:solidFill>
                  <a:schemeClr val="tx1"/>
                </a:solidFill>
              </a:rPr>
              <a:t>are </a:t>
            </a:r>
            <a:r>
              <a:rPr lang="en-US" sz="2600" b="1" dirty="0">
                <a:solidFill>
                  <a:schemeClr val="tx1"/>
                </a:solidFill>
              </a:rPr>
              <a:t>conveniently available to participate in study. 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600" dirty="0" smtClean="0">
                <a:solidFill>
                  <a:schemeClr val="tx1"/>
                </a:solidFill>
              </a:rPr>
              <a:t>This method of sampling is also known as </a:t>
            </a:r>
            <a:r>
              <a:rPr lang="en-US" sz="2600" b="1" dirty="0" smtClean="0">
                <a:solidFill>
                  <a:schemeClr val="tx1"/>
                </a:solidFill>
              </a:rPr>
              <a:t>grab sampling </a:t>
            </a:r>
            <a:r>
              <a:rPr lang="en-US" sz="2600" dirty="0" smtClean="0">
                <a:solidFill>
                  <a:schemeClr val="tx1"/>
                </a:solidFill>
              </a:rPr>
              <a:t>or </a:t>
            </a:r>
            <a:r>
              <a:rPr lang="en-US" sz="2600" b="1" dirty="0" smtClean="0">
                <a:solidFill>
                  <a:schemeClr val="tx1"/>
                </a:solidFill>
              </a:rPr>
              <a:t>availability sampling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30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2667000"/>
            <a:ext cx="4419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Ease of availability.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Saves time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Economically efficient.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2672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kern="0" dirty="0" smtClean="0"/>
              <a:t>Disadvantages: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000" kern="0" dirty="0" smtClean="0"/>
              <a:t>Results cannot be generalized.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000" kern="0" dirty="0" smtClean="0"/>
              <a:t>High possibility of error.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724400" y="4267200"/>
            <a:ext cx="6400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Facebook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poll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Asking for volunteers at the mall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Asking reviews of a movie.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4191000"/>
            <a:ext cx="3962400" cy="205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0"/>
            <a:ext cx="7772400" cy="1470025"/>
          </a:xfrm>
        </p:spPr>
        <p:txBody>
          <a:bodyPr/>
          <a:lstStyle/>
          <a:p>
            <a:r>
              <a:rPr lang="en-US" b="1" dirty="0" smtClean="0"/>
              <a:t>SNOWBALL SAMPLING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8839200" cy="15240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dirty="0"/>
              <a:t>It is a sampling where the research participants recruit other participants for a test study. It is used where potential participants are hard to find</a:t>
            </a:r>
            <a:r>
              <a:rPr lang="en-US" sz="1800" dirty="0" smtClean="0"/>
              <a:t>.</a:t>
            </a:r>
          </a:p>
          <a:p>
            <a:pPr marL="514350" indent="-5143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dirty="0" smtClean="0"/>
              <a:t>It may be extremely difficult or cost prohibitive to locate respondents in these situations.</a:t>
            </a:r>
          </a:p>
          <a:p>
            <a:pPr marL="514350" indent="-51435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1800" dirty="0" smtClean="0"/>
              <a:t>Snowball sampling relies on referrals from initial subjects to generate additional subjects.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2743200"/>
            <a:ext cx="403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dirty="0" smtClean="0"/>
              <a:t>This technique allows the researcher to reach population which are otherwise impossible to reach.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09600" y="4038600"/>
            <a:ext cx="3962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b="1" kern="0" dirty="0" smtClean="0"/>
              <a:t>Disadvantages: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dirty="0" smtClean="0"/>
              <a:t>As the people involved in the sampling have similar traits it can end up being biased.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kern="0" dirty="0"/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b="1" kern="0" dirty="0" smtClean="0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4724400" y="4267200"/>
            <a:ext cx="4038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/>
            <a:r>
              <a:rPr lang="en-US" sz="1400" dirty="0" smtClean="0"/>
              <a:t>Real Time Application:</a:t>
            </a:r>
          </a:p>
          <a:p>
            <a:pPr algn="just"/>
            <a:r>
              <a:rPr lang="en-US" sz="1400" dirty="0" smtClean="0"/>
              <a:t>While doing a study on people who are affected by drug use , the potential participants may be vary of coming forward and revealing their identity , however in such cases the other participants can inform them about the benefits of the study and also reassure them of their confidentiality and encourage them to come forward.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4191000"/>
            <a:ext cx="3962400" cy="2057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772400" cy="1470025"/>
          </a:xfrm>
        </p:spPr>
        <p:txBody>
          <a:bodyPr/>
          <a:lstStyle/>
          <a:p>
            <a:r>
              <a:rPr lang="en-US" b="1" dirty="0" smtClean="0"/>
              <a:t>PURPOSIVE SAMPLING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1371600"/>
            <a:ext cx="8839200" cy="251460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90000"/>
              </a:lnSpc>
              <a:buFont typeface="Wingdings" pitchFamily="2" charset="2"/>
              <a:buChar char="Ø"/>
            </a:pPr>
            <a:r>
              <a:rPr lang="en-IN" sz="2000" dirty="0"/>
              <a:t>Purposive sampling (also known as  judgment, selective or subjective sampling) is a sampling technique in which a researcher relies on his or her own judgment when choosing members of population to participate in the </a:t>
            </a:r>
            <a:r>
              <a:rPr lang="en-IN" sz="2000" dirty="0" smtClean="0"/>
              <a:t>study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2667000"/>
            <a:ext cx="4495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cost-effective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Time-effective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4191000"/>
            <a:ext cx="388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kern="0" dirty="0" smtClean="0"/>
              <a:t>Disadvantages: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Vulnerability to errors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 level of reliability 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IN" sz="2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 levels of bias.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2000" y="2895600"/>
            <a:ext cx="4114800" cy="3352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7466" y="2895600"/>
            <a:ext cx="4069334" cy="33147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7772400" cy="1470025"/>
          </a:xfrm>
        </p:spPr>
        <p:txBody>
          <a:bodyPr/>
          <a:lstStyle/>
          <a:p>
            <a:r>
              <a:rPr lang="en-US" b="1" dirty="0" smtClean="0"/>
              <a:t>QUOTA SAMPLING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839200" cy="1524000"/>
          </a:xfrm>
        </p:spPr>
        <p:txBody>
          <a:bodyPr>
            <a:normAutofit/>
          </a:bodyPr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commonly used Non probability sampling which are based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pre-specified 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quotas regarding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demographics, attitudes, behaviors, etc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000" dirty="0" smtClean="0"/>
              <a:t>Within a quota selection depends on personal judgment</a:t>
            </a:r>
            <a:endParaRPr lang="en-US" sz="2600" dirty="0" smtClean="0">
              <a:solidFill>
                <a:schemeClr val="tx1"/>
              </a:solidFill>
            </a:endParaRPr>
          </a:p>
          <a:p>
            <a:pPr marL="514350" indent="-514350" algn="just">
              <a:buFont typeface="Wingdings" pitchFamily="2" charset="2"/>
              <a:buChar char="Ø"/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algn="just"/>
            <a:endParaRPr lang="en-US" sz="3000" b="1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609600" y="2438400"/>
            <a:ext cx="4038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kern="0" dirty="0" smtClean="0"/>
              <a:t>Easy to manage, quick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000" kern="0" dirty="0" smtClean="0"/>
              <a:t>Used in Public opinion polls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685800" y="38100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 algn="just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kern="0" dirty="0" smtClean="0"/>
              <a:t>Disadvantages: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000" kern="0" noProof="0" dirty="0" smtClean="0"/>
              <a:t>Personal Prejudices and bias</a:t>
            </a:r>
          </a:p>
          <a:p>
            <a:pPr lvl="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000" kern="0" dirty="0" smtClean="0"/>
              <a:t>Dependent on subjective decisions</a:t>
            </a:r>
            <a:r>
              <a:rPr lang="en-US" sz="2000" kern="0" noProof="0" dirty="0" smtClean="0"/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4400" y="2971800"/>
            <a:ext cx="3962400" cy="3276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971801"/>
            <a:ext cx="3962400" cy="327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Pics for sampling techniues\Judgemental Sampling.jpg"/>
          <p:cNvPicPr>
            <a:picLocks noChangeAspect="1" noChangeArrowheads="1"/>
          </p:cNvPicPr>
          <p:nvPr/>
        </p:nvPicPr>
        <p:blipFill>
          <a:blip r:embed="rId2" cstate="print"/>
          <a:srcRect b="14286"/>
          <a:stretch>
            <a:fillRect/>
          </a:stretch>
        </p:blipFill>
        <p:spPr bwMode="auto">
          <a:xfrm>
            <a:off x="762000" y="3766820"/>
            <a:ext cx="3581400" cy="2566670"/>
          </a:xfrm>
          <a:prstGeom prst="rect">
            <a:avLst/>
          </a:prstGeom>
          <a:noFill/>
        </p:spPr>
      </p:pic>
      <p:pic>
        <p:nvPicPr>
          <p:cNvPr id="1027" name="Picture 3" descr="C:\Users\user\Desktop\Pics for sampling techniues\convenience.jpeg"/>
          <p:cNvPicPr>
            <a:picLocks noChangeAspect="1" noChangeArrowheads="1"/>
          </p:cNvPicPr>
          <p:nvPr/>
        </p:nvPicPr>
        <p:blipFill>
          <a:blip r:embed="rId3" cstate="print"/>
          <a:srcRect l="30924" t="47291"/>
          <a:stretch>
            <a:fillRect/>
          </a:stretch>
        </p:blipFill>
        <p:spPr bwMode="auto">
          <a:xfrm>
            <a:off x="685800" y="914400"/>
            <a:ext cx="3505200" cy="2307957"/>
          </a:xfrm>
          <a:prstGeom prst="rect">
            <a:avLst/>
          </a:prstGeom>
          <a:noFill/>
        </p:spPr>
      </p:pic>
      <p:pic>
        <p:nvPicPr>
          <p:cNvPr id="1028" name="Picture 4" descr="C:\Users\user\Desktop\Pics for sampling techniues\65-Quota-Sampling.jpg"/>
          <p:cNvPicPr>
            <a:picLocks noChangeAspect="1" noChangeArrowheads="1"/>
          </p:cNvPicPr>
          <p:nvPr/>
        </p:nvPicPr>
        <p:blipFill>
          <a:blip r:embed="rId4" cstate="print"/>
          <a:srcRect b="15208"/>
          <a:stretch>
            <a:fillRect/>
          </a:stretch>
        </p:blipFill>
        <p:spPr bwMode="auto">
          <a:xfrm>
            <a:off x="5029200" y="914400"/>
            <a:ext cx="3810000" cy="2177143"/>
          </a:xfrm>
          <a:prstGeom prst="rect">
            <a:avLst/>
          </a:prstGeom>
          <a:noFill/>
        </p:spPr>
      </p:pic>
      <p:pic>
        <p:nvPicPr>
          <p:cNvPr id="1030" name="Picture 6" descr="C:\Users\user\Desktop\Pics for sampling techniues\images.jpeg"/>
          <p:cNvPicPr>
            <a:picLocks noChangeAspect="1" noChangeArrowheads="1"/>
          </p:cNvPicPr>
          <p:nvPr/>
        </p:nvPicPr>
        <p:blipFill>
          <a:blip r:embed="rId5" cstate="print"/>
          <a:srcRect b="15217"/>
          <a:stretch>
            <a:fillRect/>
          </a:stretch>
        </p:blipFill>
        <p:spPr bwMode="auto">
          <a:xfrm>
            <a:off x="5334000" y="3886200"/>
            <a:ext cx="3200400" cy="2305755"/>
          </a:xfrm>
          <a:prstGeom prst="rect">
            <a:avLst/>
          </a:prstGeom>
          <a:noFill/>
        </p:spPr>
      </p:pic>
      <p:cxnSp>
        <p:nvCxnSpPr>
          <p:cNvPr id="11" name="Straight Connector 10"/>
          <p:cNvCxnSpPr/>
          <p:nvPr/>
        </p:nvCxnSpPr>
        <p:spPr>
          <a:xfrm>
            <a:off x="0" y="358140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572000" y="0"/>
            <a:ext cx="76200" cy="6858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0" y="1"/>
          <a:ext cx="960120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457200" y="9144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4876800" y="9144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33400" y="39624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876800" y="3962400"/>
            <a:ext cx="3810000" cy="23622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298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1_Office Theme</vt:lpstr>
      <vt:lpstr>2_Diseño predeterminado</vt:lpstr>
      <vt:lpstr>Office Theme</vt:lpstr>
      <vt:lpstr>3_Diseño predeterminado</vt:lpstr>
      <vt:lpstr>Sampling techniques                                 By Dilipan kumar                                                                                          Rowan Xavier                                                                                          Angela Carol Fernandez                                                                                          Sivaranjini S</vt:lpstr>
      <vt:lpstr>Slide 2</vt:lpstr>
      <vt:lpstr>SIMPLE RANDOM SAMPLING</vt:lpstr>
      <vt:lpstr>CONVENIENCE SAMPLING</vt:lpstr>
      <vt:lpstr>SNOWBALL SAMPLING</vt:lpstr>
      <vt:lpstr>PURPOSIVE SAMPLING</vt:lpstr>
      <vt:lpstr>QUOTA SAMPLING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10</cp:revision>
  <dcterms:created xsi:type="dcterms:W3CDTF">2019-07-03T10:35:54Z</dcterms:created>
  <dcterms:modified xsi:type="dcterms:W3CDTF">2019-07-06T08:07:30Z</dcterms:modified>
</cp:coreProperties>
</file>