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6" r:id="rId6"/>
    <p:sldId id="267" r:id="rId7"/>
    <p:sldId id="268" r:id="rId8"/>
    <p:sldId id="259" r:id="rId9"/>
    <p:sldId id="265" r:id="rId10"/>
    <p:sldId id="26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51803"/>
            <a:ext cx="10589260" cy="1320874"/>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5000" spc="-5" dirty="0"/>
              <a:t>O</a:t>
            </a:r>
            <a:r>
              <a:rPr lang="en-IN" sz="5000" spc="-5" dirty="0" err="1"/>
              <a:t>nline</a:t>
            </a:r>
            <a:r>
              <a:rPr lang="en-IN" sz="5000" spc="-5" dirty="0"/>
              <a:t> Complaint Registration and Management System</a:t>
            </a:r>
            <a:endParaRPr sz="5000" spc="-5" dirty="0"/>
          </a:p>
        </p:txBody>
      </p:sp>
      <p:sp>
        <p:nvSpPr>
          <p:cNvPr id="3" name="object 3"/>
          <p:cNvSpPr txBox="1"/>
          <p:nvPr/>
        </p:nvSpPr>
        <p:spPr>
          <a:xfrm>
            <a:off x="5257800" y="3200400"/>
            <a:ext cx="7239000" cy="3116238"/>
          </a:xfrm>
          <a:prstGeom prst="rect">
            <a:avLst/>
          </a:prstGeom>
        </p:spPr>
        <p:txBody>
          <a:bodyPr vert="horz" wrap="square" lIns="0" tIns="129540" rIns="0" bIns="0" rtlCol="0">
            <a:spAutoFit/>
          </a:bodyPr>
          <a:lstStyle/>
          <a:p>
            <a:pPr marL="12700">
              <a:lnSpc>
                <a:spcPct val="100000"/>
              </a:lnSpc>
              <a:spcBef>
                <a:spcPts val="1020"/>
              </a:spcBef>
            </a:pPr>
            <a:r>
              <a:rPr lang="en-IN" sz="2400" b="1" spc="-5" dirty="0">
                <a:latin typeface="Times New Roman"/>
                <a:cs typeface="Times New Roman"/>
              </a:rPr>
              <a:t>           </a:t>
            </a:r>
            <a:r>
              <a:rPr sz="2400" b="1" spc="-5" dirty="0">
                <a:latin typeface="Times New Roman"/>
                <a:cs typeface="Times New Roman"/>
              </a:rPr>
              <a:t>TEAM</a:t>
            </a:r>
            <a:r>
              <a:rPr sz="2400" b="1" spc="-20" dirty="0">
                <a:latin typeface="Times New Roman"/>
                <a:cs typeface="Times New Roman"/>
              </a:rPr>
              <a:t> </a:t>
            </a:r>
            <a:r>
              <a:rPr sz="2400" b="1" spc="-30" dirty="0">
                <a:latin typeface="Times New Roman"/>
                <a:cs typeface="Times New Roman"/>
              </a:rPr>
              <a:t>MEMBER</a:t>
            </a:r>
            <a:r>
              <a:rPr lang="en-IN" sz="2400" b="1" spc="-30" dirty="0">
                <a:latin typeface="Times New Roman"/>
                <a:cs typeface="Times New Roman"/>
              </a:rPr>
              <a:t>S:</a:t>
            </a:r>
          </a:p>
          <a:p>
            <a:pPr marL="12700">
              <a:lnSpc>
                <a:spcPct val="100000"/>
              </a:lnSpc>
              <a:spcBef>
                <a:spcPts val="1020"/>
              </a:spcBef>
            </a:pPr>
            <a:r>
              <a:rPr lang="en-IN" sz="2000" dirty="0">
                <a:latin typeface="Times New Roman"/>
                <a:cs typeface="Times New Roman"/>
              </a:rPr>
              <a:t>                          SANDHIYA M D(211521205132)</a:t>
            </a:r>
          </a:p>
          <a:p>
            <a:pPr marL="12700">
              <a:lnSpc>
                <a:spcPct val="100000"/>
              </a:lnSpc>
              <a:spcBef>
                <a:spcPts val="1020"/>
              </a:spcBef>
            </a:pPr>
            <a:r>
              <a:rPr lang="en-IN" sz="2000" dirty="0">
                <a:latin typeface="Times New Roman"/>
                <a:cs typeface="Times New Roman"/>
              </a:rPr>
              <a:t>	            SAROBIN SILVIYA D(211521205139)</a:t>
            </a:r>
          </a:p>
          <a:p>
            <a:pPr marL="12700">
              <a:lnSpc>
                <a:spcPct val="100000"/>
              </a:lnSpc>
              <a:spcBef>
                <a:spcPts val="1020"/>
              </a:spcBef>
            </a:pPr>
            <a:r>
              <a:rPr lang="en-IN" sz="2000" dirty="0">
                <a:latin typeface="Times New Roman"/>
                <a:cs typeface="Times New Roman"/>
              </a:rPr>
              <a:t>                          SAI JAHNAVI V C(211521205128)</a:t>
            </a:r>
          </a:p>
          <a:p>
            <a:pPr marL="12700">
              <a:spcBef>
                <a:spcPts val="1020"/>
              </a:spcBef>
            </a:pPr>
            <a:r>
              <a:rPr lang="en-IN" sz="2000" dirty="0">
                <a:latin typeface="Times New Roman"/>
                <a:cs typeface="Times New Roman"/>
              </a:rPr>
              <a:t>	            SIVASREE S(211521205150)</a:t>
            </a:r>
          </a:p>
          <a:p>
            <a:pPr marL="12700">
              <a:spcBef>
                <a:spcPts val="1020"/>
              </a:spcBef>
            </a:pPr>
            <a:r>
              <a:rPr lang="en-IN" sz="2000" dirty="0">
                <a:latin typeface="Times New Roman"/>
                <a:cs typeface="Times New Roman"/>
              </a:rPr>
              <a:t>	            SHETHRA S(211521205147)</a:t>
            </a:r>
          </a:p>
          <a:p>
            <a:pPr marL="12700">
              <a:lnSpc>
                <a:spcPct val="100000"/>
              </a:lnSpc>
              <a:spcBef>
                <a:spcPts val="1020"/>
              </a:spcBef>
            </a:pPr>
            <a:endParaRPr sz="2000" dirty="0">
              <a:latin typeface="Times New Roman"/>
              <a:cs typeface="Times New Roman"/>
            </a:endParaRPr>
          </a:p>
        </p:txBody>
      </p:sp>
      <p:pic>
        <p:nvPicPr>
          <p:cNvPr id="5" name="Picture 4">
            <a:extLst>
              <a:ext uri="{FF2B5EF4-FFF2-40B4-BE49-F238E27FC236}">
                <a16:creationId xmlns:a16="http://schemas.microsoft.com/office/drawing/2014/main" id="{6AB93CE0-D1A7-8509-6404-B6CAEB996579}"/>
              </a:ext>
            </a:extLst>
          </p:cNvPr>
          <p:cNvPicPr>
            <a:picLocks noChangeAspect="1"/>
          </p:cNvPicPr>
          <p:nvPr/>
        </p:nvPicPr>
        <p:blipFill>
          <a:blip r:embed="rId2">
            <a:extLst>
              <a:ext uri="{28A0092B-C50C-407E-A947-70E740481C1C}">
                <a14:useLocalDpi xmlns:a14="http://schemas.microsoft.com/office/drawing/2010/main" val="0"/>
              </a:ext>
            </a:extLst>
          </a:blip>
          <a:srcRect l="8125" t="32222" r="50000" b="12223"/>
          <a:stretch/>
        </p:blipFill>
        <p:spPr>
          <a:xfrm>
            <a:off x="762000" y="2366889"/>
            <a:ext cx="5105400" cy="381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667000"/>
            <a:ext cx="5257800" cy="936154"/>
          </a:xfrm>
          <a:prstGeom prst="rect">
            <a:avLst/>
          </a:prstGeom>
        </p:spPr>
        <p:txBody>
          <a:bodyPr vert="horz" wrap="square" lIns="0" tIns="12700" rIns="0" bIns="0" rtlCol="0">
            <a:spAutoFit/>
          </a:bodyPr>
          <a:lstStyle/>
          <a:p>
            <a:pPr marL="212725">
              <a:lnSpc>
                <a:spcPct val="100000"/>
              </a:lnSpc>
              <a:spcBef>
                <a:spcPts val="100"/>
              </a:spcBef>
            </a:pPr>
            <a:r>
              <a:rPr sz="6000" b="1" spc="-10" dirty="0"/>
              <a:t>THANK</a:t>
            </a:r>
            <a:r>
              <a:rPr sz="6000" spc="-254" dirty="0"/>
              <a:t> </a:t>
            </a:r>
            <a:r>
              <a:rPr sz="6000" b="1"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9" y="381000"/>
            <a:ext cx="2438400" cy="751488"/>
          </a:xfrm>
          <a:prstGeom prst="rect">
            <a:avLst/>
          </a:prstGeom>
        </p:spPr>
        <p:txBody>
          <a:bodyPr vert="horz" wrap="square" lIns="0" tIns="12700" rIns="0" bIns="0" rtlCol="0">
            <a:spAutoFit/>
          </a:bodyPr>
          <a:lstStyle/>
          <a:p>
            <a:pPr marL="12700">
              <a:lnSpc>
                <a:spcPct val="100000"/>
              </a:lnSpc>
              <a:spcBef>
                <a:spcPts val="100"/>
              </a:spcBef>
            </a:pPr>
            <a:r>
              <a:rPr sz="4800" b="1" spc="-5" dirty="0"/>
              <a:t>Abstract</a:t>
            </a:r>
            <a:endParaRPr sz="4800" b="1" dirty="0"/>
          </a:p>
        </p:txBody>
      </p:sp>
      <p:sp>
        <p:nvSpPr>
          <p:cNvPr id="3" name="object 3"/>
          <p:cNvSpPr txBox="1"/>
          <p:nvPr/>
        </p:nvSpPr>
        <p:spPr>
          <a:xfrm>
            <a:off x="1103311" y="1447800"/>
            <a:ext cx="9375775" cy="6267870"/>
          </a:xfrm>
          <a:prstGeom prst="rect">
            <a:avLst/>
          </a:prstGeom>
        </p:spPr>
        <p:txBody>
          <a:bodyPr vert="horz" wrap="square" lIns="0" tIns="46990" rIns="0" bIns="0"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Online Complaint Registration and Management System is a MERN stack-based web application designed to streamline the process of submitting, tracking, and resolving complaints.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It provides a user-friendly platform where users can register complaints, track their progress in real-time, and interact with assigned agents.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The system ensures real-time communication, scalability, and a seamless user experience, while prioritizing security and confidentiality.</a:t>
            </a:r>
          </a:p>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pPr marL="12700" marR="5080" algn="just">
              <a:lnSpc>
                <a:spcPts val="2160"/>
              </a:lnSpc>
              <a:spcBef>
                <a:spcPts val="370"/>
              </a:spcBef>
            </a:pPr>
            <a:endParaRPr lang="en-US" sz="2800" spc="235" dirty="0">
              <a:latin typeface="Times New Roman" panose="02020603050405020304" pitchFamily="18" charset="0"/>
              <a:cs typeface="Times New Roman" panose="02020603050405020304" pitchFamily="18" charset="0"/>
            </a:endParaRPr>
          </a:p>
          <a:p>
            <a:pPr marL="12700" marR="5080" algn="just">
              <a:lnSpc>
                <a:spcPts val="2160"/>
              </a:lnSpc>
              <a:spcBef>
                <a:spcPts val="370"/>
              </a:spcBef>
            </a:pPr>
            <a:endParaRPr lang="en-US" sz="2800" spc="2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457200"/>
            <a:ext cx="3429000" cy="751488"/>
          </a:xfrm>
          <a:prstGeom prst="rect">
            <a:avLst/>
          </a:prstGeom>
        </p:spPr>
        <p:txBody>
          <a:bodyPr vert="horz" wrap="square" lIns="0" tIns="12700" rIns="0" bIns="0" rtlCol="0">
            <a:spAutoFit/>
          </a:bodyPr>
          <a:lstStyle/>
          <a:p>
            <a:pPr marL="12700">
              <a:lnSpc>
                <a:spcPct val="100000"/>
              </a:lnSpc>
              <a:spcBef>
                <a:spcPts val="100"/>
              </a:spcBef>
            </a:pPr>
            <a:r>
              <a:rPr sz="4800" b="1" dirty="0"/>
              <a:t>Introduction</a:t>
            </a:r>
          </a:p>
        </p:txBody>
      </p:sp>
      <p:sp>
        <p:nvSpPr>
          <p:cNvPr id="3" name="object 3"/>
          <p:cNvSpPr txBox="1"/>
          <p:nvPr/>
        </p:nvSpPr>
        <p:spPr>
          <a:xfrm>
            <a:off x="990600" y="1752600"/>
            <a:ext cx="9882894" cy="4232569"/>
          </a:xfrm>
          <a:prstGeom prst="rect">
            <a:avLst/>
          </a:prstGeom>
        </p:spPr>
        <p:txBody>
          <a:bodyPr vert="horz" wrap="square" lIns="0" tIns="76835" rIns="0" bIns="0"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Online Complaint Registration and Management System is a web-based platform that streamlines the process of managing and resolving complaints. </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It allows users to submit complaints, track progress in real-time, and engage with agents for quick resolutions.</a:t>
            </a: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Built using modern technologies, it ensures security, efficiency, and a seamless user experience.</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33400"/>
            <a:ext cx="4879975" cy="751488"/>
          </a:xfrm>
          <a:prstGeom prst="rect">
            <a:avLst/>
          </a:prstGeom>
        </p:spPr>
        <p:txBody>
          <a:bodyPr vert="horz" wrap="square" lIns="0" tIns="12700" rIns="0" bIns="0" rtlCol="0">
            <a:spAutoFit/>
          </a:bodyPr>
          <a:lstStyle/>
          <a:p>
            <a:pPr marL="12700">
              <a:lnSpc>
                <a:spcPct val="100000"/>
              </a:lnSpc>
              <a:spcBef>
                <a:spcPts val="100"/>
              </a:spcBef>
            </a:pPr>
            <a:r>
              <a:rPr sz="4800" b="1" spc="-5" dirty="0"/>
              <a:t>Proposed</a:t>
            </a:r>
            <a:r>
              <a:rPr sz="4800" spc="-90" dirty="0"/>
              <a:t> </a:t>
            </a:r>
            <a:r>
              <a:rPr lang="en-IN" sz="4800" b="1" spc="-5" dirty="0"/>
              <a:t>S</a:t>
            </a:r>
            <a:r>
              <a:rPr sz="4800" b="1" spc="-5" dirty="0" err="1"/>
              <a:t>ystem</a:t>
            </a:r>
            <a:endParaRPr sz="4800" b="1" dirty="0"/>
          </a:p>
        </p:txBody>
      </p:sp>
      <p:sp>
        <p:nvSpPr>
          <p:cNvPr id="3" name="object 3"/>
          <p:cNvSpPr txBox="1"/>
          <p:nvPr/>
        </p:nvSpPr>
        <p:spPr>
          <a:xfrm>
            <a:off x="647700" y="2133600"/>
            <a:ext cx="10896600" cy="3282309"/>
          </a:xfrm>
          <a:prstGeom prst="rect">
            <a:avLst/>
          </a:prstGeom>
        </p:spPr>
        <p:txBody>
          <a:bodyPr vert="horz" wrap="square" lIns="0" tIns="50165" rIns="0" bIns="0" rtlCol="0">
            <a:spAutoFit/>
          </a:bodyPr>
          <a:lstStyle/>
          <a:p>
            <a:pPr marL="342900" indent="-342900">
              <a:buFont typeface="Arial" panose="020B0604020202020204" pitchFamily="34" charset="0"/>
              <a:buChar char="•"/>
            </a:pPr>
            <a:r>
              <a:rPr lang="en-US" sz="3000" dirty="0">
                <a:latin typeface="Times New Roman"/>
                <a:cs typeface="Times New Roman"/>
              </a:rPr>
              <a:t> </a:t>
            </a:r>
            <a:r>
              <a:rPr lang="en-US" sz="3000" dirty="0">
                <a:latin typeface="Times New Roman" panose="02020603050405020304" pitchFamily="18" charset="0"/>
                <a:cs typeface="Times New Roman" panose="02020603050405020304" pitchFamily="18" charset="0"/>
              </a:rPr>
              <a:t>The proposed system is an online platform that enables users to easily submit, track, and resolve complaints.</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Built using the MERN stack, the system ensures efficient complaint management, data security, and enhanced user experience. Future implementations may involve the integration of AI-driven complaint categorization.</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40FA-80B6-9BCB-8AEA-86234C5634D5}"/>
              </a:ext>
            </a:extLst>
          </p:cNvPr>
          <p:cNvSpPr>
            <a:spLocks noGrp="1"/>
          </p:cNvSpPr>
          <p:nvPr>
            <p:ph type="title"/>
          </p:nvPr>
        </p:nvSpPr>
        <p:spPr>
          <a:xfrm>
            <a:off x="3048000" y="838200"/>
            <a:ext cx="5791200" cy="738664"/>
          </a:xfrm>
        </p:spPr>
        <p:txBody>
          <a:bodyPr/>
          <a:lstStyle/>
          <a:p>
            <a:pPr algn="ctr"/>
            <a:r>
              <a:rPr lang="en-US" dirty="0"/>
              <a:t>Front end </a:t>
            </a:r>
            <a:r>
              <a:rPr lang="en-US" sz="4800" dirty="0"/>
              <a:t>Development</a:t>
            </a:r>
            <a:endParaRPr lang="en-IN" sz="4800" dirty="0"/>
          </a:p>
        </p:txBody>
      </p:sp>
      <p:sp>
        <p:nvSpPr>
          <p:cNvPr id="3" name="Text Placeholder 2">
            <a:extLst>
              <a:ext uri="{FF2B5EF4-FFF2-40B4-BE49-F238E27FC236}">
                <a16:creationId xmlns:a16="http://schemas.microsoft.com/office/drawing/2014/main" id="{9EE17C9D-9223-0E25-A729-EB1051DC4352}"/>
              </a:ext>
            </a:extLst>
          </p:cNvPr>
          <p:cNvSpPr>
            <a:spLocks noGrp="1"/>
          </p:cNvSpPr>
          <p:nvPr>
            <p:ph type="body" idx="1"/>
          </p:nvPr>
        </p:nvSpPr>
        <p:spPr>
          <a:xfrm>
            <a:off x="1143000" y="2274838"/>
            <a:ext cx="9982200" cy="3668762"/>
          </a:xfrm>
        </p:spPr>
        <p:txBody>
          <a:bodyPr/>
          <a:lstStyle/>
          <a:p>
            <a:r>
              <a:rPr lang="en-US" sz="3000" dirty="0">
                <a:latin typeface="Times New Roman" panose="02020603050405020304" pitchFamily="18" charset="0"/>
                <a:cs typeface="Times New Roman" panose="02020603050405020304" pitchFamily="18" charset="0"/>
              </a:rPr>
              <a:t>The front-end development of the Online Complaint Registration and Management System focuses on creating a user-friendly and responsive interface , built with HTML, CSS, and </a:t>
            </a:r>
            <a:r>
              <a:rPr lang="en-US" sz="3000" dirty="0" err="1">
                <a:latin typeface="Times New Roman" panose="02020603050405020304" pitchFamily="18" charset="0"/>
                <a:cs typeface="Times New Roman" panose="02020603050405020304" pitchFamily="18" charset="0"/>
              </a:rPr>
              <a:t>JavaScript,The</a:t>
            </a:r>
            <a:r>
              <a:rPr lang="en-US" sz="3000" dirty="0">
                <a:latin typeface="Times New Roman" panose="02020603050405020304" pitchFamily="18" charset="0"/>
                <a:cs typeface="Times New Roman" panose="02020603050405020304" pitchFamily="18" charset="0"/>
              </a:rPr>
              <a:t> interface is optimized for ease of use, allowing users to register, submit complaints, and track progress effortlessly across devices.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2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E44690-30BB-3EF9-BC41-10B3EB6654BE}"/>
              </a:ext>
            </a:extLst>
          </p:cNvPr>
          <p:cNvSpPr>
            <a:spLocks noGrp="1"/>
          </p:cNvSpPr>
          <p:nvPr>
            <p:ph type="body" idx="1"/>
          </p:nvPr>
        </p:nvSpPr>
        <p:spPr>
          <a:xfrm>
            <a:off x="914400" y="2321004"/>
            <a:ext cx="10134600" cy="3165396"/>
          </a:xfrm>
        </p:spPr>
        <p:txBody>
          <a:bodyPr/>
          <a:lstStyle/>
          <a:p>
            <a:r>
              <a:rPr lang="en-US" sz="3000" dirty="0">
                <a:latin typeface="Times New Roman" panose="02020603050405020304" pitchFamily="18" charset="0"/>
                <a:cs typeface="Times New Roman" panose="02020603050405020304" pitchFamily="18" charset="0"/>
              </a:rPr>
              <a:t>Socket.io is incorporated for real-time notifications, allowing users to receive instant updates on their complaint status. The backend, powered by Express.js, interacts with the MongoDB database for efficient data storage and retrieval, ensuring that all user interactions, such as complaint submission and tracking, are processed quickly and securely.</a:t>
            </a:r>
            <a:endParaRPr lang="en-I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F9784C-8C7D-A87E-7A86-B875CC068F3D}"/>
              </a:ext>
            </a:extLst>
          </p:cNvPr>
          <p:cNvSpPr>
            <a:spLocks noGrp="1"/>
          </p:cNvSpPr>
          <p:nvPr>
            <p:ph type="title"/>
          </p:nvPr>
        </p:nvSpPr>
        <p:spPr>
          <a:xfrm>
            <a:off x="3048000" y="838200"/>
            <a:ext cx="5791200" cy="738664"/>
          </a:xfrm>
        </p:spPr>
        <p:txBody>
          <a:bodyPr/>
          <a:lstStyle/>
          <a:p>
            <a:pPr algn="ctr"/>
            <a:r>
              <a:rPr lang="en-US" dirty="0"/>
              <a:t>Backend </a:t>
            </a:r>
            <a:r>
              <a:rPr lang="en-US" sz="4800" dirty="0"/>
              <a:t>Development</a:t>
            </a:r>
            <a:endParaRPr lang="en-IN" sz="4800" dirty="0"/>
          </a:p>
        </p:txBody>
      </p:sp>
    </p:spTree>
    <p:extLst>
      <p:ext uri="{BB962C8B-B14F-4D97-AF65-F5344CB8AC3E}">
        <p14:creationId xmlns:p14="http://schemas.microsoft.com/office/powerpoint/2010/main" val="316904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BC7-4F69-05D2-52BE-7B75938A338E}"/>
              </a:ext>
            </a:extLst>
          </p:cNvPr>
          <p:cNvSpPr>
            <a:spLocks noGrp="1"/>
          </p:cNvSpPr>
          <p:nvPr>
            <p:ph type="title"/>
          </p:nvPr>
        </p:nvSpPr>
        <p:spPr>
          <a:xfrm>
            <a:off x="4495800" y="533400"/>
            <a:ext cx="2591227" cy="695960"/>
          </a:xfrm>
        </p:spPr>
        <p:txBody>
          <a:bodyPr/>
          <a:lstStyle/>
          <a:p>
            <a:pPr algn="ctr"/>
            <a:r>
              <a:rPr lang="en-US" dirty="0"/>
              <a:t>Integration</a:t>
            </a:r>
            <a:endParaRPr lang="en-IN" dirty="0"/>
          </a:p>
        </p:txBody>
      </p:sp>
      <p:sp>
        <p:nvSpPr>
          <p:cNvPr id="3" name="Text Placeholder 2">
            <a:extLst>
              <a:ext uri="{FF2B5EF4-FFF2-40B4-BE49-F238E27FC236}">
                <a16:creationId xmlns:a16="http://schemas.microsoft.com/office/drawing/2014/main" id="{39E8633B-DBEA-739F-325C-DBC96B061DBF}"/>
              </a:ext>
            </a:extLst>
          </p:cNvPr>
          <p:cNvSpPr>
            <a:spLocks noGrp="1"/>
          </p:cNvSpPr>
          <p:nvPr>
            <p:ph type="body" idx="1"/>
          </p:nvPr>
        </p:nvSpPr>
        <p:spPr>
          <a:xfrm>
            <a:off x="1066800" y="1779687"/>
            <a:ext cx="10534650" cy="5078313"/>
          </a:xfrm>
        </p:spPr>
        <p:txBody>
          <a:bodyPr/>
          <a:lstStyle/>
          <a:p>
            <a:r>
              <a:rPr lang="en-US" sz="3000" dirty="0">
                <a:latin typeface="Times New Roman" panose="02020603050405020304" pitchFamily="18" charset="0"/>
                <a:cs typeface="Times New Roman" panose="02020603050405020304" pitchFamily="18" charset="0"/>
              </a:rPr>
              <a:t>The integration process in the Online Complaint Registration and Management System ensures smooth interaction between the frontend, backend, and database, creating a cohesive and functional system. The backend, developed with Express.js, handles server-side logic and connects to MongoDB, where all user and complaint data is stored securely. This integration ensures efficient complaint handling, from submission to resolution, with real-time communication and robust data management.</a:t>
            </a:r>
          </a:p>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3899" y="381000"/>
            <a:ext cx="3124200" cy="756920"/>
          </a:xfrm>
          <a:prstGeom prst="rect">
            <a:avLst/>
          </a:prstGeom>
        </p:spPr>
        <p:txBody>
          <a:bodyPr vert="horz" wrap="square" lIns="0" tIns="12700" rIns="0" bIns="0" rtlCol="0">
            <a:spAutoFit/>
          </a:bodyPr>
          <a:lstStyle/>
          <a:p>
            <a:pPr marL="12700" algn="ctr">
              <a:lnSpc>
                <a:spcPct val="100000"/>
              </a:lnSpc>
              <a:spcBef>
                <a:spcPts val="100"/>
              </a:spcBef>
            </a:pPr>
            <a:r>
              <a:rPr lang="en-IN" sz="4800" b="1" spc="-10" dirty="0"/>
              <a:t>Flow Chart</a:t>
            </a:r>
            <a:endParaRPr sz="4800" b="1" dirty="0"/>
          </a:p>
        </p:txBody>
      </p:sp>
      <p:pic>
        <p:nvPicPr>
          <p:cNvPr id="4" name="Picture 3">
            <a:extLst>
              <a:ext uri="{FF2B5EF4-FFF2-40B4-BE49-F238E27FC236}">
                <a16:creationId xmlns:a16="http://schemas.microsoft.com/office/drawing/2014/main" id="{5A10CB2A-F3F8-82B9-CDDA-7FF1B9629611}"/>
              </a:ext>
            </a:extLst>
          </p:cNvPr>
          <p:cNvPicPr>
            <a:picLocks noChangeAspect="1"/>
          </p:cNvPicPr>
          <p:nvPr/>
        </p:nvPicPr>
        <p:blipFill>
          <a:blip r:embed="rId2">
            <a:extLst>
              <a:ext uri="{28A0092B-C50C-407E-A947-70E740481C1C}">
                <a14:useLocalDpi xmlns:a14="http://schemas.microsoft.com/office/drawing/2010/main" val="0"/>
              </a:ext>
            </a:extLst>
          </a:blip>
          <a:srcRect l="28125" t="48514" r="31875" b="23866"/>
          <a:stretch/>
        </p:blipFill>
        <p:spPr>
          <a:xfrm>
            <a:off x="1443089" y="1676400"/>
            <a:ext cx="9305819"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79B1-2275-8EB8-4391-390FDA92973C}"/>
              </a:ext>
            </a:extLst>
          </p:cNvPr>
          <p:cNvSpPr>
            <a:spLocks noGrp="1"/>
          </p:cNvSpPr>
          <p:nvPr>
            <p:ph type="title"/>
          </p:nvPr>
        </p:nvSpPr>
        <p:spPr>
          <a:xfrm>
            <a:off x="1143000" y="2286000"/>
            <a:ext cx="9906000" cy="2769989"/>
          </a:xfrm>
        </p:spPr>
        <p:txBody>
          <a:bodyPr/>
          <a:lstStyle/>
          <a:p>
            <a:r>
              <a:rPr lang="en-US" sz="3000" dirty="0"/>
              <a:t>In conclusion, the Online Complaint Registration and Management System provides a streamlined, efficient platform for handling customer complaints, from submission to resolution. Built using the MERN stack, it ensures seamless interaction between the user, agents, and administrators while prioritizing security and real-time communication.</a:t>
            </a:r>
            <a:endParaRPr lang="en-IN" sz="3000" dirty="0"/>
          </a:p>
        </p:txBody>
      </p:sp>
      <p:sp>
        <p:nvSpPr>
          <p:cNvPr id="3" name="Text Placeholder 2">
            <a:extLst>
              <a:ext uri="{FF2B5EF4-FFF2-40B4-BE49-F238E27FC236}">
                <a16:creationId xmlns:a16="http://schemas.microsoft.com/office/drawing/2014/main" id="{58FF1CBB-84A5-8A1C-A993-A57DB9E3DC8A}"/>
              </a:ext>
            </a:extLst>
          </p:cNvPr>
          <p:cNvSpPr>
            <a:spLocks noGrp="1"/>
          </p:cNvSpPr>
          <p:nvPr>
            <p:ph type="body" idx="1"/>
          </p:nvPr>
        </p:nvSpPr>
        <p:spPr>
          <a:xfrm>
            <a:off x="4191000" y="762000"/>
            <a:ext cx="3282950" cy="710089"/>
          </a:xfrm>
        </p:spPr>
        <p:txBody>
          <a:bodyPr/>
          <a:lstStyle/>
          <a:p>
            <a:r>
              <a:rPr lang="en-IN" sz="4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519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492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Online Complaint Registration and Management System</vt:lpstr>
      <vt:lpstr>Abstract</vt:lpstr>
      <vt:lpstr>Introduction</vt:lpstr>
      <vt:lpstr>Proposed System</vt:lpstr>
      <vt:lpstr>Front end Development</vt:lpstr>
      <vt:lpstr>Backend Development</vt:lpstr>
      <vt:lpstr>Integration</vt:lpstr>
      <vt:lpstr>Flow Chart</vt:lpstr>
      <vt:lpstr>In conclusion, the Online Complaint Registration and Management System provides a streamlined, efficient platform for handling customer complaints, from submission to resolution. Built using the MERN stack, it ensures seamless interaction between the user, agents, and administrators while prioritizing security and real-time communication.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Dell Pro</cp:lastModifiedBy>
  <cp:revision>6</cp:revision>
  <dcterms:created xsi:type="dcterms:W3CDTF">2024-02-15T12:58:00Z</dcterms:created>
  <dcterms:modified xsi:type="dcterms:W3CDTF">2024-10-08T16:48:12Z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