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87" r:id="rId2"/>
    <p:sldMasterId id="2147483688" r:id="rId3"/>
    <p:sldMasterId id="2147483689" r:id="rId4"/>
  </p:sldMasterIdLst>
  <p:notesMasterIdLst>
    <p:notesMasterId r:id="rId27"/>
  </p:notesMasterIdLst>
  <p:sldIdLst>
    <p:sldId id="256" r:id="rId5"/>
    <p:sldId id="290" r:id="rId6"/>
    <p:sldId id="286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9" r:id="rId15"/>
    <p:sldId id="284" r:id="rId16"/>
    <p:sldId id="285" r:id="rId17"/>
    <p:sldId id="275" r:id="rId18"/>
    <p:sldId id="276" r:id="rId19"/>
    <p:sldId id="277" r:id="rId20"/>
    <p:sldId id="280" r:id="rId21"/>
    <p:sldId id="282" r:id="rId22"/>
    <p:sldId id="288" r:id="rId23"/>
    <p:sldId id="283" r:id="rId24"/>
    <p:sldId id="289" r:id="rId25"/>
    <p:sldId id="287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iyanka Srivastava" initials="" lastIdx="1" clrIdx="0"/>
  <p:cmAuthor id="1" name="Sivasrinivas Amar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C9B52-A625-48A1-85A4-C07318FFF609}">
  <a:tblStyle styleId="{744C9B52-A625-48A1-85A4-C07318FFF60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slide is repetitive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">
    <p:pos x="6000" y="0"/>
    <p:text>Mostly ma part is completed...may change afterwards if i find good info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332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48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7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66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23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95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0939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21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94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33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36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74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57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73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95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9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81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03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46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6052"/>
            <a:ext cx="10925833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881"/>
            <a:ext cx="10500940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881"/>
            <a:ext cx="2167466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-4974"/>
            <a:ext cx="1403434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4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400" b="1"/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400" b="1"/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30098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5448300" y="1981200"/>
            <a:ext cx="30098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000"/>
            </a:lvl1pPr>
            <a:lvl2pPr marL="457200" indent="0" rtl="0">
              <a:buFont typeface="Times New Roman"/>
              <a:buNone/>
              <a:defRPr sz="1800"/>
            </a:lvl2pPr>
            <a:lvl3pPr marL="914400" indent="0" rtl="0">
              <a:buFont typeface="Times New Roman"/>
              <a:buNone/>
              <a:defRPr sz="1600"/>
            </a:lvl3pPr>
            <a:lvl4pPr marL="1371600" indent="0" rtl="0">
              <a:buFont typeface="Times New Roman"/>
              <a:buNone/>
              <a:defRPr sz="1400"/>
            </a:lvl4pPr>
            <a:lvl5pPr marL="1828800" indent="0" rtl="0">
              <a:buFont typeface="Times New Roman"/>
              <a:buNone/>
              <a:defRPr sz="1400"/>
            </a:lvl5pPr>
            <a:lvl6pPr marL="2286000" indent="0" rtl="0">
              <a:buFont typeface="Times New Roman"/>
              <a:buNone/>
              <a:defRPr sz="1400"/>
            </a:lvl6pPr>
            <a:lvl7pPr marL="2743200" indent="0" rtl="0">
              <a:buFont typeface="Times New Roman"/>
              <a:buNone/>
              <a:defRPr sz="1400"/>
            </a:lvl7pPr>
            <a:lvl8pPr marL="3200400" indent="0" rtl="0">
              <a:buFont typeface="Times New Roman"/>
              <a:buNone/>
              <a:defRPr sz="1400"/>
            </a:lvl8pPr>
            <a:lvl9pPr marL="3657600" indent="0" rtl="0"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None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None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4943475" y="2581274"/>
            <a:ext cx="5486399" cy="1543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1781175" y="1114424"/>
            <a:ext cx="5486399" cy="447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3314699" y="952500"/>
            <a:ext cx="4114800" cy="617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Times New Roman"/>
              <a:buNone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4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4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400" b="1"/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400" b="1"/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30098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5448300" y="1981200"/>
            <a:ext cx="30098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000"/>
            </a:lvl1pPr>
            <a:lvl2pPr marL="457200" indent="0" rtl="0">
              <a:buFont typeface="Times New Roman"/>
              <a:buNone/>
              <a:defRPr sz="1800"/>
            </a:lvl2pPr>
            <a:lvl3pPr marL="914400" indent="0" rtl="0">
              <a:buFont typeface="Times New Roman"/>
              <a:buNone/>
              <a:defRPr sz="1600"/>
            </a:lvl3pPr>
            <a:lvl4pPr marL="1371600" indent="0" rtl="0">
              <a:buFont typeface="Times New Roman"/>
              <a:buNone/>
              <a:defRPr sz="1400"/>
            </a:lvl4pPr>
            <a:lvl5pPr marL="1828800" indent="0" rtl="0">
              <a:buFont typeface="Times New Roman"/>
              <a:buNone/>
              <a:defRPr sz="1400"/>
            </a:lvl5pPr>
            <a:lvl6pPr marL="2286000" indent="0" rtl="0">
              <a:buFont typeface="Times New Roman"/>
              <a:buNone/>
              <a:defRPr sz="1400"/>
            </a:lvl6pPr>
            <a:lvl7pPr marL="2743200" indent="0" rtl="0">
              <a:buFont typeface="Times New Roman"/>
              <a:buNone/>
              <a:defRPr sz="1400"/>
            </a:lvl7pPr>
            <a:lvl8pPr marL="3200400" indent="0" rtl="0">
              <a:buFont typeface="Times New Roman"/>
              <a:buNone/>
              <a:defRPr sz="1400"/>
            </a:lvl8pPr>
            <a:lvl9pPr marL="3657600" indent="0" rtl="0"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None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None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 rot="5400000">
            <a:off x="4943475" y="2581274"/>
            <a:ext cx="5486399" cy="154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781175" y="1114424"/>
            <a:ext cx="5486399" cy="4476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698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25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3314698" y="952499"/>
            <a:ext cx="4114800" cy="617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698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25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4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4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400" b="1"/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400" b="1"/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30098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5448300" y="1981200"/>
            <a:ext cx="30098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imes New Roman"/>
              <a:buNone/>
              <a:defRPr sz="2000"/>
            </a:lvl1pPr>
            <a:lvl2pPr marL="457200" indent="0" rtl="0">
              <a:buFont typeface="Times New Roman"/>
              <a:buNone/>
              <a:defRPr sz="1800"/>
            </a:lvl2pPr>
            <a:lvl3pPr marL="914400" indent="0" rtl="0">
              <a:buFont typeface="Times New Roman"/>
              <a:buNone/>
              <a:defRPr sz="1600"/>
            </a:lvl3pPr>
            <a:lvl4pPr marL="1371600" indent="0" rtl="0">
              <a:buFont typeface="Times New Roman"/>
              <a:buNone/>
              <a:defRPr sz="1400"/>
            </a:lvl4pPr>
            <a:lvl5pPr marL="1828800" indent="0" rtl="0">
              <a:buFont typeface="Times New Roman"/>
              <a:buNone/>
              <a:defRPr sz="1400"/>
            </a:lvl5pPr>
            <a:lvl6pPr marL="2286000" indent="0" rtl="0">
              <a:buFont typeface="Times New Roman"/>
              <a:buNone/>
              <a:defRPr sz="1400"/>
            </a:lvl6pPr>
            <a:lvl7pPr marL="2743200" indent="0" rtl="0">
              <a:buFont typeface="Times New Roman"/>
              <a:buNone/>
              <a:defRPr sz="1400"/>
            </a:lvl7pPr>
            <a:lvl8pPr marL="3200400" indent="0" rtl="0">
              <a:buFont typeface="Times New Roman"/>
              <a:buNone/>
              <a:defRPr sz="1400"/>
            </a:lvl8pPr>
            <a:lvl9pPr marL="3657600" indent="0" rtl="0"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698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25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25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52400" algn="ctr" rtl="0">
              <a:buSzPct val="100000"/>
              <a:buFont typeface="Trebuchet MS"/>
              <a:buNone/>
              <a:defRPr sz="2400"/>
            </a:lvl1pPr>
            <a:lvl2pPr marL="0" indent="152400" algn="ctr" rtl="0">
              <a:buSzPct val="100000"/>
              <a:buFont typeface="Trebuchet MS"/>
              <a:buNone/>
              <a:defRPr sz="2400"/>
            </a:lvl2pPr>
            <a:lvl3pPr marL="0" indent="152400" algn="ctr" rtl="0">
              <a:buSzPct val="100000"/>
              <a:buFont typeface="Trebuchet MS"/>
              <a:buNone/>
              <a:defRPr sz="2400"/>
            </a:lvl3pPr>
            <a:lvl4pPr marL="0" indent="152400" algn="ctr" rtl="0">
              <a:buSzPct val="100000"/>
              <a:buFont typeface="Trebuchet MS"/>
              <a:buNone/>
              <a:defRPr sz="2400"/>
            </a:lvl4pPr>
            <a:lvl5pPr marL="0" indent="152400" algn="ctr" rtl="0">
              <a:buSzPct val="100000"/>
              <a:buFont typeface="Trebuchet MS"/>
              <a:buNone/>
              <a:defRPr sz="2400"/>
            </a:lvl5pPr>
            <a:lvl6pPr marL="0" indent="152400" algn="ctr" rtl="0">
              <a:buSzPct val="100000"/>
              <a:buFont typeface="Trebuchet MS"/>
              <a:buNone/>
              <a:defRPr sz="2400"/>
            </a:lvl6pPr>
            <a:lvl7pPr marL="0" indent="152400" algn="ctr" rtl="0">
              <a:buSzPct val="100000"/>
              <a:buFont typeface="Trebuchet MS"/>
              <a:buNone/>
              <a:defRPr sz="2400"/>
            </a:lvl7pPr>
            <a:lvl8pPr marL="0" indent="152400" algn="ctr" rtl="0">
              <a:buSzPct val="100000"/>
              <a:buFont typeface="Trebuchet MS"/>
              <a:buNone/>
              <a:defRPr sz="2400"/>
            </a:lvl8pPr>
            <a:lvl9pPr marL="0" indent="152400" algn="ctr" rtl="0">
              <a:buSzPct val="100000"/>
              <a:buFont typeface="Trebuchet MS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4943475" y="2581274"/>
            <a:ext cx="5486399" cy="1543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781175" y="1114424"/>
            <a:ext cx="5486399" cy="447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5400000">
            <a:off x="3314699" y="952500"/>
            <a:ext cx="4114800" cy="617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Times New Roman"/>
              <a:buNone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4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Arial"/>
              <a:buChar char="•"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Arial"/>
              <a:buChar char="•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2362200" y="6248400"/>
            <a:ext cx="1066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772400" y="6248400"/>
            <a:ext cx="685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0" y="0"/>
            <a:ext cx="1981199" cy="6858000"/>
          </a:xfrm>
          <a:prstGeom prst="rect">
            <a:avLst/>
          </a:prstGeom>
          <a:solidFill>
            <a:srgbClr val="334D9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0" y="3840162"/>
            <a:ext cx="1981199" cy="3017836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48" name="Shape 48"/>
          <p:cNvSpPr/>
          <p:nvPr/>
        </p:nvSpPr>
        <p:spPr>
          <a:xfrm>
            <a:off x="152400" y="228600"/>
            <a:ext cx="1676399" cy="3048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2362200" y="6248400"/>
            <a:ext cx="1066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772400" y="6248400"/>
            <a:ext cx="685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0" y="0"/>
            <a:ext cx="1981199" cy="6858000"/>
          </a:xfrm>
          <a:prstGeom prst="rect">
            <a:avLst/>
          </a:prstGeom>
          <a:solidFill>
            <a:srgbClr val="334D9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3840162"/>
            <a:ext cx="1981199" cy="3017836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93" name="Shape 93"/>
          <p:cNvSpPr/>
          <p:nvPr/>
        </p:nvSpPr>
        <p:spPr>
          <a:xfrm>
            <a:off x="152400" y="228600"/>
            <a:ext cx="1676399" cy="3048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742950" marR="0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1143000" marR="0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600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20574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5146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9718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429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886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2362200" y="6248400"/>
            <a:ext cx="1066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72400" y="6248400"/>
            <a:ext cx="685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0" y="0"/>
            <a:ext cx="1981199" cy="6858000"/>
          </a:xfrm>
          <a:prstGeom prst="rect">
            <a:avLst/>
          </a:prstGeom>
          <a:solidFill>
            <a:srgbClr val="334D9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0" y="3840162"/>
            <a:ext cx="1981198" cy="3017836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sp>
        <p:nvSpPr>
          <p:cNvPr id="138" name="Shape 138"/>
          <p:cNvSpPr/>
          <p:nvPr/>
        </p:nvSpPr>
        <p:spPr>
          <a:xfrm>
            <a:off x="152400" y="228600"/>
            <a:ext cx="1676399" cy="3048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cwiki.apache.org/confluence/display/MAHOUT/Recommender+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209800" y="1143000"/>
            <a:ext cx="6629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Recommender System using Collaborative Filtering and Performance Analysis 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057400" y="4038600"/>
            <a:ext cx="6400799" cy="1938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rgbClr val="FF0000"/>
              </a:buClr>
              <a:buSzPct val="25000"/>
              <a:buFont typeface="Calibri"/>
              <a:buNone/>
            </a:pPr>
            <a:r>
              <a:rPr lang="en" sz="2000" b="1" i="1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Nimbus:</a:t>
            </a:r>
          </a:p>
          <a:p>
            <a:pPr marL="0" marR="0" lvl="0" indent="0" algn="l" rtl="0">
              <a:buClr>
                <a:srgbClr val="595959"/>
              </a:buClr>
              <a:buSzPct val="25000"/>
              <a:buFont typeface="Calibri"/>
              <a:buNone/>
            </a:pPr>
            <a:r>
              <a:rPr lang="en" sz="2000" b="0" i="0" u="none" strike="noStrike" cap="none" baseline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Divya Ginjupalli</a:t>
            </a:r>
          </a:p>
          <a:p>
            <a:pPr marL="0" marR="0" lvl="0" indent="0" algn="l" rtl="0">
              <a:buClr>
                <a:srgbClr val="595959"/>
              </a:buClr>
              <a:buSzPct val="25000"/>
              <a:buFont typeface="Calibri"/>
              <a:buNone/>
            </a:pPr>
            <a:r>
              <a:rPr lang="en" sz="2000" b="0" i="0" u="none" strike="noStrike" cap="none" baseline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Gopikrishnan Narayanan</a:t>
            </a:r>
          </a:p>
          <a:p>
            <a:pPr marL="0" marR="0" lvl="0" indent="0" algn="l" rtl="0">
              <a:buClr>
                <a:srgbClr val="595959"/>
              </a:buClr>
              <a:buSzPct val="25000"/>
              <a:buFont typeface="Calibri"/>
              <a:buNone/>
            </a:pPr>
            <a:r>
              <a:rPr lang="en" sz="2000" b="0" i="0" u="none" strike="noStrike" cap="none" baseline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Prabal Kanodia</a:t>
            </a:r>
          </a:p>
          <a:p>
            <a:pPr marL="0" marR="0" lvl="0" indent="0" algn="l" rtl="0">
              <a:buClr>
                <a:srgbClr val="595959"/>
              </a:buClr>
              <a:buSzPct val="25000"/>
              <a:buFont typeface="Calibri"/>
              <a:buNone/>
            </a:pPr>
            <a:r>
              <a:rPr lang="en" sz="2000" b="0" i="0" u="none" strike="noStrike" cap="none" baseline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Priyanka</a:t>
            </a:r>
          </a:p>
          <a:p>
            <a:pPr marL="0" marR="0" lvl="0" indent="0" algn="l" rtl="0">
              <a:buClr>
                <a:srgbClr val="595959"/>
              </a:buClr>
              <a:buSzPct val="25000"/>
              <a:buFont typeface="Calibri"/>
              <a:buNone/>
            </a:pPr>
            <a:r>
              <a:rPr lang="en" sz="2000" b="0" i="0" u="none" strike="noStrike" cap="none" baseline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SivaSrinivas Amara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2286000" y="3174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800" b="0" i="0" u="none" strike="noStrike" cap="none" baseline="0" dirty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Mahout </a:t>
            </a:r>
            <a:r>
              <a:rPr lang="en" sz="3800" b="0" i="0" u="none" strike="noStrike" cap="none" baseline="0" dirty="0" smtClean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</a:t>
            </a:r>
            <a:endParaRPr lang="en" sz="3800" b="0" i="0" u="none" strike="noStrike" cap="none" baseline="0" dirty="0">
              <a:solidFill>
                <a:srgbClr val="15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2286000" y="15240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27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100" b="0" i="0" u="none" strike="noStrike" cap="none" baseline="0" dirty="0">
                <a:solidFill>
                  <a:schemeClr val="lt2"/>
                </a:solidFill>
                <a:sym typeface="Times New Roman"/>
                <a:rtl val="0"/>
              </a:rPr>
              <a:t>Create </a:t>
            </a:r>
            <a:r>
              <a:rPr lang="en" sz="2100" b="1" i="0" u="none" strike="noStrike" cap="none" baseline="0" dirty="0">
                <a:solidFill>
                  <a:schemeClr val="lt2"/>
                </a:solidFill>
                <a:sym typeface="Times New Roman"/>
                <a:rtl val="0"/>
              </a:rPr>
              <a:t>DataModel</a:t>
            </a:r>
            <a:r>
              <a:rPr lang="en" sz="2100" b="0" i="0" u="none" strike="noStrike" cap="none" baseline="0" dirty="0">
                <a:solidFill>
                  <a:schemeClr val="lt2"/>
                </a:solidFill>
                <a:sym typeface="Times New Roman"/>
                <a:rtl val="0"/>
              </a:rPr>
              <a:t> from CSV file</a:t>
            </a:r>
          </a:p>
          <a:p>
            <a:pPr marL="342900" marR="0" lvl="0" indent="-127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100" b="0" i="0" u="none" strike="noStrike" cap="none" baseline="0" dirty="0">
                <a:solidFill>
                  <a:schemeClr val="lt2"/>
                </a:solidFill>
                <a:sym typeface="Times New Roman"/>
                <a:rtl val="0"/>
              </a:rPr>
              <a:t>Find </a:t>
            </a:r>
            <a:r>
              <a:rPr lang="en" sz="2100" b="1" i="0" u="none" strike="noStrike" cap="none" baseline="0" dirty="0" smtClean="0">
                <a:solidFill>
                  <a:schemeClr val="lt2"/>
                </a:solidFill>
                <a:sym typeface="Times New Roman"/>
                <a:rtl val="0"/>
              </a:rPr>
              <a:t>UserSimilarity </a:t>
            </a:r>
            <a:r>
              <a:rPr lang="en" sz="2100" dirty="0" smtClean="0"/>
              <a:t>u</a:t>
            </a:r>
            <a:r>
              <a:rPr lang="en" sz="2100" b="0" i="0" u="none" strike="noStrike" cap="none" baseline="0" dirty="0" smtClean="0">
                <a:solidFill>
                  <a:schemeClr val="lt2"/>
                </a:solidFill>
                <a:sym typeface="Times New Roman"/>
                <a:rtl val="0"/>
              </a:rPr>
              <a:t>sing </a:t>
            </a:r>
            <a:r>
              <a:rPr lang="en" sz="2100" b="0" i="0" u="none" strike="noStrike" cap="none" baseline="0" dirty="0">
                <a:solidFill>
                  <a:schemeClr val="lt2"/>
                </a:solidFill>
                <a:sym typeface="Times New Roman"/>
                <a:rtl val="0"/>
              </a:rPr>
              <a:t>correlation </a:t>
            </a:r>
            <a:r>
              <a:rPr lang="en" sz="2100" b="0" i="0" u="none" strike="noStrike" cap="none" baseline="0" dirty="0" smtClean="0">
                <a:solidFill>
                  <a:schemeClr val="lt2"/>
                </a:solidFill>
                <a:sym typeface="Times New Roman"/>
                <a:rtl val="0"/>
              </a:rPr>
              <a:t>similarities</a:t>
            </a:r>
          </a:p>
          <a:p>
            <a:pPr marL="342900" marR="0" lvl="0" indent="-127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100" b="0" i="0" u="none" strike="noStrike" cap="none" baseline="0" dirty="0" smtClean="0">
                <a:solidFill>
                  <a:schemeClr val="lt2"/>
                </a:solidFill>
                <a:sym typeface="Times New Roman"/>
                <a:rtl val="0"/>
              </a:rPr>
              <a:t>Find UserNeighbourhood</a:t>
            </a:r>
            <a:r>
              <a:rPr lang="en" sz="2100" b="0" i="0" u="none" strike="noStrike" cap="none" dirty="0" smtClean="0">
                <a:solidFill>
                  <a:schemeClr val="lt2"/>
                </a:solidFill>
                <a:sym typeface="Times New Roman"/>
                <a:rtl val="0"/>
              </a:rPr>
              <a:t> and </a:t>
            </a:r>
            <a:r>
              <a:rPr lang="en" sz="2100" b="0" i="0" u="none" strike="noStrike" cap="none" baseline="0" dirty="0" smtClean="0">
                <a:solidFill>
                  <a:schemeClr val="lt2"/>
                </a:solidFill>
                <a:sym typeface="Times New Roman"/>
                <a:rtl val="0"/>
              </a:rPr>
              <a:t>Create</a:t>
            </a:r>
            <a:r>
              <a:rPr lang="en" sz="2100" b="0" i="0" u="none" strike="noStrike" cap="none" dirty="0" smtClean="0">
                <a:solidFill>
                  <a:schemeClr val="lt2"/>
                </a:solidFill>
                <a:sym typeface="Times New Roman"/>
                <a:rtl val="0"/>
              </a:rPr>
              <a:t> </a:t>
            </a:r>
            <a:r>
              <a:rPr lang="en" sz="2100" b="1" i="0" u="none" strike="noStrike" cap="none" baseline="0" dirty="0" smtClean="0">
                <a:solidFill>
                  <a:schemeClr val="lt2"/>
                </a:solidFill>
                <a:sym typeface="Times New Roman"/>
                <a:rtl val="0"/>
              </a:rPr>
              <a:t>Recommender</a:t>
            </a:r>
          </a:p>
          <a:p>
            <a:pPr lvl="0" indent="-127000">
              <a:buSzPct val="100000"/>
            </a:pPr>
            <a:r>
              <a:rPr lang="en" sz="2100" dirty="0" smtClean="0">
                <a:rtl val="0"/>
              </a:rPr>
              <a:t>Non-distributed version made concurrent using pseudo recommender job</a:t>
            </a:r>
            <a:endParaRPr lang="en" sz="2100" dirty="0">
              <a:rtl val="0"/>
            </a:endParaRPr>
          </a:p>
        </p:txBody>
      </p:sp>
      <p:sp>
        <p:nvSpPr>
          <p:cNvPr id="4" name="Shape 295"/>
          <p:cNvSpPr txBox="1">
            <a:spLocks/>
          </p:cNvSpPr>
          <p:nvPr/>
        </p:nvSpPr>
        <p:spPr>
          <a:xfrm>
            <a:off x="2362200" y="10413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algn="l">
              <a:buSzPct val="25000"/>
            </a:pPr>
            <a:r>
              <a:rPr lang="en" sz="2400" u="sng" dirty="0" smtClean="0"/>
              <a:t>User-based</a:t>
            </a:r>
          </a:p>
          <a:p>
            <a:pPr algn="l">
              <a:buSzPct val="25000"/>
            </a:pPr>
            <a:endParaRPr lang="en" sz="2400" dirty="0"/>
          </a:p>
        </p:txBody>
      </p:sp>
      <p:sp>
        <p:nvSpPr>
          <p:cNvPr id="5" name="Shape 295"/>
          <p:cNvSpPr txBox="1">
            <a:spLocks/>
          </p:cNvSpPr>
          <p:nvPr/>
        </p:nvSpPr>
        <p:spPr>
          <a:xfrm>
            <a:off x="2362200" y="3505200"/>
            <a:ext cx="6172199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algn="l">
              <a:buSzPct val="25000"/>
            </a:pPr>
            <a:r>
              <a:rPr lang="en" sz="2400" u="sng" dirty="0" smtClean="0"/>
              <a:t>Item-based</a:t>
            </a:r>
          </a:p>
          <a:p>
            <a:pPr algn="l">
              <a:buSzPct val="25000"/>
            </a:pPr>
            <a:endParaRPr lang="en" sz="2400" dirty="0"/>
          </a:p>
        </p:txBody>
      </p:sp>
      <p:sp>
        <p:nvSpPr>
          <p:cNvPr id="6" name="Shape 296"/>
          <p:cNvSpPr txBox="1">
            <a:spLocks/>
          </p:cNvSpPr>
          <p:nvPr/>
        </p:nvSpPr>
        <p:spPr>
          <a:xfrm>
            <a:off x="2273298" y="3962400"/>
            <a:ext cx="6629401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742950" marR="0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1143000" marR="0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600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20574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5146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9718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429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886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pPr indent="-127000">
              <a:buSzPct val="100000"/>
            </a:pPr>
            <a:r>
              <a:rPr lang="en" sz="2100" dirty="0" smtClean="0"/>
              <a:t>Map-reduce based library for recommendation</a:t>
            </a:r>
          </a:p>
          <a:p>
            <a:pPr lvl="0" indent="-139700">
              <a:buSzPct val="100000"/>
            </a:pPr>
            <a:r>
              <a:rPr lang="en-US" sz="2100" dirty="0"/>
              <a:t>various configuration </a:t>
            </a:r>
            <a:r>
              <a:rPr lang="en-US" sz="2100" dirty="0" smtClean="0"/>
              <a:t>options like similarity </a:t>
            </a:r>
            <a:r>
              <a:rPr lang="en-US" sz="2100" dirty="0"/>
              <a:t>measure to </a:t>
            </a:r>
            <a:r>
              <a:rPr lang="en-US" sz="2100" dirty="0" smtClean="0"/>
              <a:t>use and maximum </a:t>
            </a:r>
            <a:r>
              <a:rPr lang="en-US" sz="2100" dirty="0"/>
              <a:t>number of similar items per </a:t>
            </a:r>
            <a:r>
              <a:rPr lang="en-US" sz="2100" dirty="0" smtClean="0"/>
              <a:t>item</a:t>
            </a:r>
            <a:endParaRPr lang="en" sz="2100" dirty="0"/>
          </a:p>
        </p:txBody>
      </p:sp>
      <p:sp>
        <p:nvSpPr>
          <p:cNvPr id="7" name="Shape 295"/>
          <p:cNvSpPr txBox="1">
            <a:spLocks/>
          </p:cNvSpPr>
          <p:nvPr/>
        </p:nvSpPr>
        <p:spPr>
          <a:xfrm>
            <a:off x="2362200" y="5029200"/>
            <a:ext cx="6172199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None/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algn="l">
              <a:buSzPct val="25000"/>
            </a:pPr>
            <a:r>
              <a:rPr lang="en" sz="2400" u="sng" dirty="0" smtClean="0"/>
              <a:t>Output format</a:t>
            </a:r>
          </a:p>
          <a:p>
            <a:pPr algn="l">
              <a:buSzPct val="25000"/>
            </a:pPr>
            <a:endParaRPr lang="en" sz="2400" dirty="0"/>
          </a:p>
        </p:txBody>
      </p:sp>
      <p:sp>
        <p:nvSpPr>
          <p:cNvPr id="8" name="Shape 296"/>
          <p:cNvSpPr txBox="1">
            <a:spLocks/>
          </p:cNvSpPr>
          <p:nvPr/>
        </p:nvSpPr>
        <p:spPr>
          <a:xfrm>
            <a:off x="2273297" y="5537200"/>
            <a:ext cx="6629401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742950" marR="0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1143000" marR="0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600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20574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5146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9718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429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886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pPr marL="342900" lvl="1" indent="-127000">
              <a:spcBef>
                <a:spcPts val="640"/>
              </a:spcBef>
              <a:buSzPct val="100000"/>
              <a:buFont typeface="Times New Roman"/>
              <a:buChar char="•"/>
            </a:pPr>
            <a:r>
              <a:rPr lang="en" sz="2100" dirty="0" smtClean="0"/>
              <a:t>[UserID1        [ItemId1:rating1</a:t>
            </a:r>
            <a:r>
              <a:rPr lang="en" sz="2100" dirty="0"/>
              <a:t>] [ItemId2:rating2] [ItemId3:rating3]…….]</a:t>
            </a:r>
          </a:p>
          <a:p>
            <a:pPr marL="215900" indent="0">
              <a:buSzPct val="100000"/>
              <a:buNone/>
            </a:pPr>
            <a:endParaRPr lang="en" sz="21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Item-based C.F. – MR Version 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2362200" y="1981200"/>
            <a:ext cx="64769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8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Step-by-step breakdown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pair of movies A and B, find all the people who rated both A and B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these ratings to form a Movie A vector and a Movie B vector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correlation between those two vectors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someone watches a movie, you can recommend the movies most correlated with it</a:t>
            </a:r>
          </a:p>
          <a:p>
            <a:endParaRPr lang="en" sz="2400" b="0" i="0" u="none" strike="noStrike" cap="none" baseline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2286000" y="404664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Item-based C.F. – MR Version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2209800" y="762000"/>
            <a:ext cx="6781800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>
              <a:buNone/>
            </a:pPr>
            <a:endParaRPr lang="en" sz="2400" b="0" i="0" u="none" strike="noStrike" cap="none" baseline="0" dirty="0" smtClean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Clr>
                <a:srgbClr val="595959"/>
              </a:buClr>
              <a:buSzPct val="25000"/>
              <a:buNone/>
            </a:pPr>
            <a:r>
              <a:rPr lang="en" sz="2400" b="0" i="0" u="sng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lang="en" sz="2400" b="0" i="0" u="sng" strike="noStrike" cap="none" baseline="0" dirty="0" smtClean="0">
                <a:solidFill>
                  <a:srgbClr val="595959"/>
                </a:solidFill>
                <a:sym typeface="Times New Roman"/>
              </a:rPr>
              <a:t>1 : </a:t>
            </a:r>
            <a:r>
              <a:rPr lang="en" sz="2400" u="sng" dirty="0" smtClean="0"/>
              <a:t>Count_ratings</a:t>
            </a:r>
            <a:endParaRPr lang="en" sz="2400" b="0" i="0" u="sng" strike="noStrike" cap="none" baseline="0" dirty="0">
              <a:solidFill>
                <a:srgbClr val="595959"/>
              </a:solidFill>
              <a:sym typeface="Times New Roman"/>
            </a:endParaRPr>
          </a:p>
          <a:p>
            <a:pPr marL="457200" marR="0" lvl="1" indent="0" algn="l" rtl="0">
              <a:buClr>
                <a:schemeClr val="lt2"/>
              </a:buClr>
              <a:buSzPct val="25000"/>
              <a:buFont typeface="Times New Roman"/>
              <a:buNone/>
            </a:pPr>
            <a:r>
              <a:rPr lang="en" sz="2200" b="0" i="0" u="none" strike="noStrike" cap="none" baseline="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Mapper: For each user, emit a row containing their 'postings' (item, rating</a:t>
            </a:r>
            <a:r>
              <a:rPr lang="en" sz="2200" b="0" i="0" u="none" strike="noStrike" cap="none" baseline="0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1" indent="0">
              <a:buClr>
                <a:schemeClr val="lt2"/>
              </a:buClr>
              <a:buSzPct val="25000"/>
              <a:buNone/>
            </a:pPr>
            <a:r>
              <a:rPr lang="en-IN" sz="1600" dirty="0"/>
              <a:t>Key: </a:t>
            </a:r>
            <a:r>
              <a:rPr lang="en-IN" sz="1600" dirty="0" smtClean="0"/>
              <a:t>(</a:t>
            </a:r>
            <a:r>
              <a:rPr lang="en-IN" sz="1600" dirty="0" err="1" smtClean="0"/>
              <a:t>UserId</a:t>
            </a:r>
            <a:r>
              <a:rPr lang="en-IN" sz="1600" dirty="0" smtClean="0"/>
              <a:t>), </a:t>
            </a:r>
            <a:r>
              <a:rPr lang="en-IN" sz="1600" dirty="0"/>
              <a:t>Value: </a:t>
            </a:r>
            <a:r>
              <a:rPr lang="en-IN" sz="1600" dirty="0" smtClean="0"/>
              <a:t>(</a:t>
            </a:r>
            <a:r>
              <a:rPr lang="en-IN" sz="1600" dirty="0" err="1" smtClean="0"/>
              <a:t>ItemId</a:t>
            </a:r>
            <a:r>
              <a:rPr lang="en-IN" sz="1600" dirty="0" smtClean="0"/>
              <a:t>, Rating)</a:t>
            </a:r>
            <a:endParaRPr lang="en" sz="1600" b="0" i="0" u="none" strike="noStrike" cap="none" baseline="0" dirty="0">
              <a:solidFill>
                <a:schemeClr val="lt2"/>
              </a:solidFill>
              <a:sym typeface="Times New Roman"/>
            </a:endParaRPr>
          </a:p>
          <a:p>
            <a:pPr marL="457200" marR="0" lvl="1" indent="0" algn="l" rtl="0">
              <a:buClr>
                <a:schemeClr val="lt2"/>
              </a:buClr>
              <a:buSzPct val="25000"/>
              <a:buFont typeface="Times New Roman"/>
              <a:buNone/>
            </a:pPr>
            <a:r>
              <a:rPr lang="en" sz="2200" b="0" i="0" u="none" strike="noStrike" cap="none" baseline="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Reducer: Emit the user rating sum and count for use later </a:t>
            </a:r>
            <a:r>
              <a:rPr lang="en" sz="2200" b="0" i="0" u="none" strike="noStrike" cap="none" baseline="0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</a:p>
          <a:p>
            <a:pPr marL="457200" lvl="1" indent="0">
              <a:buClr>
                <a:schemeClr val="lt2"/>
              </a:buClr>
              <a:buSzPct val="25000"/>
              <a:buNone/>
            </a:pPr>
            <a:r>
              <a:rPr lang="en" sz="1600" dirty="0"/>
              <a:t>Output: </a:t>
            </a:r>
            <a:r>
              <a:rPr lang="en" sz="1600" dirty="0" smtClean="0"/>
              <a:t>(UserId, Rating_sum,Rating_count, {all_rating_pairs})</a:t>
            </a:r>
          </a:p>
          <a:p>
            <a:pPr marL="457200" lvl="1" indent="0">
              <a:buClr>
                <a:schemeClr val="lt2"/>
              </a:buClr>
              <a:buSzPct val="25000"/>
              <a:buNone/>
            </a:pPr>
            <a:r>
              <a:rPr lang="en" sz="2400" u="sng" dirty="0" smtClean="0">
                <a:solidFill>
                  <a:srgbClr val="595959"/>
                </a:solidFill>
              </a:rPr>
              <a:t>Module </a:t>
            </a:r>
            <a:r>
              <a:rPr lang="en" sz="2400" u="sng" dirty="0">
                <a:solidFill>
                  <a:srgbClr val="595959"/>
                </a:solidFill>
              </a:rPr>
              <a:t>2:</a:t>
            </a:r>
            <a:r>
              <a:rPr lang="en" sz="2400" u="sng" dirty="0"/>
              <a:t>Calculate_similarity</a:t>
            </a:r>
            <a:endParaRPr lang="en" sz="2400" u="sng" dirty="0">
              <a:solidFill>
                <a:srgbClr val="595959"/>
              </a:solidFill>
            </a:endParaRPr>
          </a:p>
          <a:p>
            <a:pPr marL="0" lvl="1" indent="457200">
              <a:buClr>
                <a:schemeClr val="lt2"/>
              </a:buClr>
              <a:buSzPct val="25000"/>
              <a:buNone/>
            </a:pPr>
            <a:r>
              <a:rPr lang="en" sz="2200" dirty="0"/>
              <a:t>Mapper: Emits all possible combinations of movie </a:t>
            </a:r>
            <a:r>
              <a:rPr lang="en" sz="2200" dirty="0" smtClean="0"/>
              <a:t>   	pairs(item </a:t>
            </a:r>
            <a:r>
              <a:rPr lang="en" sz="2200" dirty="0"/>
              <a:t>x, item y</a:t>
            </a:r>
            <a:r>
              <a:rPr lang="en" sz="2200" dirty="0" smtClean="0"/>
              <a:t>)</a:t>
            </a:r>
          </a:p>
          <a:p>
            <a:pPr marL="0" lvl="1" indent="457200">
              <a:buClr>
                <a:schemeClr val="lt2"/>
              </a:buClr>
              <a:buSzPct val="25000"/>
              <a:buNone/>
            </a:pPr>
            <a:r>
              <a:rPr lang="en-IN" sz="1600" dirty="0"/>
              <a:t>Key</a:t>
            </a:r>
            <a:r>
              <a:rPr lang="en-IN" sz="1600" dirty="0" smtClean="0"/>
              <a:t>: (</a:t>
            </a:r>
            <a:r>
              <a:rPr lang="en-IN" sz="1600" dirty="0"/>
              <a:t>Movie1, Movie2), Value</a:t>
            </a:r>
            <a:r>
              <a:rPr lang="en-IN" sz="1600" dirty="0" smtClean="0"/>
              <a:t>: (</a:t>
            </a:r>
            <a:r>
              <a:rPr lang="en-IN" sz="1600" dirty="0"/>
              <a:t>Rating1, Rating2</a:t>
            </a:r>
            <a:r>
              <a:rPr lang="en-IN" sz="1600" dirty="0" smtClean="0"/>
              <a:t>)</a:t>
            </a:r>
            <a:endParaRPr lang="en" sz="1600" dirty="0"/>
          </a:p>
          <a:p>
            <a:pPr marL="0" lvl="1" indent="457200">
              <a:buClr>
                <a:schemeClr val="lt2"/>
              </a:buClr>
              <a:buSzPct val="25000"/>
              <a:buNone/>
            </a:pPr>
            <a:r>
              <a:rPr lang="en" sz="2200" dirty="0"/>
              <a:t>Reducer: Sum components of each  pair across all </a:t>
            </a:r>
            <a:r>
              <a:rPr lang="en" sz="2200" dirty="0" smtClean="0"/>
              <a:t> 	users </a:t>
            </a:r>
            <a:r>
              <a:rPr lang="en" sz="2200" dirty="0"/>
              <a:t>who rated both item x and item y, then </a:t>
            </a:r>
            <a:r>
              <a:rPr lang="en" sz="2200" dirty="0" smtClean="0"/>
              <a:t>	calculate </a:t>
            </a:r>
            <a:r>
              <a:rPr lang="en" sz="2200" dirty="0"/>
              <a:t>pairwise similarity and co-rating </a:t>
            </a:r>
            <a:r>
              <a:rPr lang="en" sz="2200" dirty="0" smtClean="0"/>
              <a:t>counts</a:t>
            </a:r>
          </a:p>
          <a:p>
            <a:pPr marL="0" lvl="1" indent="457200">
              <a:buClr>
                <a:schemeClr val="lt2"/>
              </a:buClr>
              <a:buSzPct val="25000"/>
              <a:buNone/>
            </a:pPr>
            <a:r>
              <a:rPr lang="en" sz="1600" dirty="0" smtClean="0"/>
              <a:t>Output: (</a:t>
            </a:r>
            <a:r>
              <a:rPr lang="en-IN" sz="1600" dirty="0"/>
              <a:t>Movie1, Movie2</a:t>
            </a:r>
            <a:r>
              <a:rPr lang="en" sz="1600" dirty="0" smtClean="0"/>
              <a:t>), Similarity, count</a:t>
            </a:r>
          </a:p>
          <a:p>
            <a:pPr marL="457200" marR="0" lvl="1" indent="0" algn="l" rtl="0">
              <a:buClr>
                <a:schemeClr val="lt2"/>
              </a:buClr>
              <a:buSzPct val="25000"/>
              <a:buFont typeface="Times New Roman"/>
              <a:buNone/>
            </a:pPr>
            <a:endParaRPr lang="en" sz="2400" b="0" i="0" u="none" strike="noStrike" cap="none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57277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Item-based C.F. – MR Version 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438400" y="1752600"/>
            <a:ext cx="64007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457200" algn="l" rtl="0">
              <a:buClr>
                <a:schemeClr val="lt2"/>
              </a:buClr>
              <a:buSzPct val="25000"/>
              <a:buFont typeface="Times New Roman"/>
              <a:buNone/>
            </a:pPr>
            <a:r>
              <a:rPr lang="en" sz="2400" b="0" i="0" u="none" strike="noStrike" cap="none" baseline="0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 b="0" i="0" u="none" strike="noStrike" cap="none" baseline="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can be expressed as:</a:t>
            </a:r>
          </a:p>
          <a:p>
            <a:endParaRPr lang="en" sz="2400" b="0" i="0" u="none" strike="noStrike" cap="none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457200">
              <a:buClr>
                <a:srgbClr val="595959"/>
              </a:buClr>
              <a:buSzPct val="25000"/>
              <a:buNone/>
            </a:pPr>
            <a:r>
              <a:rPr lang="en" sz="2400" u="sng" dirty="0">
                <a:solidFill>
                  <a:srgbClr val="595959"/>
                </a:solidFill>
              </a:rPr>
              <a:t>Module 3:</a:t>
            </a:r>
            <a:r>
              <a:rPr lang="en" sz="2400" u="sng" dirty="0"/>
              <a:t>Calculate_Ranking</a:t>
            </a:r>
            <a:endParaRPr lang="en" sz="2400" u="sng" dirty="0">
              <a:solidFill>
                <a:srgbClr val="595959"/>
              </a:solidFill>
            </a:endParaRPr>
          </a:p>
          <a:p>
            <a:pPr marL="0" lvl="1" indent="457200">
              <a:buClr>
                <a:schemeClr val="lt2"/>
              </a:buClr>
              <a:buSzPct val="25000"/>
              <a:buNone/>
            </a:pPr>
            <a:r>
              <a:rPr lang="en" sz="2400" dirty="0"/>
              <a:t>Mapper: Emit items with similarity in key for ranking</a:t>
            </a:r>
          </a:p>
          <a:p>
            <a:pPr marL="0" lvl="1" indent="457200">
              <a:buClr>
                <a:schemeClr val="lt2"/>
              </a:buClr>
              <a:buSzPct val="25000"/>
              <a:buNone/>
            </a:pPr>
            <a:r>
              <a:rPr lang="en" sz="2400" dirty="0"/>
              <a:t>Reducer: For each item emit K closest items</a:t>
            </a:r>
          </a:p>
          <a:p>
            <a:endParaRPr lang="en" sz="2400" dirty="0"/>
          </a:p>
          <a:p>
            <a:endParaRPr lang="en" sz="2400" b="0" i="0" u="none" strike="noStrike" cap="none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3131840" y="2204864"/>
            <a:ext cx="4267199" cy="8032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340"/>
          <p:cNvSpPr/>
          <p:nvPr/>
        </p:nvSpPr>
        <p:spPr>
          <a:xfrm>
            <a:off x="2467960" y="4797152"/>
            <a:ext cx="5806008" cy="184286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04638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/>
              <a:t>User based CF - MR Version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2286000" y="1502325"/>
            <a:ext cx="6172199" cy="450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FF8000"/>
              </a:buClr>
              <a:buSzPct val="43750"/>
              <a:buFont typeface="Times New Roman"/>
              <a:buChar char="●"/>
            </a:pPr>
            <a:r>
              <a:rPr lang="en" dirty="0"/>
              <a:t>Step by Step crackdown</a:t>
            </a:r>
          </a:p>
          <a:p>
            <a:pPr marL="914400" lvl="1" indent="-317500" rtl="0"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For a given user A, find similar users using user correlation</a:t>
            </a:r>
          </a:p>
          <a:p>
            <a:pPr marL="914400" lvl="1" indent="-317500" rtl="0"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Find a user B with more similarity</a:t>
            </a:r>
          </a:p>
          <a:p>
            <a:pPr marL="914400" lvl="1" indent="-317500" rtl="0"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Recommend a movie to user A that he hasn’t rated and rated by user </a:t>
            </a:r>
            <a:r>
              <a:rPr lang="en" dirty="0" smtClean="0"/>
              <a:t>B</a:t>
            </a:r>
            <a:endParaRPr lang="en" dirty="0"/>
          </a:p>
          <a:p>
            <a:pPr marL="457200" lvl="0" indent="-317500" rtl="0">
              <a:buClr>
                <a:srgbClr val="FF8000"/>
              </a:buClr>
              <a:buSzPct val="43750"/>
              <a:buFont typeface="Times New Roman"/>
              <a:buChar char="●"/>
            </a:pPr>
            <a:r>
              <a:rPr lang="en" dirty="0"/>
              <a:t>Modules</a:t>
            </a:r>
          </a:p>
          <a:p>
            <a:pPr marL="914400" lvl="1" indent="-317500" rtl="0">
              <a:spcBef>
                <a:spcPts val="560"/>
              </a:spcBef>
              <a:buClr>
                <a:srgbClr val="FF8000"/>
              </a:buClr>
              <a:buSzPct val="50000"/>
              <a:buFont typeface="Times New Roman"/>
              <a:buChar char="○"/>
            </a:pPr>
            <a:r>
              <a:rPr lang="en" sz="2800" dirty="0"/>
              <a:t>Create  user profiles</a:t>
            </a:r>
          </a:p>
          <a:p>
            <a:pPr marL="914400" lvl="1" indent="-317500" rtl="0">
              <a:spcBef>
                <a:spcPts val="560"/>
              </a:spcBef>
              <a:buClr>
                <a:srgbClr val="FF8000"/>
              </a:buClr>
              <a:buSzPct val="50000"/>
              <a:buFont typeface="Times New Roman"/>
              <a:buChar char="○"/>
            </a:pPr>
            <a:r>
              <a:rPr lang="en" sz="2800" dirty="0"/>
              <a:t>Find user similarity neighborhood</a:t>
            </a:r>
          </a:p>
          <a:p>
            <a:pPr marL="914400" lvl="1" indent="-317500">
              <a:spcBef>
                <a:spcPts val="560"/>
              </a:spcBef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Recommend movies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/>
              <a:t>User based CF - MR Version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2286000" y="1268350"/>
            <a:ext cx="6172199" cy="48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FF8000"/>
              </a:buClr>
              <a:buSzPct val="43750"/>
              <a:buFont typeface="Times New Roman"/>
              <a:buChar char="●"/>
            </a:pPr>
            <a:r>
              <a:rPr lang="en" dirty="0"/>
              <a:t>Module 1 - User profiles</a:t>
            </a:r>
          </a:p>
          <a:p>
            <a:pPr marL="914400" lvl="1" indent="-317500" rtl="0"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Mapper: For each row, emit user id and movie</a:t>
            </a:r>
          </a:p>
          <a:p>
            <a:pPr marL="914400" lvl="1" indent="-317500" rtl="0"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Reducer: Emit user id and movies list</a:t>
            </a:r>
          </a:p>
          <a:p>
            <a:pPr marL="457200" lvl="0" indent="-317500" rtl="0">
              <a:buClr>
                <a:srgbClr val="FF8000"/>
              </a:buClr>
              <a:buSzPct val="43750"/>
              <a:buFont typeface="Times New Roman"/>
              <a:buChar char="●"/>
            </a:pPr>
            <a:r>
              <a:rPr lang="en" dirty="0"/>
              <a:t>Module 2 - User neighborhood</a:t>
            </a:r>
          </a:p>
          <a:p>
            <a:pPr marL="914400" lvl="1" indent="-317500" rtl="0">
              <a:spcBef>
                <a:spcPts val="560"/>
              </a:spcBef>
              <a:buClr>
                <a:srgbClr val="FF8000"/>
              </a:buClr>
              <a:buSzPct val="50000"/>
              <a:buFont typeface="Times New Roman"/>
              <a:buChar char="○"/>
            </a:pPr>
            <a:r>
              <a:rPr lang="en" sz="2800" dirty="0"/>
              <a:t>Mapper: For a user profile, emit </a:t>
            </a:r>
            <a:r>
              <a:rPr lang="en" dirty="0" smtClean="0"/>
              <a:t>different combinations of user pairs</a:t>
            </a:r>
          </a:p>
          <a:p>
            <a:pPr marL="914400" lvl="1" indent="-317500" rtl="0">
              <a:spcBef>
                <a:spcPts val="560"/>
              </a:spcBef>
              <a:buClr>
                <a:srgbClr val="FF8000"/>
              </a:buClr>
              <a:buSzPct val="50000"/>
              <a:buFont typeface="Times New Roman"/>
              <a:buChar char="○"/>
            </a:pPr>
            <a:r>
              <a:rPr lang="en" sz="2800" dirty="0" smtClean="0"/>
              <a:t>Reducer</a:t>
            </a:r>
            <a:r>
              <a:rPr lang="en" sz="2800" dirty="0"/>
              <a:t>: Emit user profile and correlation</a:t>
            </a:r>
          </a:p>
          <a:p>
            <a:pPr marL="914400" lvl="1" indent="-317500" rtl="0">
              <a:spcBef>
                <a:spcPts val="560"/>
              </a:spcBef>
              <a:buClr>
                <a:srgbClr val="FF8000"/>
              </a:buClr>
              <a:buSzPct val="50000"/>
              <a:buFont typeface="Times New Roman"/>
              <a:buChar char="○"/>
            </a:pPr>
            <a:r>
              <a:rPr lang="en" sz="2800" dirty="0"/>
              <a:t>Find K users with more correlation</a:t>
            </a:r>
          </a:p>
          <a:p>
            <a:endParaRPr lang="en" sz="2800" dirty="0"/>
          </a:p>
          <a:p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User based CF - MR Version</a:t>
            </a:r>
          </a:p>
          <a:p>
            <a:endParaRPr lang="en" sz="3600"/>
          </a:p>
          <a:p>
            <a:endParaRPr lang="en" sz="360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438400" y="1603075"/>
            <a:ext cx="6400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FF8000"/>
              </a:buClr>
              <a:buSzPct val="43750"/>
              <a:buFont typeface="Times New Roman"/>
              <a:buChar char="●"/>
            </a:pPr>
            <a:r>
              <a:rPr lang="en" dirty="0"/>
              <a:t>Module </a:t>
            </a:r>
            <a:r>
              <a:rPr lang="en" dirty="0" smtClean="0"/>
              <a:t>3-Movie recommendation</a:t>
            </a:r>
            <a:endParaRPr lang="en" dirty="0"/>
          </a:p>
          <a:p>
            <a:pPr marL="914400" lvl="1" indent="-317500" rtl="0">
              <a:buClr>
                <a:srgbClr val="FF8000"/>
              </a:buClr>
              <a:buSzPct val="43750"/>
              <a:buFont typeface="Times New Roman"/>
              <a:buChar char="○"/>
            </a:pPr>
            <a:r>
              <a:rPr lang="en" dirty="0"/>
              <a:t>Recommend movies that user A has not rated yet</a:t>
            </a:r>
          </a:p>
        </p:txBody>
      </p:sp>
      <p:sp>
        <p:nvSpPr>
          <p:cNvPr id="371" name="Shape 371"/>
          <p:cNvSpPr/>
          <p:nvPr/>
        </p:nvSpPr>
        <p:spPr>
          <a:xfrm>
            <a:off x="2438400" y="3561900"/>
            <a:ext cx="6020274" cy="25296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2286000" y="3810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2286000" y="1600200"/>
            <a:ext cx="65532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8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movies for users based on rating</a:t>
            </a:r>
          </a:p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8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a movie rating for a user</a:t>
            </a:r>
          </a:p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8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Top-rated movies for various time ranges (for an year/period of 5 years/decade)</a:t>
            </a:r>
          </a:p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8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Top-viewed and trending movies for various ranges.</a:t>
            </a:r>
          </a:p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8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Other: 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Top-rated genre for various time ranges</a:t>
            </a:r>
          </a:p>
          <a:p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304800"/>
            <a:ext cx="6172199" cy="1143000"/>
          </a:xfrm>
        </p:spPr>
        <p:txBody>
          <a:bodyPr/>
          <a:lstStyle/>
          <a:p>
            <a:r>
              <a:rPr lang="en-US" dirty="0" smtClean="0"/>
              <a:t>Web-based Tool</a:t>
            </a:r>
            <a:endParaRPr lang="en-US" dirty="0"/>
          </a:p>
        </p:txBody>
      </p:sp>
      <p:sp>
        <p:nvSpPr>
          <p:cNvPr id="5" name="Shape 389"/>
          <p:cNvSpPr txBox="1">
            <a:spLocks noGrp="1"/>
          </p:cNvSpPr>
          <p:nvPr>
            <p:ph type="body" idx="1"/>
          </p:nvPr>
        </p:nvSpPr>
        <p:spPr>
          <a:xfrm>
            <a:off x="2286000" y="1295400"/>
            <a:ext cx="65532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" sz="2400" b="0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D3.js powered web-based interactive tool for displaying and analyzing recommendations and other statistics</a:t>
            </a:r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indent="0">
              <a:buNone/>
            </a:pPr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81197"/>
            <a:ext cx="6885651" cy="414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5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304800"/>
            <a:ext cx="6172199" cy="1143000"/>
          </a:xfrm>
        </p:spPr>
        <p:txBody>
          <a:bodyPr/>
          <a:lstStyle/>
          <a:p>
            <a:r>
              <a:rPr lang="en-US" dirty="0" smtClean="0"/>
              <a:t>Recommendation Results</a:t>
            </a:r>
            <a:endParaRPr lang="en-US" dirty="0"/>
          </a:p>
        </p:txBody>
      </p:sp>
      <p:pic>
        <p:nvPicPr>
          <p:cNvPr id="1026" name="Picture 2" descr="C:\Users\Priyanka\Desktop\1415741_10152044131259254_4466335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5486400" cy="39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43" y="1219200"/>
            <a:ext cx="6596063" cy="10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285999" y="1524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lang="en" sz="4400" b="0" i="0" u="none" strike="noStrike" cap="none" baseline="0" dirty="0">
              <a:solidFill>
                <a:srgbClr val="15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285998" y="1266645"/>
            <a:ext cx="6858002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2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-US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the</a:t>
            </a:r>
            <a:r>
              <a:rPr lang="en-US" sz="2600" b="0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 Netflix and IMDB</a:t>
            </a:r>
            <a:endParaRPr lang="en-US" sz="2600" b="0" i="0" u="none" strike="noStrike" cap="none" baseline="0" dirty="0" smtClean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" sz="26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</a:t>
            </a:r>
            <a:r>
              <a:rPr lang="en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recommender </a:t>
            </a:r>
            <a:r>
              <a:rPr lang="en" sz="26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using the collaborative filtering and other techniques available in </a:t>
            </a:r>
            <a:r>
              <a:rPr lang="en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Mahout</a:t>
            </a:r>
            <a:endParaRPr lang="en" sz="26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6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our version of collaborative filtering algorithm using Map-Reduce on </a:t>
            </a:r>
            <a:r>
              <a:rPr lang="en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</a:t>
            </a:r>
            <a:endParaRPr lang="en-US" sz="2600" b="0" i="0" u="none" strike="noStrike" cap="none" baseline="0" dirty="0" smtClean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-US" sz="2600" dirty="0" smtClean="0">
                <a:solidFill>
                  <a:srgbClr val="595959"/>
                </a:solidFill>
              </a:rPr>
              <a:t>Visualize </a:t>
            </a:r>
            <a:r>
              <a:rPr lang="en-US" sz="2600" dirty="0" smtClean="0">
                <a:solidFill>
                  <a:srgbClr val="595959"/>
                </a:solidFill>
              </a:rPr>
              <a:t>recommendations dynamically using D3.js</a:t>
            </a:r>
            <a:endParaRPr lang="en" sz="26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6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the performance of our algorithm </a:t>
            </a:r>
            <a:r>
              <a:rPr lang="en-US" sz="2600" dirty="0" err="1" smtClean="0">
                <a:solidFill>
                  <a:srgbClr val="595959"/>
                </a:solidFill>
              </a:rPr>
              <a:t>vs</a:t>
            </a:r>
            <a:r>
              <a:rPr lang="en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Mahout using Confusion</a:t>
            </a:r>
            <a:r>
              <a:rPr lang="en" sz="2600" b="0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 and RMSE</a:t>
            </a:r>
            <a:endParaRPr lang="en" sz="26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012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7391400" cy="1143000"/>
          </a:xfrm>
        </p:spPr>
        <p:txBody>
          <a:bodyPr/>
          <a:lstStyle/>
          <a:p>
            <a:r>
              <a:rPr lang="en-US" dirty="0" smtClean="0"/>
              <a:t>Visualization – Coffee Wheel</a:t>
            </a:r>
            <a:endParaRPr lang="en-US" dirty="0"/>
          </a:p>
        </p:txBody>
      </p:sp>
      <p:pic>
        <p:nvPicPr>
          <p:cNvPr id="2050" name="Picture 2" descr="C:\Users\Priyanka\Contacts\Downloads\phot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51673"/>
            <a:ext cx="6172200" cy="50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Root Mean Square Error (RMSE)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981200"/>
            <a:ext cx="6858000" cy="4114800"/>
          </a:xfrm>
        </p:spPr>
        <p:txBody>
          <a:bodyPr/>
          <a:lstStyle/>
          <a:p>
            <a:r>
              <a:rPr lang="en-US" sz="2400" dirty="0" smtClean="0"/>
              <a:t>RMSE = √(</a:t>
            </a:r>
            <a:r>
              <a:rPr lang="en-US" sz="2400" dirty="0" err="1" smtClean="0"/>
              <a:t>Σ</a:t>
            </a:r>
            <a:r>
              <a:rPr lang="en-US" sz="2400" dirty="0" smtClean="0"/>
              <a:t>(</a:t>
            </a:r>
            <a:r>
              <a:rPr lang="en-US" sz="2400" dirty="0" err="1" smtClean="0"/>
              <a:t>ActualRating</a:t>
            </a:r>
            <a:r>
              <a:rPr lang="en-US" sz="2400" dirty="0" smtClean="0"/>
              <a:t> – </a:t>
            </a:r>
            <a:r>
              <a:rPr lang="en-US" sz="2400" dirty="0" err="1" smtClean="0"/>
              <a:t>PredictedRating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/n)</a:t>
            </a:r>
          </a:p>
          <a:p>
            <a:pPr marL="203200" indent="0">
              <a:buNone/>
            </a:pPr>
            <a:endParaRPr lang="en-US" sz="2400" dirty="0" smtClean="0"/>
          </a:p>
          <a:p>
            <a:r>
              <a:rPr lang="en-US" sz="2800" dirty="0" smtClean="0"/>
              <a:t>RMSE for sample </a:t>
            </a:r>
            <a:r>
              <a:rPr lang="en-US" sz="2800" dirty="0"/>
              <a:t>N</a:t>
            </a:r>
            <a:r>
              <a:rPr lang="en-US" sz="2800" dirty="0" smtClean="0"/>
              <a:t>etflix probe dataset with</a:t>
            </a:r>
          </a:p>
          <a:p>
            <a:pPr lvl="1"/>
            <a:r>
              <a:rPr lang="en-US" sz="2400" dirty="0" smtClean="0"/>
              <a:t>Mahout User-based: 1.3167</a:t>
            </a:r>
          </a:p>
          <a:p>
            <a:pPr lvl="1"/>
            <a:r>
              <a:rPr lang="en-US" sz="2400" dirty="0" smtClean="0"/>
              <a:t>Custom User-based: 1.3658</a:t>
            </a:r>
          </a:p>
          <a:p>
            <a:pPr lvl="1"/>
            <a:r>
              <a:rPr lang="en-US" sz="2400" dirty="0" smtClean="0"/>
              <a:t>Mahout Item-based: 1.2667</a:t>
            </a:r>
          </a:p>
          <a:p>
            <a:pPr lvl="1"/>
            <a:r>
              <a:rPr lang="en-US" sz="2400" dirty="0" smtClean="0"/>
              <a:t>Custom Item-based: 1.2708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2286000" y="3048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8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Analysis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2209800" y="12954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3200" b="0" i="0" u="none" strike="noStrike" cap="none" baseline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</a:p>
        </p:txBody>
      </p:sp>
      <p:graphicFrame>
        <p:nvGraphicFramePr>
          <p:cNvPr id="396" name="Shape 396"/>
          <p:cNvGraphicFramePr/>
          <p:nvPr>
            <p:extLst>
              <p:ext uri="{D42A27DB-BD31-4B8C-83A1-F6EECF244321}">
                <p14:modId xmlns:p14="http://schemas.microsoft.com/office/powerpoint/2010/main" val="2184692462"/>
              </p:ext>
            </p:extLst>
          </p:nvPr>
        </p:nvGraphicFramePr>
        <p:xfrm>
          <a:off x="2209800" y="1981200"/>
          <a:ext cx="6553175" cy="4311625"/>
        </p:xfrm>
        <a:graphic>
          <a:graphicData uri="http://schemas.openxmlformats.org/drawingml/2006/table">
            <a:tbl>
              <a:tblPr>
                <a:noFill/>
                <a:tableStyleId>{744C9B52-A625-48A1-85A4-C07318FFF609}</a:tableStyleId>
              </a:tblPr>
              <a:tblGrid>
                <a:gridCol w="900100"/>
                <a:gridCol w="852475"/>
                <a:gridCol w="838200"/>
                <a:gridCol w="838200"/>
                <a:gridCol w="838200"/>
                <a:gridCol w="762000"/>
                <a:gridCol w="609600"/>
                <a:gridCol w="914400"/>
              </a:tblGrid>
              <a:tr h="6477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="1" baseline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MapReduce based recommendation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64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User1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User2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User3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…..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N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638175">
                <a:tc rowSpan="4">
                  <a:txBody>
                    <a:bodyPr/>
                    <a:lstStyle/>
                    <a:p>
                      <a:pPr marL="0" lvl="0" indent="0" algn="ctr" rtl="0">
                        <a:buClr>
                          <a:schemeClr val="lt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Mahout based</a:t>
                      </a:r>
                    </a:p>
                  </a:txBody>
                  <a:tcPr marL="0" marR="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1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70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2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403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3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403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….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80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N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397" name="Shape 397"/>
          <p:cNvSpPr txBox="1"/>
          <p:nvPr/>
        </p:nvSpPr>
        <p:spPr>
          <a:xfrm>
            <a:off x="1752600" y="6048375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non-zero values in the matrix will be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820098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2286000" y="1981200"/>
            <a:ext cx="6476999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recommendation – Netflix, IMDB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to increase the viewership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Advertisements and Sales</a:t>
            </a:r>
          </a:p>
          <a:p>
            <a:pPr marL="0" marR="0" lvl="0" indent="0" algn="l" rtl="0">
              <a:buClr>
                <a:srgbClr val="FF8000"/>
              </a:buClr>
              <a:buSzPct val="100000"/>
              <a:buFont typeface="Times New Roman"/>
              <a:buChar char="•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Others: 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recommendation – Amazon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detection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prediction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routing decision</a:t>
            </a:r>
          </a:p>
          <a:p>
            <a:pPr marL="457200" marR="0" lvl="1" indent="0" algn="l" rtl="0">
              <a:buClr>
                <a:srgbClr val="FF8000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 and Blog recommendation</a:t>
            </a:r>
          </a:p>
          <a:p>
            <a:endParaRPr lang="en" sz="20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0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0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31704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919286" y="304800"/>
            <a:ext cx="7292974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32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– Mahout/MapReduce version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2139065" y="1600200"/>
            <a:ext cx="7004934" cy="4121150"/>
            <a:chOff x="0" y="0"/>
            <a:chExt cx="2147483647" cy="2147483646"/>
          </a:xfrm>
        </p:grpSpPr>
        <p:grpSp>
          <p:nvGrpSpPr>
            <p:cNvPr id="187" name="Shape 187"/>
            <p:cNvGrpSpPr/>
            <p:nvPr/>
          </p:nvGrpSpPr>
          <p:grpSpPr>
            <a:xfrm>
              <a:off x="1343690486" y="655371554"/>
              <a:ext cx="773753317" cy="743471212"/>
              <a:chOff x="0" y="0"/>
              <a:chExt cx="2147483647" cy="2147483647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1620215032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89" name="Shape 189"/>
              <p:cNvSpPr/>
              <p:nvPr/>
            </p:nvSpPr>
            <p:spPr>
              <a:xfrm>
                <a:off x="1350179316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90" name="Shape 190"/>
              <p:cNvSpPr/>
              <p:nvPr/>
            </p:nvSpPr>
            <p:spPr>
              <a:xfrm>
                <a:off x="1080143231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91" name="Shape 191"/>
              <p:cNvSpPr/>
              <p:nvPr/>
            </p:nvSpPr>
            <p:spPr>
              <a:xfrm>
                <a:off x="810107516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92" name="Shape 192"/>
              <p:cNvSpPr txBox="1"/>
              <p:nvPr/>
            </p:nvSpPr>
            <p:spPr>
              <a:xfrm>
                <a:off x="456004896" y="1648096431"/>
                <a:ext cx="1395299227" cy="499387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buClr>
                    <a:srgbClr val="000000"/>
                  </a:buClr>
                  <a:buSzPct val="25000"/>
                  <a:buFont typeface="Times New Roman"/>
                  <a:buNone/>
                </a:pPr>
                <a:r>
                  <a:rPr lang="en" sz="1800" b="0" i="0" u="none" strike="noStrike" cap="non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Hadoop Cluster</a:t>
                </a: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540071800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94" name="Shape 194"/>
              <p:cNvSpPr/>
              <p:nvPr/>
            </p:nvSpPr>
            <p:spPr>
              <a:xfrm>
                <a:off x="270035715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95" name="Shape 195"/>
              <p:cNvSpPr/>
              <p:nvPr/>
            </p:nvSpPr>
            <p:spPr>
              <a:xfrm>
                <a:off x="0" y="0"/>
                <a:ext cx="527268614" cy="1957803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</p:grpSp>
        <p:grpSp>
          <p:nvGrpSpPr>
            <p:cNvPr id="196" name="Shape 196"/>
            <p:cNvGrpSpPr/>
            <p:nvPr/>
          </p:nvGrpSpPr>
          <p:grpSpPr>
            <a:xfrm>
              <a:off x="0" y="586975787"/>
              <a:ext cx="517517086" cy="680962815"/>
              <a:chOff x="9650" y="12975"/>
              <a:chExt cx="2980700" cy="2974050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28975" y="305175"/>
                <a:ext cx="2942050" cy="2655875"/>
              </a:xfrm>
              <a:custGeom>
                <a:avLst/>
                <a:gdLst/>
                <a:ahLst/>
                <a:cxnLst/>
                <a:rect l="0" t="0" r="0" b="0"/>
                <a:pathLst>
                  <a:path w="117682" h="106235" extrusionOk="0">
                    <a:moveTo>
                      <a:pt x="5218" y="1"/>
                    </a:moveTo>
                    <a:lnTo>
                      <a:pt x="4252" y="261"/>
                    </a:lnTo>
                    <a:lnTo>
                      <a:pt x="3285" y="780"/>
                    </a:lnTo>
                    <a:lnTo>
                      <a:pt x="2319" y="1299"/>
                    </a:lnTo>
                    <a:lnTo>
                      <a:pt x="1546" y="2079"/>
                    </a:lnTo>
                    <a:lnTo>
                      <a:pt x="967" y="3377"/>
                    </a:lnTo>
                    <a:lnTo>
                      <a:pt x="387" y="4416"/>
                    </a:lnTo>
                    <a:lnTo>
                      <a:pt x="194" y="5715"/>
                    </a:lnTo>
                    <a:lnTo>
                      <a:pt x="0" y="7274"/>
                    </a:lnTo>
                    <a:lnTo>
                      <a:pt x="0" y="98962"/>
                    </a:lnTo>
                    <a:lnTo>
                      <a:pt x="194" y="100520"/>
                    </a:lnTo>
                    <a:lnTo>
                      <a:pt x="387" y="101819"/>
                    </a:lnTo>
                    <a:lnTo>
                      <a:pt x="967" y="103118"/>
                    </a:lnTo>
                    <a:lnTo>
                      <a:pt x="1546" y="104157"/>
                    </a:lnTo>
                    <a:lnTo>
                      <a:pt x="2319" y="104936"/>
                    </a:lnTo>
                    <a:lnTo>
                      <a:pt x="3285" y="105715"/>
                    </a:lnTo>
                    <a:lnTo>
                      <a:pt x="4252" y="105975"/>
                    </a:lnTo>
                    <a:lnTo>
                      <a:pt x="5218" y="106235"/>
                    </a:lnTo>
                    <a:lnTo>
                      <a:pt x="112271" y="106235"/>
                    </a:lnTo>
                    <a:lnTo>
                      <a:pt x="113430" y="105975"/>
                    </a:lnTo>
                    <a:lnTo>
                      <a:pt x="114397" y="105715"/>
                    </a:lnTo>
                    <a:lnTo>
                      <a:pt x="115363" y="104936"/>
                    </a:lnTo>
                    <a:lnTo>
                      <a:pt x="116136" y="104157"/>
                    </a:lnTo>
                    <a:lnTo>
                      <a:pt x="116715" y="103118"/>
                    </a:lnTo>
                    <a:lnTo>
                      <a:pt x="117295" y="101819"/>
                    </a:lnTo>
                    <a:lnTo>
                      <a:pt x="117488" y="100520"/>
                    </a:lnTo>
                    <a:lnTo>
                      <a:pt x="117682" y="98962"/>
                    </a:lnTo>
                    <a:lnTo>
                      <a:pt x="117682" y="7274"/>
                    </a:lnTo>
                    <a:lnTo>
                      <a:pt x="117488" y="5715"/>
                    </a:lnTo>
                    <a:lnTo>
                      <a:pt x="117295" y="4416"/>
                    </a:lnTo>
                    <a:lnTo>
                      <a:pt x="116715" y="3377"/>
                    </a:lnTo>
                    <a:lnTo>
                      <a:pt x="116136" y="2079"/>
                    </a:lnTo>
                    <a:lnTo>
                      <a:pt x="115363" y="1299"/>
                    </a:lnTo>
                    <a:lnTo>
                      <a:pt x="114397" y="780"/>
                    </a:lnTo>
                    <a:lnTo>
                      <a:pt x="113430" y="261"/>
                    </a:lnTo>
                    <a:lnTo>
                      <a:pt x="112271" y="1"/>
                    </a:lnTo>
                    <a:close/>
                  </a:path>
                </a:pathLst>
              </a:custGeom>
              <a:solidFill>
                <a:srgbClr val="3BAF9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8975" y="785700"/>
                <a:ext cx="1521750" cy="2175350"/>
              </a:xfrm>
              <a:custGeom>
                <a:avLst/>
                <a:gdLst/>
                <a:ahLst/>
                <a:cxnLst/>
                <a:rect l="0" t="0" r="0" b="0"/>
                <a:pathLst>
                  <a:path w="60870" h="87014" extrusionOk="0">
                    <a:moveTo>
                      <a:pt x="20290" y="1"/>
                    </a:moveTo>
                    <a:lnTo>
                      <a:pt x="17585" y="260"/>
                    </a:lnTo>
                    <a:lnTo>
                      <a:pt x="14880" y="520"/>
                    </a:lnTo>
                    <a:lnTo>
                      <a:pt x="12174" y="1299"/>
                    </a:lnTo>
                    <a:lnTo>
                      <a:pt x="9662" y="2338"/>
                    </a:lnTo>
                    <a:lnTo>
                      <a:pt x="7150" y="3377"/>
                    </a:lnTo>
                    <a:lnTo>
                      <a:pt x="4638" y="4936"/>
                    </a:lnTo>
                    <a:lnTo>
                      <a:pt x="2319" y="6494"/>
                    </a:lnTo>
                    <a:lnTo>
                      <a:pt x="0" y="8312"/>
                    </a:lnTo>
                    <a:lnTo>
                      <a:pt x="0" y="79741"/>
                    </a:lnTo>
                    <a:lnTo>
                      <a:pt x="194" y="81299"/>
                    </a:lnTo>
                    <a:lnTo>
                      <a:pt x="387" y="82598"/>
                    </a:lnTo>
                    <a:lnTo>
                      <a:pt x="967" y="83897"/>
                    </a:lnTo>
                    <a:lnTo>
                      <a:pt x="1546" y="84936"/>
                    </a:lnTo>
                    <a:lnTo>
                      <a:pt x="2319" y="85715"/>
                    </a:lnTo>
                    <a:lnTo>
                      <a:pt x="3285" y="86494"/>
                    </a:lnTo>
                    <a:lnTo>
                      <a:pt x="4252" y="86754"/>
                    </a:lnTo>
                    <a:lnTo>
                      <a:pt x="5218" y="87014"/>
                    </a:lnTo>
                    <a:lnTo>
                      <a:pt x="57198" y="87014"/>
                    </a:lnTo>
                    <a:lnTo>
                      <a:pt x="58744" y="81040"/>
                    </a:lnTo>
                    <a:lnTo>
                      <a:pt x="59904" y="74806"/>
                    </a:lnTo>
                    <a:lnTo>
                      <a:pt x="60290" y="71689"/>
                    </a:lnTo>
                    <a:lnTo>
                      <a:pt x="60677" y="68312"/>
                    </a:lnTo>
                    <a:lnTo>
                      <a:pt x="60870" y="64936"/>
                    </a:lnTo>
                    <a:lnTo>
                      <a:pt x="60870" y="61559"/>
                    </a:lnTo>
                    <a:lnTo>
                      <a:pt x="60677" y="55325"/>
                    </a:lnTo>
                    <a:lnTo>
                      <a:pt x="60097" y="49091"/>
                    </a:lnTo>
                    <a:lnTo>
                      <a:pt x="58938" y="43377"/>
                    </a:lnTo>
                    <a:lnTo>
                      <a:pt x="57585" y="37663"/>
                    </a:lnTo>
                    <a:lnTo>
                      <a:pt x="56039" y="32208"/>
                    </a:lnTo>
                    <a:lnTo>
                      <a:pt x="53913" y="27273"/>
                    </a:lnTo>
                    <a:lnTo>
                      <a:pt x="51595" y="22338"/>
                    </a:lnTo>
                    <a:lnTo>
                      <a:pt x="48889" y="18182"/>
                    </a:lnTo>
                    <a:lnTo>
                      <a:pt x="46184" y="14027"/>
                    </a:lnTo>
                    <a:lnTo>
                      <a:pt x="42899" y="10650"/>
                    </a:lnTo>
                    <a:lnTo>
                      <a:pt x="39614" y="7533"/>
                    </a:lnTo>
                    <a:lnTo>
                      <a:pt x="36136" y="4936"/>
                    </a:lnTo>
                    <a:lnTo>
                      <a:pt x="32271" y="2858"/>
                    </a:lnTo>
                    <a:lnTo>
                      <a:pt x="28406" y="1299"/>
                    </a:lnTo>
                    <a:lnTo>
                      <a:pt x="26474" y="780"/>
                    </a:lnTo>
                    <a:lnTo>
                      <a:pt x="24541" y="260"/>
                    </a:lnTo>
                    <a:lnTo>
                      <a:pt x="22416" y="260"/>
                    </a:lnTo>
                    <a:lnTo>
                      <a:pt x="20290" y="1"/>
                    </a:lnTo>
                    <a:close/>
                  </a:path>
                </a:pathLst>
              </a:custGeom>
              <a:solidFill>
                <a:srgbClr val="5CBDA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671475" y="305175"/>
                <a:ext cx="1299550" cy="1448075"/>
              </a:xfrm>
              <a:custGeom>
                <a:avLst/>
                <a:gdLst/>
                <a:ahLst/>
                <a:cxnLst/>
                <a:rect l="0" t="0" r="0" b="0"/>
                <a:pathLst>
                  <a:path w="51982" h="57923" extrusionOk="0">
                    <a:moveTo>
                      <a:pt x="1" y="1"/>
                    </a:moveTo>
                    <a:lnTo>
                      <a:pt x="1" y="50910"/>
                    </a:lnTo>
                    <a:lnTo>
                      <a:pt x="194" y="52209"/>
                    </a:lnTo>
                    <a:lnTo>
                      <a:pt x="387" y="53507"/>
                    </a:lnTo>
                    <a:lnTo>
                      <a:pt x="967" y="54806"/>
                    </a:lnTo>
                    <a:lnTo>
                      <a:pt x="1547" y="55845"/>
                    </a:lnTo>
                    <a:lnTo>
                      <a:pt x="2320" y="56624"/>
                    </a:lnTo>
                    <a:lnTo>
                      <a:pt x="3286" y="57403"/>
                    </a:lnTo>
                    <a:lnTo>
                      <a:pt x="4252" y="57923"/>
                    </a:lnTo>
                    <a:lnTo>
                      <a:pt x="51982" y="57923"/>
                    </a:lnTo>
                    <a:lnTo>
                      <a:pt x="51982" y="7274"/>
                    </a:lnTo>
                    <a:lnTo>
                      <a:pt x="51788" y="5715"/>
                    </a:lnTo>
                    <a:lnTo>
                      <a:pt x="51595" y="4416"/>
                    </a:lnTo>
                    <a:lnTo>
                      <a:pt x="51015" y="3377"/>
                    </a:lnTo>
                    <a:lnTo>
                      <a:pt x="50436" y="2079"/>
                    </a:lnTo>
                    <a:lnTo>
                      <a:pt x="49663" y="1299"/>
                    </a:lnTo>
                    <a:lnTo>
                      <a:pt x="48697" y="780"/>
                    </a:lnTo>
                    <a:lnTo>
                      <a:pt x="47730" y="261"/>
                    </a:lnTo>
                    <a:lnTo>
                      <a:pt x="46571" y="1"/>
                    </a:lnTo>
                    <a:close/>
                  </a:path>
                </a:pathLst>
              </a:custGeom>
              <a:solidFill>
                <a:srgbClr val="6DC8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671475" y="584400"/>
                <a:ext cx="1299550" cy="1168850"/>
              </a:xfrm>
              <a:custGeom>
                <a:avLst/>
                <a:gdLst/>
                <a:ahLst/>
                <a:cxnLst/>
                <a:rect l="0" t="0" r="0" b="0"/>
                <a:pathLst>
                  <a:path w="51982" h="46754" extrusionOk="0">
                    <a:moveTo>
                      <a:pt x="41547" y="1"/>
                    </a:moveTo>
                    <a:lnTo>
                      <a:pt x="41547" y="4676"/>
                    </a:lnTo>
                    <a:lnTo>
                      <a:pt x="40001" y="4676"/>
                    </a:lnTo>
                    <a:lnTo>
                      <a:pt x="40001" y="13507"/>
                    </a:lnTo>
                    <a:lnTo>
                      <a:pt x="37875" y="13507"/>
                    </a:lnTo>
                    <a:lnTo>
                      <a:pt x="37875" y="23377"/>
                    </a:lnTo>
                    <a:lnTo>
                      <a:pt x="34784" y="23377"/>
                    </a:lnTo>
                    <a:lnTo>
                      <a:pt x="34784" y="26234"/>
                    </a:lnTo>
                    <a:lnTo>
                      <a:pt x="30919" y="26234"/>
                    </a:lnTo>
                    <a:lnTo>
                      <a:pt x="30919" y="17143"/>
                    </a:lnTo>
                    <a:lnTo>
                      <a:pt x="24928" y="17143"/>
                    </a:lnTo>
                    <a:lnTo>
                      <a:pt x="24928" y="260"/>
                    </a:lnTo>
                    <a:lnTo>
                      <a:pt x="18938" y="260"/>
                    </a:lnTo>
                    <a:lnTo>
                      <a:pt x="18938" y="20520"/>
                    </a:lnTo>
                    <a:lnTo>
                      <a:pt x="12755" y="20520"/>
                    </a:lnTo>
                    <a:lnTo>
                      <a:pt x="12755" y="15585"/>
                    </a:lnTo>
                    <a:lnTo>
                      <a:pt x="9856" y="15585"/>
                    </a:lnTo>
                    <a:lnTo>
                      <a:pt x="9856" y="6754"/>
                    </a:lnTo>
                    <a:lnTo>
                      <a:pt x="6764" y="6754"/>
                    </a:lnTo>
                    <a:lnTo>
                      <a:pt x="6764" y="11949"/>
                    </a:lnTo>
                    <a:lnTo>
                      <a:pt x="5025" y="11949"/>
                    </a:lnTo>
                    <a:lnTo>
                      <a:pt x="5025" y="23897"/>
                    </a:lnTo>
                    <a:lnTo>
                      <a:pt x="1" y="23897"/>
                    </a:lnTo>
                    <a:lnTo>
                      <a:pt x="1" y="39741"/>
                    </a:lnTo>
                    <a:lnTo>
                      <a:pt x="194" y="41040"/>
                    </a:lnTo>
                    <a:lnTo>
                      <a:pt x="387" y="42338"/>
                    </a:lnTo>
                    <a:lnTo>
                      <a:pt x="967" y="43637"/>
                    </a:lnTo>
                    <a:lnTo>
                      <a:pt x="1547" y="44676"/>
                    </a:lnTo>
                    <a:lnTo>
                      <a:pt x="2320" y="45455"/>
                    </a:lnTo>
                    <a:lnTo>
                      <a:pt x="3286" y="46234"/>
                    </a:lnTo>
                    <a:lnTo>
                      <a:pt x="4252" y="46754"/>
                    </a:lnTo>
                    <a:lnTo>
                      <a:pt x="51982" y="46754"/>
                    </a:lnTo>
                    <a:lnTo>
                      <a:pt x="51982" y="22598"/>
                    </a:lnTo>
                    <a:lnTo>
                      <a:pt x="47344" y="22598"/>
                    </a:lnTo>
                    <a:lnTo>
                      <a:pt x="47344" y="14806"/>
                    </a:lnTo>
                    <a:lnTo>
                      <a:pt x="43866" y="10130"/>
                    </a:lnTo>
                    <a:lnTo>
                      <a:pt x="43866" y="1"/>
                    </a:lnTo>
                    <a:close/>
                  </a:path>
                </a:pathLst>
              </a:custGeom>
              <a:solidFill>
                <a:srgbClr val="A0DCE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20750" y="1636350"/>
                <a:ext cx="396175" cy="1324700"/>
              </a:xfrm>
              <a:custGeom>
                <a:avLst/>
                <a:gdLst/>
                <a:ahLst/>
                <a:cxnLst/>
                <a:rect l="0" t="0" r="0" b="0"/>
                <a:pathLst>
                  <a:path w="15847" h="52988" extrusionOk="0">
                    <a:moveTo>
                      <a:pt x="2899" y="1"/>
                    </a:moveTo>
                    <a:lnTo>
                      <a:pt x="2320" y="260"/>
                    </a:lnTo>
                    <a:lnTo>
                      <a:pt x="1740" y="780"/>
                    </a:lnTo>
                    <a:lnTo>
                      <a:pt x="1354" y="1819"/>
                    </a:lnTo>
                    <a:lnTo>
                      <a:pt x="774" y="3377"/>
                    </a:lnTo>
                    <a:lnTo>
                      <a:pt x="387" y="5195"/>
                    </a:lnTo>
                    <a:lnTo>
                      <a:pt x="194" y="7533"/>
                    </a:lnTo>
                    <a:lnTo>
                      <a:pt x="194" y="10130"/>
                    </a:lnTo>
                    <a:lnTo>
                      <a:pt x="1" y="12988"/>
                    </a:lnTo>
                    <a:lnTo>
                      <a:pt x="387" y="19481"/>
                    </a:lnTo>
                    <a:lnTo>
                      <a:pt x="967" y="26494"/>
                    </a:lnTo>
                    <a:lnTo>
                      <a:pt x="1740" y="33767"/>
                    </a:lnTo>
                    <a:lnTo>
                      <a:pt x="2899" y="41040"/>
                    </a:lnTo>
                    <a:lnTo>
                      <a:pt x="4059" y="47533"/>
                    </a:lnTo>
                    <a:lnTo>
                      <a:pt x="5218" y="52988"/>
                    </a:lnTo>
                    <a:lnTo>
                      <a:pt x="15846" y="52988"/>
                    </a:lnTo>
                    <a:lnTo>
                      <a:pt x="15653" y="49091"/>
                    </a:lnTo>
                    <a:lnTo>
                      <a:pt x="15073" y="44936"/>
                    </a:lnTo>
                    <a:lnTo>
                      <a:pt x="14494" y="40260"/>
                    </a:lnTo>
                    <a:lnTo>
                      <a:pt x="13721" y="35845"/>
                    </a:lnTo>
                    <a:lnTo>
                      <a:pt x="11788" y="26494"/>
                    </a:lnTo>
                    <a:lnTo>
                      <a:pt x="9856" y="18182"/>
                    </a:lnTo>
                    <a:lnTo>
                      <a:pt x="8697" y="12988"/>
                    </a:lnTo>
                    <a:lnTo>
                      <a:pt x="7344" y="8572"/>
                    </a:lnTo>
                    <a:lnTo>
                      <a:pt x="6184" y="4676"/>
                    </a:lnTo>
                    <a:lnTo>
                      <a:pt x="5025" y="2078"/>
                    </a:lnTo>
                    <a:lnTo>
                      <a:pt x="4445" y="1040"/>
                    </a:lnTo>
                    <a:lnTo>
                      <a:pt x="3866" y="260"/>
                    </a:lnTo>
                    <a:lnTo>
                      <a:pt x="3286" y="1"/>
                    </a:lnTo>
                    <a:close/>
                  </a:path>
                </a:pathLst>
              </a:custGeom>
              <a:solidFill>
                <a:srgbClr val="66636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20750" y="1636350"/>
                <a:ext cx="178775" cy="1324700"/>
              </a:xfrm>
              <a:custGeom>
                <a:avLst/>
                <a:gdLst/>
                <a:ahLst/>
                <a:cxnLst/>
                <a:rect l="0" t="0" r="0" b="0"/>
                <a:pathLst>
                  <a:path w="7151" h="52988" extrusionOk="0">
                    <a:moveTo>
                      <a:pt x="2706" y="1"/>
                    </a:moveTo>
                    <a:lnTo>
                      <a:pt x="2320" y="260"/>
                    </a:lnTo>
                    <a:lnTo>
                      <a:pt x="1740" y="1040"/>
                    </a:lnTo>
                    <a:lnTo>
                      <a:pt x="1354" y="2078"/>
                    </a:lnTo>
                    <a:lnTo>
                      <a:pt x="774" y="3377"/>
                    </a:lnTo>
                    <a:lnTo>
                      <a:pt x="387" y="5195"/>
                    </a:lnTo>
                    <a:lnTo>
                      <a:pt x="194" y="7533"/>
                    </a:lnTo>
                    <a:lnTo>
                      <a:pt x="194" y="10130"/>
                    </a:lnTo>
                    <a:lnTo>
                      <a:pt x="1" y="12988"/>
                    </a:lnTo>
                    <a:lnTo>
                      <a:pt x="387" y="19481"/>
                    </a:lnTo>
                    <a:lnTo>
                      <a:pt x="967" y="26494"/>
                    </a:lnTo>
                    <a:lnTo>
                      <a:pt x="1740" y="33767"/>
                    </a:lnTo>
                    <a:lnTo>
                      <a:pt x="2899" y="41040"/>
                    </a:lnTo>
                    <a:lnTo>
                      <a:pt x="4059" y="47533"/>
                    </a:lnTo>
                    <a:lnTo>
                      <a:pt x="5218" y="52988"/>
                    </a:lnTo>
                    <a:lnTo>
                      <a:pt x="7151" y="52988"/>
                    </a:lnTo>
                    <a:lnTo>
                      <a:pt x="5991" y="47273"/>
                    </a:lnTo>
                    <a:lnTo>
                      <a:pt x="4832" y="41040"/>
                    </a:lnTo>
                    <a:lnTo>
                      <a:pt x="3866" y="34027"/>
                    </a:lnTo>
                    <a:lnTo>
                      <a:pt x="3093" y="27014"/>
                    </a:lnTo>
                    <a:lnTo>
                      <a:pt x="2513" y="20260"/>
                    </a:lnTo>
                    <a:lnTo>
                      <a:pt x="2320" y="14286"/>
                    </a:lnTo>
                    <a:lnTo>
                      <a:pt x="2513" y="9091"/>
                    </a:lnTo>
                    <a:lnTo>
                      <a:pt x="2899" y="7014"/>
                    </a:lnTo>
                    <a:lnTo>
                      <a:pt x="3093" y="5195"/>
                    </a:lnTo>
                    <a:lnTo>
                      <a:pt x="3672" y="3897"/>
                    </a:lnTo>
                    <a:lnTo>
                      <a:pt x="4059" y="2858"/>
                    </a:lnTo>
                    <a:lnTo>
                      <a:pt x="4445" y="2338"/>
                    </a:lnTo>
                    <a:lnTo>
                      <a:pt x="5025" y="1819"/>
                    </a:lnTo>
                    <a:lnTo>
                      <a:pt x="4445" y="1040"/>
                    </a:lnTo>
                    <a:lnTo>
                      <a:pt x="3866" y="260"/>
                    </a:lnTo>
                    <a:lnTo>
                      <a:pt x="3286" y="1"/>
                    </a:lnTo>
                    <a:close/>
                  </a:path>
                </a:pathLst>
              </a:custGeom>
              <a:solidFill>
                <a:srgbClr val="4A494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536225" y="2272725"/>
                <a:ext cx="420300" cy="162350"/>
              </a:xfrm>
              <a:custGeom>
                <a:avLst/>
                <a:gdLst/>
                <a:ahLst/>
                <a:cxnLst/>
                <a:rect l="0" t="0" r="0" b="0"/>
                <a:pathLst>
                  <a:path w="16812" h="6494" extrusionOk="0">
                    <a:moveTo>
                      <a:pt x="14880" y="0"/>
                    </a:moveTo>
                    <a:lnTo>
                      <a:pt x="773" y="2857"/>
                    </a:lnTo>
                    <a:lnTo>
                      <a:pt x="0" y="6494"/>
                    </a:lnTo>
                    <a:lnTo>
                      <a:pt x="16812" y="6234"/>
                    </a:lnTo>
                    <a:lnTo>
                      <a:pt x="14880" y="0"/>
                    </a:lnTo>
                    <a:close/>
                  </a:path>
                </a:pathLst>
              </a:custGeom>
              <a:solidFill>
                <a:srgbClr val="46444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898550" y="2240250"/>
                <a:ext cx="545900" cy="194825"/>
              </a:xfrm>
              <a:custGeom>
                <a:avLst/>
                <a:gdLst/>
                <a:ahLst/>
                <a:cxnLst/>
                <a:rect l="0" t="0" r="0" b="0"/>
                <a:pathLst>
                  <a:path w="21836" h="7793" extrusionOk="0">
                    <a:moveTo>
                      <a:pt x="10821" y="0"/>
                    </a:moveTo>
                    <a:lnTo>
                      <a:pt x="9082" y="260"/>
                    </a:lnTo>
                    <a:lnTo>
                      <a:pt x="7150" y="520"/>
                    </a:lnTo>
                    <a:lnTo>
                      <a:pt x="5604" y="1299"/>
                    </a:lnTo>
                    <a:lnTo>
                      <a:pt x="4058" y="2338"/>
                    </a:lnTo>
                    <a:lnTo>
                      <a:pt x="2705" y="3377"/>
                    </a:lnTo>
                    <a:lnTo>
                      <a:pt x="1546" y="4676"/>
                    </a:lnTo>
                    <a:lnTo>
                      <a:pt x="580" y="6234"/>
                    </a:lnTo>
                    <a:lnTo>
                      <a:pt x="0" y="7793"/>
                    </a:lnTo>
                    <a:lnTo>
                      <a:pt x="21836" y="7793"/>
                    </a:lnTo>
                    <a:lnTo>
                      <a:pt x="21256" y="6234"/>
                    </a:lnTo>
                    <a:lnTo>
                      <a:pt x="20290" y="4676"/>
                    </a:lnTo>
                    <a:lnTo>
                      <a:pt x="19130" y="3377"/>
                    </a:lnTo>
                    <a:lnTo>
                      <a:pt x="17778" y="2338"/>
                    </a:lnTo>
                    <a:lnTo>
                      <a:pt x="16232" y="1299"/>
                    </a:lnTo>
                    <a:lnTo>
                      <a:pt x="14686" y="520"/>
                    </a:lnTo>
                    <a:lnTo>
                      <a:pt x="12754" y="260"/>
                    </a:lnTo>
                    <a:lnTo>
                      <a:pt x="10821" y="0"/>
                    </a:lnTo>
                    <a:close/>
                  </a:path>
                </a:pathLst>
              </a:custGeom>
              <a:solidFill>
                <a:srgbClr val="46444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1367125" y="2422075"/>
                <a:ext cx="1584575" cy="194825"/>
              </a:xfrm>
              <a:custGeom>
                <a:avLst/>
                <a:gdLst/>
                <a:ahLst/>
                <a:cxnLst/>
                <a:rect l="0" t="0" r="0" b="0"/>
                <a:pathLst>
                  <a:path w="63383" h="7793" extrusionOk="0">
                    <a:moveTo>
                      <a:pt x="1" y="0"/>
                    </a:moveTo>
                    <a:lnTo>
                      <a:pt x="1" y="7792"/>
                    </a:lnTo>
                    <a:lnTo>
                      <a:pt x="63383" y="7792"/>
                    </a:lnTo>
                    <a:lnTo>
                      <a:pt x="63383" y="0"/>
                    </a:lnTo>
                    <a:close/>
                  </a:path>
                </a:pathLst>
              </a:custGeom>
              <a:solidFill>
                <a:srgbClr val="66636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2768100" y="2448050"/>
                <a:ext cx="130475" cy="513000"/>
              </a:xfrm>
              <a:custGeom>
                <a:avLst/>
                <a:gdLst/>
                <a:ahLst/>
                <a:cxnLst/>
                <a:rect l="0" t="0" r="0" b="0"/>
                <a:pathLst>
                  <a:path w="5219" h="20520" extrusionOk="0">
                    <a:moveTo>
                      <a:pt x="5218" y="0"/>
                    </a:moveTo>
                    <a:lnTo>
                      <a:pt x="387" y="520"/>
                    </a:lnTo>
                    <a:lnTo>
                      <a:pt x="1" y="20520"/>
                    </a:lnTo>
                    <a:lnTo>
                      <a:pt x="4445" y="20520"/>
                    </a:lnTo>
                    <a:lnTo>
                      <a:pt x="5218" y="0"/>
                    </a:lnTo>
                    <a:close/>
                  </a:path>
                </a:pathLst>
              </a:custGeom>
              <a:solidFill>
                <a:srgbClr val="66636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1429950" y="2448050"/>
                <a:ext cx="120775" cy="513000"/>
              </a:xfrm>
              <a:custGeom>
                <a:avLst/>
                <a:gdLst/>
                <a:ahLst/>
                <a:cxnLst/>
                <a:rect l="0" t="0" r="0" b="0"/>
                <a:pathLst>
                  <a:path w="4831" h="20520" extrusionOk="0">
                    <a:moveTo>
                      <a:pt x="0" y="0"/>
                    </a:moveTo>
                    <a:lnTo>
                      <a:pt x="773" y="20520"/>
                    </a:lnTo>
                    <a:lnTo>
                      <a:pt x="4831" y="20520"/>
                    </a:lnTo>
                    <a:lnTo>
                      <a:pt x="4445" y="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36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178725" y="831150"/>
                <a:ext cx="198100" cy="1246775"/>
              </a:xfrm>
              <a:custGeom>
                <a:avLst/>
                <a:gdLst/>
                <a:ahLst/>
                <a:cxnLst/>
                <a:rect l="0" t="0" r="0" b="0"/>
                <a:pathLst>
                  <a:path w="7924" h="49871" extrusionOk="0">
                    <a:moveTo>
                      <a:pt x="2899" y="1"/>
                    </a:moveTo>
                    <a:lnTo>
                      <a:pt x="1" y="49871"/>
                    </a:lnTo>
                    <a:lnTo>
                      <a:pt x="5798" y="48572"/>
                    </a:lnTo>
                    <a:lnTo>
                      <a:pt x="7923" y="4157"/>
                    </a:lnTo>
                    <a:lnTo>
                      <a:pt x="2899" y="1"/>
                    </a:lnTo>
                    <a:close/>
                  </a:path>
                </a:pathLst>
              </a:custGeom>
              <a:solidFill>
                <a:srgbClr val="46444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2260850" y="1318175"/>
                <a:ext cx="251250" cy="1071450"/>
              </a:xfrm>
              <a:custGeom>
                <a:avLst/>
                <a:gdLst/>
                <a:ahLst/>
                <a:cxnLst/>
                <a:rect l="0" t="0" r="0" b="0"/>
                <a:pathLst>
                  <a:path w="10050" h="42858" extrusionOk="0">
                    <a:moveTo>
                      <a:pt x="2320" y="0"/>
                    </a:moveTo>
                    <a:lnTo>
                      <a:pt x="1933" y="520"/>
                    </a:lnTo>
                    <a:lnTo>
                      <a:pt x="1740" y="520"/>
                    </a:lnTo>
                    <a:lnTo>
                      <a:pt x="1547" y="1039"/>
                    </a:lnTo>
                    <a:lnTo>
                      <a:pt x="1160" y="1559"/>
                    </a:lnTo>
                    <a:lnTo>
                      <a:pt x="1933" y="2338"/>
                    </a:lnTo>
                    <a:lnTo>
                      <a:pt x="3672" y="4935"/>
                    </a:lnTo>
                    <a:lnTo>
                      <a:pt x="4832" y="8312"/>
                    </a:lnTo>
                    <a:lnTo>
                      <a:pt x="5605" y="10130"/>
                    </a:lnTo>
                    <a:lnTo>
                      <a:pt x="5991" y="12468"/>
                    </a:lnTo>
                    <a:lnTo>
                      <a:pt x="6571" y="15585"/>
                    </a:lnTo>
                    <a:lnTo>
                      <a:pt x="6957" y="18702"/>
                    </a:lnTo>
                    <a:lnTo>
                      <a:pt x="6957" y="21818"/>
                    </a:lnTo>
                    <a:lnTo>
                      <a:pt x="6764" y="24935"/>
                    </a:lnTo>
                    <a:lnTo>
                      <a:pt x="6184" y="28052"/>
                    </a:lnTo>
                    <a:lnTo>
                      <a:pt x="5411" y="31169"/>
                    </a:lnTo>
                    <a:lnTo>
                      <a:pt x="4445" y="34546"/>
                    </a:lnTo>
                    <a:lnTo>
                      <a:pt x="3286" y="37663"/>
                    </a:lnTo>
                    <a:lnTo>
                      <a:pt x="1" y="39481"/>
                    </a:lnTo>
                    <a:lnTo>
                      <a:pt x="2126" y="40000"/>
                    </a:lnTo>
                    <a:lnTo>
                      <a:pt x="1547" y="41039"/>
                    </a:lnTo>
                    <a:lnTo>
                      <a:pt x="2513" y="41818"/>
                    </a:lnTo>
                    <a:lnTo>
                      <a:pt x="3286" y="40260"/>
                    </a:lnTo>
                    <a:lnTo>
                      <a:pt x="5991" y="42857"/>
                    </a:lnTo>
                    <a:lnTo>
                      <a:pt x="7537" y="38961"/>
                    </a:lnTo>
                    <a:lnTo>
                      <a:pt x="8696" y="34546"/>
                    </a:lnTo>
                    <a:lnTo>
                      <a:pt x="9469" y="30390"/>
                    </a:lnTo>
                    <a:lnTo>
                      <a:pt x="9856" y="26494"/>
                    </a:lnTo>
                    <a:lnTo>
                      <a:pt x="10049" y="22857"/>
                    </a:lnTo>
                    <a:lnTo>
                      <a:pt x="9663" y="19481"/>
                    </a:lnTo>
                    <a:lnTo>
                      <a:pt x="9276" y="16364"/>
                    </a:lnTo>
                    <a:lnTo>
                      <a:pt x="8696" y="13767"/>
                    </a:lnTo>
                    <a:lnTo>
                      <a:pt x="7923" y="11429"/>
                    </a:lnTo>
                    <a:lnTo>
                      <a:pt x="7151" y="9091"/>
                    </a:lnTo>
                    <a:lnTo>
                      <a:pt x="6184" y="7273"/>
                    </a:lnTo>
                    <a:lnTo>
                      <a:pt x="4445" y="3896"/>
                    </a:lnTo>
                    <a:lnTo>
                      <a:pt x="2899" y="1039"/>
                    </a:lnTo>
                    <a:lnTo>
                      <a:pt x="2320" y="0"/>
                    </a:lnTo>
                    <a:close/>
                  </a:path>
                </a:pathLst>
              </a:custGeom>
              <a:solidFill>
                <a:srgbClr val="46444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9650" y="279200"/>
                <a:ext cx="2980700" cy="2707825"/>
              </a:xfrm>
              <a:custGeom>
                <a:avLst/>
                <a:gdLst/>
                <a:ahLst/>
                <a:cxnLst/>
                <a:rect l="0" t="0" r="0" b="0"/>
                <a:pathLst>
                  <a:path w="119228" h="108313" extrusionOk="0">
                    <a:moveTo>
                      <a:pt x="5991" y="1"/>
                    </a:moveTo>
                    <a:lnTo>
                      <a:pt x="4831" y="261"/>
                    </a:lnTo>
                    <a:lnTo>
                      <a:pt x="3672" y="780"/>
                    </a:lnTo>
                    <a:lnTo>
                      <a:pt x="2706" y="1559"/>
                    </a:lnTo>
                    <a:lnTo>
                      <a:pt x="1740" y="2598"/>
                    </a:lnTo>
                    <a:lnTo>
                      <a:pt x="967" y="3637"/>
                    </a:lnTo>
                    <a:lnTo>
                      <a:pt x="387" y="5196"/>
                    </a:lnTo>
                    <a:lnTo>
                      <a:pt x="194" y="6754"/>
                    </a:lnTo>
                    <a:lnTo>
                      <a:pt x="0" y="8313"/>
                    </a:lnTo>
                    <a:lnTo>
                      <a:pt x="0" y="100001"/>
                    </a:lnTo>
                    <a:lnTo>
                      <a:pt x="194" y="101819"/>
                    </a:lnTo>
                    <a:lnTo>
                      <a:pt x="387" y="103118"/>
                    </a:lnTo>
                    <a:lnTo>
                      <a:pt x="967" y="104676"/>
                    </a:lnTo>
                    <a:lnTo>
                      <a:pt x="1740" y="105715"/>
                    </a:lnTo>
                    <a:lnTo>
                      <a:pt x="2706" y="106754"/>
                    </a:lnTo>
                    <a:lnTo>
                      <a:pt x="3672" y="107533"/>
                    </a:lnTo>
                    <a:lnTo>
                      <a:pt x="4831" y="108053"/>
                    </a:lnTo>
                    <a:lnTo>
                      <a:pt x="5991" y="108313"/>
                    </a:lnTo>
                    <a:lnTo>
                      <a:pt x="83286" y="108313"/>
                    </a:lnTo>
                    <a:lnTo>
                      <a:pt x="83286" y="106235"/>
                    </a:lnTo>
                    <a:lnTo>
                      <a:pt x="5991" y="106235"/>
                    </a:lnTo>
                    <a:lnTo>
                      <a:pt x="5218" y="105975"/>
                    </a:lnTo>
                    <a:lnTo>
                      <a:pt x="4252" y="105715"/>
                    </a:lnTo>
                    <a:lnTo>
                      <a:pt x="3479" y="105196"/>
                    </a:lnTo>
                    <a:lnTo>
                      <a:pt x="2899" y="104416"/>
                    </a:lnTo>
                    <a:lnTo>
                      <a:pt x="2319" y="103377"/>
                    </a:lnTo>
                    <a:lnTo>
                      <a:pt x="1933" y="102338"/>
                    </a:lnTo>
                    <a:lnTo>
                      <a:pt x="1546" y="101300"/>
                    </a:lnTo>
                    <a:lnTo>
                      <a:pt x="1546" y="100001"/>
                    </a:lnTo>
                    <a:lnTo>
                      <a:pt x="1546" y="8313"/>
                    </a:lnTo>
                    <a:lnTo>
                      <a:pt x="1546" y="7014"/>
                    </a:lnTo>
                    <a:lnTo>
                      <a:pt x="1933" y="5975"/>
                    </a:lnTo>
                    <a:lnTo>
                      <a:pt x="2319" y="4936"/>
                    </a:lnTo>
                    <a:lnTo>
                      <a:pt x="2899" y="3897"/>
                    </a:lnTo>
                    <a:lnTo>
                      <a:pt x="3479" y="3118"/>
                    </a:lnTo>
                    <a:lnTo>
                      <a:pt x="4252" y="2598"/>
                    </a:lnTo>
                    <a:lnTo>
                      <a:pt x="5218" y="2338"/>
                    </a:lnTo>
                    <a:lnTo>
                      <a:pt x="5991" y="2079"/>
                    </a:lnTo>
                    <a:lnTo>
                      <a:pt x="113044" y="2079"/>
                    </a:lnTo>
                    <a:lnTo>
                      <a:pt x="114010" y="2338"/>
                    </a:lnTo>
                    <a:lnTo>
                      <a:pt x="114783" y="2598"/>
                    </a:lnTo>
                    <a:lnTo>
                      <a:pt x="115556" y="3118"/>
                    </a:lnTo>
                    <a:lnTo>
                      <a:pt x="116329" y="3897"/>
                    </a:lnTo>
                    <a:lnTo>
                      <a:pt x="116909" y="4936"/>
                    </a:lnTo>
                    <a:lnTo>
                      <a:pt x="117295" y="5975"/>
                    </a:lnTo>
                    <a:lnTo>
                      <a:pt x="117488" y="7014"/>
                    </a:lnTo>
                    <a:lnTo>
                      <a:pt x="117682" y="8313"/>
                    </a:lnTo>
                    <a:lnTo>
                      <a:pt x="117682" y="100001"/>
                    </a:lnTo>
                    <a:lnTo>
                      <a:pt x="117488" y="101300"/>
                    </a:lnTo>
                    <a:lnTo>
                      <a:pt x="117295" y="102338"/>
                    </a:lnTo>
                    <a:lnTo>
                      <a:pt x="116909" y="103377"/>
                    </a:lnTo>
                    <a:lnTo>
                      <a:pt x="116329" y="104416"/>
                    </a:lnTo>
                    <a:lnTo>
                      <a:pt x="115556" y="105196"/>
                    </a:lnTo>
                    <a:lnTo>
                      <a:pt x="114783" y="105715"/>
                    </a:lnTo>
                    <a:lnTo>
                      <a:pt x="114010" y="105975"/>
                    </a:lnTo>
                    <a:lnTo>
                      <a:pt x="113044" y="106235"/>
                    </a:lnTo>
                    <a:lnTo>
                      <a:pt x="86571" y="106235"/>
                    </a:lnTo>
                    <a:lnTo>
                      <a:pt x="86571" y="108313"/>
                    </a:lnTo>
                    <a:lnTo>
                      <a:pt x="113044" y="108313"/>
                    </a:lnTo>
                    <a:lnTo>
                      <a:pt x="114397" y="108053"/>
                    </a:lnTo>
                    <a:lnTo>
                      <a:pt x="115363" y="107533"/>
                    </a:lnTo>
                    <a:lnTo>
                      <a:pt x="116522" y="106754"/>
                    </a:lnTo>
                    <a:lnTo>
                      <a:pt x="117295" y="105715"/>
                    </a:lnTo>
                    <a:lnTo>
                      <a:pt x="118068" y="104676"/>
                    </a:lnTo>
                    <a:lnTo>
                      <a:pt x="118648" y="103118"/>
                    </a:lnTo>
                    <a:lnTo>
                      <a:pt x="119034" y="101819"/>
                    </a:lnTo>
                    <a:lnTo>
                      <a:pt x="119228" y="100001"/>
                    </a:lnTo>
                    <a:lnTo>
                      <a:pt x="119228" y="8313"/>
                    </a:lnTo>
                    <a:lnTo>
                      <a:pt x="119034" y="6754"/>
                    </a:lnTo>
                    <a:lnTo>
                      <a:pt x="118648" y="5196"/>
                    </a:lnTo>
                    <a:lnTo>
                      <a:pt x="118068" y="3637"/>
                    </a:lnTo>
                    <a:lnTo>
                      <a:pt x="117295" y="2598"/>
                    </a:lnTo>
                    <a:lnTo>
                      <a:pt x="116522" y="1559"/>
                    </a:lnTo>
                    <a:lnTo>
                      <a:pt x="115363" y="780"/>
                    </a:lnTo>
                    <a:lnTo>
                      <a:pt x="114397" y="261"/>
                    </a:lnTo>
                    <a:lnTo>
                      <a:pt x="1130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091775" y="2935050"/>
                <a:ext cx="82150" cy="51975"/>
              </a:xfrm>
              <a:custGeom>
                <a:avLst/>
                <a:gdLst/>
                <a:ahLst/>
                <a:cxnLst/>
                <a:rect l="0" t="0" r="0" b="0"/>
                <a:pathLst>
                  <a:path w="3286" h="2079" extrusionOk="0">
                    <a:moveTo>
                      <a:pt x="1" y="1"/>
                    </a:moveTo>
                    <a:lnTo>
                      <a:pt x="1" y="2079"/>
                    </a:lnTo>
                    <a:lnTo>
                      <a:pt x="3286" y="2079"/>
                    </a:lnTo>
                    <a:lnTo>
                      <a:pt x="3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1487900" y="1896100"/>
                <a:ext cx="357525" cy="305200"/>
              </a:xfrm>
              <a:custGeom>
                <a:avLst/>
                <a:gdLst/>
                <a:ahLst/>
                <a:cxnLst/>
                <a:rect l="0" t="0" r="0" b="0"/>
                <a:pathLst>
                  <a:path w="14301" h="12208" extrusionOk="0">
                    <a:moveTo>
                      <a:pt x="8697" y="0"/>
                    </a:moveTo>
                    <a:lnTo>
                      <a:pt x="7537" y="260"/>
                    </a:lnTo>
                    <a:lnTo>
                      <a:pt x="6764" y="779"/>
                    </a:lnTo>
                    <a:lnTo>
                      <a:pt x="5991" y="1818"/>
                    </a:lnTo>
                    <a:lnTo>
                      <a:pt x="4059" y="4675"/>
                    </a:lnTo>
                    <a:lnTo>
                      <a:pt x="2899" y="5974"/>
                    </a:lnTo>
                    <a:lnTo>
                      <a:pt x="1933" y="6494"/>
                    </a:lnTo>
                    <a:lnTo>
                      <a:pt x="1160" y="6494"/>
                    </a:lnTo>
                    <a:lnTo>
                      <a:pt x="774" y="7273"/>
                    </a:lnTo>
                    <a:lnTo>
                      <a:pt x="581" y="8052"/>
                    </a:lnTo>
                    <a:lnTo>
                      <a:pt x="194" y="9870"/>
                    </a:lnTo>
                    <a:lnTo>
                      <a:pt x="1" y="12208"/>
                    </a:lnTo>
                    <a:lnTo>
                      <a:pt x="4252" y="9870"/>
                    </a:lnTo>
                    <a:lnTo>
                      <a:pt x="5025" y="10390"/>
                    </a:lnTo>
                    <a:lnTo>
                      <a:pt x="5798" y="10650"/>
                    </a:lnTo>
                    <a:lnTo>
                      <a:pt x="6571" y="10650"/>
                    </a:lnTo>
                    <a:lnTo>
                      <a:pt x="7151" y="10390"/>
                    </a:lnTo>
                    <a:lnTo>
                      <a:pt x="8503" y="9351"/>
                    </a:lnTo>
                    <a:lnTo>
                      <a:pt x="9083" y="8831"/>
                    </a:lnTo>
                    <a:lnTo>
                      <a:pt x="9083" y="9351"/>
                    </a:lnTo>
                    <a:lnTo>
                      <a:pt x="9083" y="9870"/>
                    </a:lnTo>
                    <a:lnTo>
                      <a:pt x="9276" y="10130"/>
                    </a:lnTo>
                    <a:lnTo>
                      <a:pt x="10436" y="9091"/>
                    </a:lnTo>
                    <a:lnTo>
                      <a:pt x="11209" y="8831"/>
                    </a:lnTo>
                    <a:lnTo>
                      <a:pt x="11595" y="8052"/>
                    </a:lnTo>
                    <a:lnTo>
                      <a:pt x="11788" y="7792"/>
                    </a:lnTo>
                    <a:lnTo>
                      <a:pt x="11788" y="7533"/>
                    </a:lnTo>
                    <a:lnTo>
                      <a:pt x="11595" y="6753"/>
                    </a:lnTo>
                    <a:lnTo>
                      <a:pt x="11209" y="6494"/>
                    </a:lnTo>
                    <a:lnTo>
                      <a:pt x="11015" y="5974"/>
                    </a:lnTo>
                    <a:lnTo>
                      <a:pt x="11209" y="5455"/>
                    </a:lnTo>
                    <a:lnTo>
                      <a:pt x="11788" y="4416"/>
                    </a:lnTo>
                    <a:lnTo>
                      <a:pt x="12368" y="3117"/>
                    </a:lnTo>
                    <a:lnTo>
                      <a:pt x="12561" y="2857"/>
                    </a:lnTo>
                    <a:lnTo>
                      <a:pt x="12755" y="3117"/>
                    </a:lnTo>
                    <a:lnTo>
                      <a:pt x="12948" y="4935"/>
                    </a:lnTo>
                    <a:lnTo>
                      <a:pt x="13334" y="5974"/>
                    </a:lnTo>
                    <a:lnTo>
                      <a:pt x="13721" y="6753"/>
                    </a:lnTo>
                    <a:lnTo>
                      <a:pt x="13914" y="7013"/>
                    </a:lnTo>
                    <a:lnTo>
                      <a:pt x="14107" y="6753"/>
                    </a:lnTo>
                    <a:lnTo>
                      <a:pt x="14300" y="6234"/>
                    </a:lnTo>
                    <a:lnTo>
                      <a:pt x="14107" y="5195"/>
                    </a:lnTo>
                    <a:lnTo>
                      <a:pt x="14107" y="4156"/>
                    </a:lnTo>
                    <a:lnTo>
                      <a:pt x="14107" y="2078"/>
                    </a:lnTo>
                    <a:lnTo>
                      <a:pt x="13914" y="1299"/>
                    </a:lnTo>
                    <a:lnTo>
                      <a:pt x="13527" y="779"/>
                    </a:lnTo>
                    <a:lnTo>
                      <a:pt x="12948" y="260"/>
                    </a:lnTo>
                    <a:lnTo>
                      <a:pt x="12175" y="0"/>
                    </a:lnTo>
                    <a:close/>
                  </a:path>
                </a:pathLst>
              </a:custGeom>
              <a:solidFill>
                <a:srgbClr val="F7AC7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584525" y="792200"/>
                <a:ext cx="434800" cy="1383125"/>
              </a:xfrm>
              <a:custGeom>
                <a:avLst/>
                <a:gdLst/>
                <a:ahLst/>
                <a:cxnLst/>
                <a:rect l="0" t="0" r="0" b="0"/>
                <a:pathLst>
                  <a:path w="17392" h="55325" extrusionOk="0">
                    <a:moveTo>
                      <a:pt x="3479" y="0"/>
                    </a:moveTo>
                    <a:lnTo>
                      <a:pt x="2513" y="260"/>
                    </a:lnTo>
                    <a:lnTo>
                      <a:pt x="1933" y="1299"/>
                    </a:lnTo>
                    <a:lnTo>
                      <a:pt x="1353" y="2338"/>
                    </a:lnTo>
                    <a:lnTo>
                      <a:pt x="774" y="3896"/>
                    </a:lnTo>
                    <a:lnTo>
                      <a:pt x="194" y="5715"/>
                    </a:lnTo>
                    <a:lnTo>
                      <a:pt x="1" y="8052"/>
                    </a:lnTo>
                    <a:lnTo>
                      <a:pt x="1" y="10650"/>
                    </a:lnTo>
                    <a:lnTo>
                      <a:pt x="194" y="11948"/>
                    </a:lnTo>
                    <a:lnTo>
                      <a:pt x="580" y="13507"/>
                    </a:lnTo>
                    <a:lnTo>
                      <a:pt x="1547" y="16104"/>
                    </a:lnTo>
                    <a:lnTo>
                      <a:pt x="2513" y="18182"/>
                    </a:lnTo>
                    <a:lnTo>
                      <a:pt x="4445" y="21818"/>
                    </a:lnTo>
                    <a:lnTo>
                      <a:pt x="5411" y="23637"/>
                    </a:lnTo>
                    <a:lnTo>
                      <a:pt x="6184" y="25715"/>
                    </a:lnTo>
                    <a:lnTo>
                      <a:pt x="6957" y="28312"/>
                    </a:lnTo>
                    <a:lnTo>
                      <a:pt x="7537" y="31948"/>
                    </a:lnTo>
                    <a:lnTo>
                      <a:pt x="7730" y="35325"/>
                    </a:lnTo>
                    <a:lnTo>
                      <a:pt x="7923" y="38182"/>
                    </a:lnTo>
                    <a:lnTo>
                      <a:pt x="7730" y="42598"/>
                    </a:lnTo>
                    <a:lnTo>
                      <a:pt x="7923" y="44676"/>
                    </a:lnTo>
                    <a:lnTo>
                      <a:pt x="8310" y="47273"/>
                    </a:lnTo>
                    <a:lnTo>
                      <a:pt x="9083" y="50650"/>
                    </a:lnTo>
                    <a:lnTo>
                      <a:pt x="10242" y="55065"/>
                    </a:lnTo>
                    <a:lnTo>
                      <a:pt x="12561" y="55325"/>
                    </a:lnTo>
                    <a:lnTo>
                      <a:pt x="15266" y="55325"/>
                    </a:lnTo>
                    <a:lnTo>
                      <a:pt x="15846" y="55065"/>
                    </a:lnTo>
                    <a:lnTo>
                      <a:pt x="16233" y="54546"/>
                    </a:lnTo>
                    <a:lnTo>
                      <a:pt x="16619" y="54026"/>
                    </a:lnTo>
                    <a:lnTo>
                      <a:pt x="17005" y="53247"/>
                    </a:lnTo>
                    <a:lnTo>
                      <a:pt x="17199" y="52208"/>
                    </a:lnTo>
                    <a:lnTo>
                      <a:pt x="17392" y="51169"/>
                    </a:lnTo>
                    <a:lnTo>
                      <a:pt x="17199" y="49611"/>
                    </a:lnTo>
                    <a:lnTo>
                      <a:pt x="16812" y="46494"/>
                    </a:lnTo>
                    <a:lnTo>
                      <a:pt x="16039" y="42598"/>
                    </a:lnTo>
                    <a:lnTo>
                      <a:pt x="15266" y="38182"/>
                    </a:lnTo>
                    <a:lnTo>
                      <a:pt x="14880" y="35325"/>
                    </a:lnTo>
                    <a:lnTo>
                      <a:pt x="14493" y="32208"/>
                    </a:lnTo>
                    <a:lnTo>
                      <a:pt x="14300" y="28312"/>
                    </a:lnTo>
                    <a:lnTo>
                      <a:pt x="14300" y="23896"/>
                    </a:lnTo>
                    <a:lnTo>
                      <a:pt x="14107" y="21559"/>
                    </a:lnTo>
                    <a:lnTo>
                      <a:pt x="13720" y="19481"/>
                    </a:lnTo>
                    <a:lnTo>
                      <a:pt x="13334" y="17403"/>
                    </a:lnTo>
                    <a:lnTo>
                      <a:pt x="12561" y="15325"/>
                    </a:lnTo>
                    <a:lnTo>
                      <a:pt x="11788" y="13507"/>
                    </a:lnTo>
                    <a:lnTo>
                      <a:pt x="11015" y="11948"/>
                    </a:lnTo>
                    <a:lnTo>
                      <a:pt x="10049" y="10390"/>
                    </a:lnTo>
                    <a:lnTo>
                      <a:pt x="9083" y="9351"/>
                    </a:lnTo>
                    <a:lnTo>
                      <a:pt x="9083" y="8572"/>
                    </a:lnTo>
                    <a:lnTo>
                      <a:pt x="9276" y="7533"/>
                    </a:lnTo>
                    <a:lnTo>
                      <a:pt x="9469" y="6234"/>
                    </a:lnTo>
                    <a:lnTo>
                      <a:pt x="9469" y="5715"/>
                    </a:lnTo>
                    <a:lnTo>
                      <a:pt x="7730" y="3117"/>
                    </a:lnTo>
                    <a:lnTo>
                      <a:pt x="5991" y="1039"/>
                    </a:lnTo>
                    <a:lnTo>
                      <a:pt x="5025" y="260"/>
                    </a:lnTo>
                    <a:lnTo>
                      <a:pt x="4252" y="0"/>
                    </a:lnTo>
                    <a:close/>
                  </a:path>
                </a:pathLst>
              </a:custGeom>
              <a:solidFill>
                <a:srgbClr val="022B4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908200" y="1980500"/>
                <a:ext cx="647375" cy="279250"/>
              </a:xfrm>
              <a:custGeom>
                <a:avLst/>
                <a:gdLst/>
                <a:ahLst/>
                <a:cxnLst/>
                <a:rect l="0" t="0" r="0" b="0"/>
                <a:pathLst>
                  <a:path w="25895" h="11170" extrusionOk="0">
                    <a:moveTo>
                      <a:pt x="25508" y="1"/>
                    </a:moveTo>
                    <a:lnTo>
                      <a:pt x="23382" y="261"/>
                    </a:lnTo>
                    <a:lnTo>
                      <a:pt x="18358" y="1040"/>
                    </a:lnTo>
                    <a:lnTo>
                      <a:pt x="15459" y="1559"/>
                    </a:lnTo>
                    <a:lnTo>
                      <a:pt x="9856" y="1559"/>
                    </a:lnTo>
                    <a:lnTo>
                      <a:pt x="7730" y="1040"/>
                    </a:lnTo>
                    <a:lnTo>
                      <a:pt x="4831" y="520"/>
                    </a:lnTo>
                    <a:lnTo>
                      <a:pt x="3092" y="261"/>
                    </a:lnTo>
                    <a:lnTo>
                      <a:pt x="2126" y="261"/>
                    </a:lnTo>
                    <a:lnTo>
                      <a:pt x="1933" y="520"/>
                    </a:lnTo>
                    <a:lnTo>
                      <a:pt x="1546" y="780"/>
                    </a:lnTo>
                    <a:lnTo>
                      <a:pt x="1160" y="1559"/>
                    </a:lnTo>
                    <a:lnTo>
                      <a:pt x="580" y="4157"/>
                    </a:lnTo>
                    <a:lnTo>
                      <a:pt x="1" y="7533"/>
                    </a:lnTo>
                    <a:lnTo>
                      <a:pt x="194" y="9092"/>
                    </a:lnTo>
                    <a:lnTo>
                      <a:pt x="580" y="10131"/>
                    </a:lnTo>
                    <a:lnTo>
                      <a:pt x="1160" y="10910"/>
                    </a:lnTo>
                    <a:lnTo>
                      <a:pt x="1546" y="11170"/>
                    </a:lnTo>
                    <a:lnTo>
                      <a:pt x="4445" y="11170"/>
                    </a:lnTo>
                    <a:lnTo>
                      <a:pt x="6184" y="10910"/>
                    </a:lnTo>
                    <a:lnTo>
                      <a:pt x="25894" y="10910"/>
                    </a:lnTo>
                    <a:lnTo>
                      <a:pt x="25701" y="7793"/>
                    </a:lnTo>
                    <a:lnTo>
                      <a:pt x="25508" y="4157"/>
                    </a:lnTo>
                    <a:lnTo>
                      <a:pt x="25508" y="1"/>
                    </a:lnTo>
                    <a:close/>
                  </a:path>
                </a:pathLst>
              </a:custGeom>
              <a:solidFill>
                <a:srgbClr val="022B4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1550700" y="2285700"/>
                <a:ext cx="265750" cy="149375"/>
              </a:xfrm>
              <a:custGeom>
                <a:avLst/>
                <a:gdLst/>
                <a:ahLst/>
                <a:cxnLst/>
                <a:rect l="0" t="0" r="0" b="0"/>
                <a:pathLst>
                  <a:path w="10630" h="5975" extrusionOk="0">
                    <a:moveTo>
                      <a:pt x="5218" y="1"/>
                    </a:moveTo>
                    <a:lnTo>
                      <a:pt x="4252" y="260"/>
                    </a:lnTo>
                    <a:lnTo>
                      <a:pt x="3093" y="520"/>
                    </a:lnTo>
                    <a:lnTo>
                      <a:pt x="2320" y="1040"/>
                    </a:lnTo>
                    <a:lnTo>
                      <a:pt x="1547" y="1819"/>
                    </a:lnTo>
                    <a:lnTo>
                      <a:pt x="774" y="2598"/>
                    </a:lnTo>
                    <a:lnTo>
                      <a:pt x="387" y="3377"/>
                    </a:lnTo>
                    <a:lnTo>
                      <a:pt x="1" y="4416"/>
                    </a:lnTo>
                    <a:lnTo>
                      <a:pt x="1" y="5715"/>
                    </a:lnTo>
                    <a:lnTo>
                      <a:pt x="1" y="5975"/>
                    </a:lnTo>
                    <a:lnTo>
                      <a:pt x="10629" y="5975"/>
                    </a:lnTo>
                    <a:lnTo>
                      <a:pt x="10629" y="5715"/>
                    </a:lnTo>
                    <a:lnTo>
                      <a:pt x="10436" y="4416"/>
                    </a:lnTo>
                    <a:lnTo>
                      <a:pt x="10243" y="3377"/>
                    </a:lnTo>
                    <a:lnTo>
                      <a:pt x="9663" y="2598"/>
                    </a:lnTo>
                    <a:lnTo>
                      <a:pt x="9083" y="1819"/>
                    </a:lnTo>
                    <a:lnTo>
                      <a:pt x="8310" y="1040"/>
                    </a:lnTo>
                    <a:lnTo>
                      <a:pt x="7344" y="520"/>
                    </a:lnTo>
                    <a:lnTo>
                      <a:pt x="6378" y="260"/>
                    </a:lnTo>
                    <a:lnTo>
                      <a:pt x="52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314000" y="2201275"/>
                <a:ext cx="391325" cy="253275"/>
              </a:xfrm>
              <a:custGeom>
                <a:avLst/>
                <a:gdLst/>
                <a:ahLst/>
                <a:cxnLst/>
                <a:rect l="0" t="0" r="0" b="0"/>
                <a:pathLst>
                  <a:path w="15653" h="10131" extrusionOk="0">
                    <a:moveTo>
                      <a:pt x="9662" y="1"/>
                    </a:moveTo>
                    <a:lnTo>
                      <a:pt x="8696" y="261"/>
                    </a:lnTo>
                    <a:lnTo>
                      <a:pt x="7730" y="780"/>
                    </a:lnTo>
                    <a:lnTo>
                      <a:pt x="5411" y="3118"/>
                    </a:lnTo>
                    <a:lnTo>
                      <a:pt x="4058" y="3897"/>
                    </a:lnTo>
                    <a:lnTo>
                      <a:pt x="3092" y="4157"/>
                    </a:lnTo>
                    <a:lnTo>
                      <a:pt x="2512" y="3897"/>
                    </a:lnTo>
                    <a:lnTo>
                      <a:pt x="2319" y="3897"/>
                    </a:lnTo>
                    <a:lnTo>
                      <a:pt x="1933" y="4417"/>
                    </a:lnTo>
                    <a:lnTo>
                      <a:pt x="1353" y="4936"/>
                    </a:lnTo>
                    <a:lnTo>
                      <a:pt x="580" y="6754"/>
                    </a:lnTo>
                    <a:lnTo>
                      <a:pt x="0" y="8832"/>
                    </a:lnTo>
                    <a:lnTo>
                      <a:pt x="0" y="8832"/>
                    </a:lnTo>
                    <a:lnTo>
                      <a:pt x="4638" y="8313"/>
                    </a:lnTo>
                    <a:lnTo>
                      <a:pt x="5218" y="9092"/>
                    </a:lnTo>
                    <a:lnTo>
                      <a:pt x="5991" y="9352"/>
                    </a:lnTo>
                    <a:lnTo>
                      <a:pt x="6764" y="9611"/>
                    </a:lnTo>
                    <a:lnTo>
                      <a:pt x="7537" y="9611"/>
                    </a:lnTo>
                    <a:lnTo>
                      <a:pt x="8696" y="9092"/>
                    </a:lnTo>
                    <a:lnTo>
                      <a:pt x="9469" y="8832"/>
                    </a:lnTo>
                    <a:lnTo>
                      <a:pt x="9276" y="9352"/>
                    </a:lnTo>
                    <a:lnTo>
                      <a:pt x="9469" y="9611"/>
                    </a:lnTo>
                    <a:lnTo>
                      <a:pt x="9469" y="10131"/>
                    </a:lnTo>
                    <a:lnTo>
                      <a:pt x="10822" y="9611"/>
                    </a:lnTo>
                    <a:lnTo>
                      <a:pt x="11401" y="9352"/>
                    </a:lnTo>
                    <a:lnTo>
                      <a:pt x="12174" y="8832"/>
                    </a:lnTo>
                    <a:lnTo>
                      <a:pt x="12368" y="8572"/>
                    </a:lnTo>
                    <a:lnTo>
                      <a:pt x="12368" y="8313"/>
                    </a:lnTo>
                    <a:lnTo>
                      <a:pt x="12174" y="7793"/>
                    </a:lnTo>
                    <a:lnTo>
                      <a:pt x="11981" y="7274"/>
                    </a:lnTo>
                    <a:lnTo>
                      <a:pt x="11788" y="6754"/>
                    </a:lnTo>
                    <a:lnTo>
                      <a:pt x="12174" y="6494"/>
                    </a:lnTo>
                    <a:lnTo>
                      <a:pt x="12368" y="6235"/>
                    </a:lnTo>
                    <a:lnTo>
                      <a:pt x="12561" y="6235"/>
                    </a:lnTo>
                    <a:lnTo>
                      <a:pt x="12754" y="6754"/>
                    </a:lnTo>
                    <a:lnTo>
                      <a:pt x="13140" y="8313"/>
                    </a:lnTo>
                    <a:lnTo>
                      <a:pt x="13334" y="8572"/>
                    </a:lnTo>
                    <a:lnTo>
                      <a:pt x="13527" y="8572"/>
                    </a:lnTo>
                    <a:lnTo>
                      <a:pt x="14300" y="8313"/>
                    </a:lnTo>
                    <a:lnTo>
                      <a:pt x="14686" y="8053"/>
                    </a:lnTo>
                    <a:lnTo>
                      <a:pt x="14880" y="7793"/>
                    </a:lnTo>
                    <a:lnTo>
                      <a:pt x="14880" y="7274"/>
                    </a:lnTo>
                    <a:lnTo>
                      <a:pt x="15073" y="6235"/>
                    </a:lnTo>
                    <a:lnTo>
                      <a:pt x="15266" y="5455"/>
                    </a:lnTo>
                    <a:lnTo>
                      <a:pt x="15653" y="3897"/>
                    </a:lnTo>
                    <a:lnTo>
                      <a:pt x="15653" y="3118"/>
                    </a:lnTo>
                    <a:lnTo>
                      <a:pt x="15266" y="2339"/>
                    </a:lnTo>
                    <a:lnTo>
                      <a:pt x="14686" y="1819"/>
                    </a:lnTo>
                    <a:lnTo>
                      <a:pt x="14107" y="1300"/>
                    </a:lnTo>
                    <a:lnTo>
                      <a:pt x="11981" y="520"/>
                    </a:lnTo>
                    <a:lnTo>
                      <a:pt x="10628" y="261"/>
                    </a:lnTo>
                    <a:lnTo>
                      <a:pt x="9662" y="1"/>
                    </a:lnTo>
                    <a:close/>
                  </a:path>
                </a:pathLst>
              </a:custGeom>
              <a:solidFill>
                <a:srgbClr val="F7AC7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91300" y="2370125"/>
                <a:ext cx="1096625" cy="564950"/>
              </a:xfrm>
              <a:custGeom>
                <a:avLst/>
                <a:gdLst/>
                <a:ahLst/>
                <a:cxnLst/>
                <a:rect l="0" t="0" r="0" b="0"/>
                <a:pathLst>
                  <a:path w="43865" h="22598" extrusionOk="0">
                    <a:moveTo>
                      <a:pt x="7730" y="0"/>
                    </a:moveTo>
                    <a:lnTo>
                      <a:pt x="6377" y="520"/>
                    </a:lnTo>
                    <a:lnTo>
                      <a:pt x="5218" y="1039"/>
                    </a:lnTo>
                    <a:lnTo>
                      <a:pt x="4058" y="1818"/>
                    </a:lnTo>
                    <a:lnTo>
                      <a:pt x="3092" y="2857"/>
                    </a:lnTo>
                    <a:lnTo>
                      <a:pt x="2319" y="3896"/>
                    </a:lnTo>
                    <a:lnTo>
                      <a:pt x="1546" y="4935"/>
                    </a:lnTo>
                    <a:lnTo>
                      <a:pt x="966" y="6234"/>
                    </a:lnTo>
                    <a:lnTo>
                      <a:pt x="580" y="7533"/>
                    </a:lnTo>
                    <a:lnTo>
                      <a:pt x="193" y="8831"/>
                    </a:lnTo>
                    <a:lnTo>
                      <a:pt x="0" y="10130"/>
                    </a:lnTo>
                    <a:lnTo>
                      <a:pt x="0" y="11689"/>
                    </a:lnTo>
                    <a:lnTo>
                      <a:pt x="0" y="12987"/>
                    </a:lnTo>
                    <a:lnTo>
                      <a:pt x="387" y="16624"/>
                    </a:lnTo>
                    <a:lnTo>
                      <a:pt x="773" y="19481"/>
                    </a:lnTo>
                    <a:lnTo>
                      <a:pt x="1353" y="21299"/>
                    </a:lnTo>
                    <a:lnTo>
                      <a:pt x="1739" y="22598"/>
                    </a:lnTo>
                    <a:lnTo>
                      <a:pt x="43865" y="22598"/>
                    </a:lnTo>
                    <a:lnTo>
                      <a:pt x="41739" y="21559"/>
                    </a:lnTo>
                    <a:lnTo>
                      <a:pt x="39420" y="20520"/>
                    </a:lnTo>
                    <a:lnTo>
                      <a:pt x="34010" y="17403"/>
                    </a:lnTo>
                    <a:lnTo>
                      <a:pt x="27826" y="14286"/>
                    </a:lnTo>
                    <a:lnTo>
                      <a:pt x="24541" y="12727"/>
                    </a:lnTo>
                    <a:lnTo>
                      <a:pt x="21063" y="11429"/>
                    </a:lnTo>
                    <a:lnTo>
                      <a:pt x="20097" y="10909"/>
                    </a:lnTo>
                    <a:lnTo>
                      <a:pt x="19324" y="10390"/>
                    </a:lnTo>
                    <a:lnTo>
                      <a:pt x="17971" y="9091"/>
                    </a:lnTo>
                    <a:lnTo>
                      <a:pt x="16812" y="7533"/>
                    </a:lnTo>
                    <a:lnTo>
                      <a:pt x="16039" y="5714"/>
                    </a:lnTo>
                    <a:lnTo>
                      <a:pt x="15459" y="3896"/>
                    </a:lnTo>
                    <a:lnTo>
                      <a:pt x="15073" y="2338"/>
                    </a:lnTo>
                    <a:lnTo>
                      <a:pt x="14686" y="1039"/>
                    </a:lnTo>
                    <a:lnTo>
                      <a:pt x="12754" y="260"/>
                    </a:lnTo>
                    <a:lnTo>
                      <a:pt x="11015" y="0"/>
                    </a:lnTo>
                    <a:close/>
                  </a:path>
                </a:pathLst>
              </a:custGeom>
              <a:solidFill>
                <a:srgbClr val="35374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376800" y="740250"/>
                <a:ext cx="516925" cy="2084450"/>
              </a:xfrm>
              <a:custGeom>
                <a:avLst/>
                <a:gdLst/>
                <a:ahLst/>
                <a:cxnLst/>
                <a:rect l="0" t="0" r="0" b="0"/>
                <a:pathLst>
                  <a:path w="20677" h="83378" extrusionOk="0">
                    <a:moveTo>
                      <a:pt x="9469" y="0"/>
                    </a:moveTo>
                    <a:lnTo>
                      <a:pt x="9083" y="260"/>
                    </a:lnTo>
                    <a:lnTo>
                      <a:pt x="8503" y="780"/>
                    </a:lnTo>
                    <a:lnTo>
                      <a:pt x="7730" y="1819"/>
                    </a:lnTo>
                    <a:lnTo>
                      <a:pt x="7150" y="3637"/>
                    </a:lnTo>
                    <a:lnTo>
                      <a:pt x="6571" y="5974"/>
                    </a:lnTo>
                    <a:lnTo>
                      <a:pt x="5991" y="8572"/>
                    </a:lnTo>
                    <a:lnTo>
                      <a:pt x="4831" y="15065"/>
                    </a:lnTo>
                    <a:lnTo>
                      <a:pt x="3865" y="22338"/>
                    </a:lnTo>
                    <a:lnTo>
                      <a:pt x="3092" y="30390"/>
                    </a:lnTo>
                    <a:lnTo>
                      <a:pt x="1546" y="46234"/>
                    </a:lnTo>
                    <a:lnTo>
                      <a:pt x="967" y="53247"/>
                    </a:lnTo>
                    <a:lnTo>
                      <a:pt x="580" y="60000"/>
                    </a:lnTo>
                    <a:lnTo>
                      <a:pt x="194" y="71169"/>
                    </a:lnTo>
                    <a:lnTo>
                      <a:pt x="0" y="78702"/>
                    </a:lnTo>
                    <a:lnTo>
                      <a:pt x="194" y="81559"/>
                    </a:lnTo>
                    <a:lnTo>
                      <a:pt x="2513" y="82598"/>
                    </a:lnTo>
                    <a:lnTo>
                      <a:pt x="4831" y="83377"/>
                    </a:lnTo>
                    <a:lnTo>
                      <a:pt x="8889" y="83377"/>
                    </a:lnTo>
                    <a:lnTo>
                      <a:pt x="10822" y="83117"/>
                    </a:lnTo>
                    <a:lnTo>
                      <a:pt x="12368" y="82598"/>
                    </a:lnTo>
                    <a:lnTo>
                      <a:pt x="13914" y="81819"/>
                    </a:lnTo>
                    <a:lnTo>
                      <a:pt x="15266" y="80780"/>
                    </a:lnTo>
                    <a:lnTo>
                      <a:pt x="17585" y="78961"/>
                    </a:lnTo>
                    <a:lnTo>
                      <a:pt x="19324" y="77143"/>
                    </a:lnTo>
                    <a:lnTo>
                      <a:pt x="20290" y="75585"/>
                    </a:lnTo>
                    <a:lnTo>
                      <a:pt x="20677" y="75065"/>
                    </a:lnTo>
                    <a:lnTo>
                      <a:pt x="19711" y="70390"/>
                    </a:lnTo>
                    <a:lnTo>
                      <a:pt x="19131" y="67013"/>
                    </a:lnTo>
                    <a:lnTo>
                      <a:pt x="18551" y="63377"/>
                    </a:lnTo>
                    <a:lnTo>
                      <a:pt x="18358" y="58702"/>
                    </a:lnTo>
                    <a:lnTo>
                      <a:pt x="18358" y="53507"/>
                    </a:lnTo>
                    <a:lnTo>
                      <a:pt x="18744" y="47533"/>
                    </a:lnTo>
                    <a:lnTo>
                      <a:pt x="19131" y="44156"/>
                    </a:lnTo>
                    <a:lnTo>
                      <a:pt x="19711" y="40520"/>
                    </a:lnTo>
                    <a:lnTo>
                      <a:pt x="20484" y="35325"/>
                    </a:lnTo>
                    <a:lnTo>
                      <a:pt x="20677" y="30909"/>
                    </a:lnTo>
                    <a:lnTo>
                      <a:pt x="20677" y="27273"/>
                    </a:lnTo>
                    <a:lnTo>
                      <a:pt x="20290" y="23896"/>
                    </a:lnTo>
                    <a:lnTo>
                      <a:pt x="19711" y="21039"/>
                    </a:lnTo>
                    <a:lnTo>
                      <a:pt x="19131" y="18442"/>
                    </a:lnTo>
                    <a:lnTo>
                      <a:pt x="18358" y="16364"/>
                    </a:lnTo>
                    <a:lnTo>
                      <a:pt x="17585" y="14546"/>
                    </a:lnTo>
                    <a:lnTo>
                      <a:pt x="16619" y="12987"/>
                    </a:lnTo>
                    <a:lnTo>
                      <a:pt x="15846" y="11429"/>
                    </a:lnTo>
                    <a:lnTo>
                      <a:pt x="14107" y="9091"/>
                    </a:lnTo>
                    <a:lnTo>
                      <a:pt x="12754" y="7533"/>
                    </a:lnTo>
                    <a:lnTo>
                      <a:pt x="12368" y="7013"/>
                    </a:lnTo>
                    <a:lnTo>
                      <a:pt x="11595" y="7273"/>
                    </a:lnTo>
                    <a:lnTo>
                      <a:pt x="10822" y="7273"/>
                    </a:lnTo>
                    <a:lnTo>
                      <a:pt x="10435" y="6754"/>
                    </a:lnTo>
                    <a:lnTo>
                      <a:pt x="9856" y="5715"/>
                    </a:lnTo>
                    <a:lnTo>
                      <a:pt x="9662" y="4416"/>
                    </a:lnTo>
                    <a:lnTo>
                      <a:pt x="9662" y="2858"/>
                    </a:lnTo>
                    <a:lnTo>
                      <a:pt x="9662" y="1559"/>
                    </a:lnTo>
                    <a:lnTo>
                      <a:pt x="9856" y="260"/>
                    </a:lnTo>
                    <a:lnTo>
                      <a:pt x="94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565200" y="45450"/>
                <a:ext cx="454125" cy="753275"/>
              </a:xfrm>
              <a:custGeom>
                <a:avLst/>
                <a:gdLst/>
                <a:ahLst/>
                <a:cxnLst/>
                <a:rect l="0" t="0" r="0" b="0"/>
                <a:pathLst>
                  <a:path w="18165" h="30131" extrusionOk="0">
                    <a:moveTo>
                      <a:pt x="6378" y="0"/>
                    </a:moveTo>
                    <a:lnTo>
                      <a:pt x="5218" y="520"/>
                    </a:lnTo>
                    <a:lnTo>
                      <a:pt x="4252" y="1039"/>
                    </a:lnTo>
                    <a:lnTo>
                      <a:pt x="3286" y="1559"/>
                    </a:lnTo>
                    <a:lnTo>
                      <a:pt x="1740" y="3117"/>
                    </a:lnTo>
                    <a:lnTo>
                      <a:pt x="580" y="4935"/>
                    </a:lnTo>
                    <a:lnTo>
                      <a:pt x="194" y="5974"/>
                    </a:lnTo>
                    <a:lnTo>
                      <a:pt x="1" y="6753"/>
                    </a:lnTo>
                    <a:lnTo>
                      <a:pt x="1" y="8312"/>
                    </a:lnTo>
                    <a:lnTo>
                      <a:pt x="1" y="9870"/>
                    </a:lnTo>
                    <a:lnTo>
                      <a:pt x="194" y="11169"/>
                    </a:lnTo>
                    <a:lnTo>
                      <a:pt x="580" y="12208"/>
                    </a:lnTo>
                    <a:lnTo>
                      <a:pt x="1353" y="14026"/>
                    </a:lnTo>
                    <a:lnTo>
                      <a:pt x="1740" y="14546"/>
                    </a:lnTo>
                    <a:lnTo>
                      <a:pt x="1933" y="15844"/>
                    </a:lnTo>
                    <a:lnTo>
                      <a:pt x="2126" y="16624"/>
                    </a:lnTo>
                    <a:lnTo>
                      <a:pt x="2513" y="17403"/>
                    </a:lnTo>
                    <a:lnTo>
                      <a:pt x="3092" y="17663"/>
                    </a:lnTo>
                    <a:lnTo>
                      <a:pt x="3865" y="18182"/>
                    </a:lnTo>
                    <a:lnTo>
                      <a:pt x="4059" y="18182"/>
                    </a:lnTo>
                    <a:lnTo>
                      <a:pt x="4059" y="18961"/>
                    </a:lnTo>
                    <a:lnTo>
                      <a:pt x="4252" y="20260"/>
                    </a:lnTo>
                    <a:lnTo>
                      <a:pt x="4445" y="21299"/>
                    </a:lnTo>
                    <a:lnTo>
                      <a:pt x="4832" y="22598"/>
                    </a:lnTo>
                    <a:lnTo>
                      <a:pt x="5218" y="23637"/>
                    </a:lnTo>
                    <a:lnTo>
                      <a:pt x="5991" y="24935"/>
                    </a:lnTo>
                    <a:lnTo>
                      <a:pt x="7537" y="26753"/>
                    </a:lnTo>
                    <a:lnTo>
                      <a:pt x="8890" y="28052"/>
                    </a:lnTo>
                    <a:lnTo>
                      <a:pt x="10242" y="28831"/>
                    </a:lnTo>
                    <a:lnTo>
                      <a:pt x="11402" y="29611"/>
                    </a:lnTo>
                    <a:lnTo>
                      <a:pt x="12948" y="29870"/>
                    </a:lnTo>
                    <a:lnTo>
                      <a:pt x="13721" y="29870"/>
                    </a:lnTo>
                    <a:lnTo>
                      <a:pt x="14107" y="30130"/>
                    </a:lnTo>
                    <a:lnTo>
                      <a:pt x="14493" y="29870"/>
                    </a:lnTo>
                    <a:lnTo>
                      <a:pt x="14880" y="29611"/>
                    </a:lnTo>
                    <a:lnTo>
                      <a:pt x="15073" y="29351"/>
                    </a:lnTo>
                    <a:lnTo>
                      <a:pt x="15460" y="28312"/>
                    </a:lnTo>
                    <a:lnTo>
                      <a:pt x="15266" y="27273"/>
                    </a:lnTo>
                    <a:lnTo>
                      <a:pt x="15266" y="26494"/>
                    </a:lnTo>
                    <a:lnTo>
                      <a:pt x="15266" y="25974"/>
                    </a:lnTo>
                    <a:lnTo>
                      <a:pt x="15653" y="25714"/>
                    </a:lnTo>
                    <a:lnTo>
                      <a:pt x="15846" y="25195"/>
                    </a:lnTo>
                    <a:lnTo>
                      <a:pt x="15846" y="24935"/>
                    </a:lnTo>
                    <a:lnTo>
                      <a:pt x="15653" y="24416"/>
                    </a:lnTo>
                    <a:lnTo>
                      <a:pt x="16039" y="24156"/>
                    </a:lnTo>
                    <a:lnTo>
                      <a:pt x="16233" y="23637"/>
                    </a:lnTo>
                    <a:lnTo>
                      <a:pt x="16233" y="23377"/>
                    </a:lnTo>
                    <a:lnTo>
                      <a:pt x="16233" y="22857"/>
                    </a:lnTo>
                    <a:lnTo>
                      <a:pt x="16233" y="22338"/>
                    </a:lnTo>
                    <a:lnTo>
                      <a:pt x="16426" y="21818"/>
                    </a:lnTo>
                    <a:lnTo>
                      <a:pt x="17585" y="21818"/>
                    </a:lnTo>
                    <a:lnTo>
                      <a:pt x="18165" y="21299"/>
                    </a:lnTo>
                    <a:lnTo>
                      <a:pt x="18165" y="21039"/>
                    </a:lnTo>
                    <a:lnTo>
                      <a:pt x="17972" y="21039"/>
                    </a:lnTo>
                    <a:lnTo>
                      <a:pt x="17585" y="19221"/>
                    </a:lnTo>
                    <a:lnTo>
                      <a:pt x="17585" y="18442"/>
                    </a:lnTo>
                    <a:lnTo>
                      <a:pt x="17199" y="17663"/>
                    </a:lnTo>
                    <a:lnTo>
                      <a:pt x="17006" y="16883"/>
                    </a:lnTo>
                    <a:lnTo>
                      <a:pt x="17006" y="16104"/>
                    </a:lnTo>
                    <a:lnTo>
                      <a:pt x="17006" y="15585"/>
                    </a:lnTo>
                    <a:lnTo>
                      <a:pt x="17199" y="14805"/>
                    </a:lnTo>
                    <a:lnTo>
                      <a:pt x="17778" y="14026"/>
                    </a:lnTo>
                    <a:lnTo>
                      <a:pt x="18165" y="13247"/>
                    </a:lnTo>
                    <a:lnTo>
                      <a:pt x="18165" y="11948"/>
                    </a:lnTo>
                    <a:lnTo>
                      <a:pt x="17778" y="9091"/>
                    </a:lnTo>
                    <a:lnTo>
                      <a:pt x="17585" y="7792"/>
                    </a:lnTo>
                    <a:lnTo>
                      <a:pt x="17199" y="6494"/>
                    </a:lnTo>
                    <a:lnTo>
                      <a:pt x="16233" y="5195"/>
                    </a:lnTo>
                    <a:lnTo>
                      <a:pt x="15653" y="4416"/>
                    </a:lnTo>
                    <a:lnTo>
                      <a:pt x="15266" y="4156"/>
                    </a:lnTo>
                    <a:lnTo>
                      <a:pt x="13914" y="2598"/>
                    </a:lnTo>
                    <a:lnTo>
                      <a:pt x="12754" y="1559"/>
                    </a:lnTo>
                    <a:lnTo>
                      <a:pt x="11402" y="779"/>
                    </a:lnTo>
                    <a:lnTo>
                      <a:pt x="10049" y="260"/>
                    </a:lnTo>
                    <a:lnTo>
                      <a:pt x="8890" y="0"/>
                    </a:lnTo>
                    <a:close/>
                  </a:path>
                </a:pathLst>
              </a:custGeom>
              <a:solidFill>
                <a:srgbClr val="F7AC7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555550" y="38950"/>
                <a:ext cx="434800" cy="545475"/>
              </a:xfrm>
              <a:custGeom>
                <a:avLst/>
                <a:gdLst/>
                <a:ahLst/>
                <a:cxnLst/>
                <a:rect l="0" t="0" r="0" b="0"/>
                <a:pathLst>
                  <a:path w="17392" h="21819" extrusionOk="0">
                    <a:moveTo>
                      <a:pt x="8889" y="0"/>
                    </a:moveTo>
                    <a:lnTo>
                      <a:pt x="7343" y="260"/>
                    </a:lnTo>
                    <a:lnTo>
                      <a:pt x="5797" y="780"/>
                    </a:lnTo>
                    <a:lnTo>
                      <a:pt x="4445" y="1559"/>
                    </a:lnTo>
                    <a:lnTo>
                      <a:pt x="3285" y="2598"/>
                    </a:lnTo>
                    <a:lnTo>
                      <a:pt x="2126" y="3897"/>
                    </a:lnTo>
                    <a:lnTo>
                      <a:pt x="1160" y="5195"/>
                    </a:lnTo>
                    <a:lnTo>
                      <a:pt x="387" y="7013"/>
                    </a:lnTo>
                    <a:lnTo>
                      <a:pt x="193" y="7793"/>
                    </a:lnTo>
                    <a:lnTo>
                      <a:pt x="0" y="8832"/>
                    </a:lnTo>
                    <a:lnTo>
                      <a:pt x="0" y="11169"/>
                    </a:lnTo>
                    <a:lnTo>
                      <a:pt x="193" y="13767"/>
                    </a:lnTo>
                    <a:lnTo>
                      <a:pt x="580" y="16104"/>
                    </a:lnTo>
                    <a:lnTo>
                      <a:pt x="1739" y="20260"/>
                    </a:lnTo>
                    <a:lnTo>
                      <a:pt x="2126" y="21819"/>
                    </a:lnTo>
                    <a:lnTo>
                      <a:pt x="17392" y="6494"/>
                    </a:lnTo>
                    <a:lnTo>
                      <a:pt x="17392" y="5715"/>
                    </a:lnTo>
                    <a:lnTo>
                      <a:pt x="17392" y="5195"/>
                    </a:lnTo>
                    <a:lnTo>
                      <a:pt x="17198" y="4416"/>
                    </a:lnTo>
                    <a:lnTo>
                      <a:pt x="16812" y="3897"/>
                    </a:lnTo>
                    <a:lnTo>
                      <a:pt x="15459" y="2598"/>
                    </a:lnTo>
                    <a:lnTo>
                      <a:pt x="14493" y="1819"/>
                    </a:lnTo>
                    <a:lnTo>
                      <a:pt x="13334" y="1039"/>
                    </a:lnTo>
                    <a:lnTo>
                      <a:pt x="11981" y="520"/>
                    </a:lnTo>
                    <a:lnTo>
                      <a:pt x="10435" y="0"/>
                    </a:lnTo>
                    <a:close/>
                  </a:path>
                </a:pathLst>
              </a:custGeom>
              <a:solidFill>
                <a:srgbClr val="F7AC7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521725" y="337650"/>
                <a:ext cx="318875" cy="753275"/>
              </a:xfrm>
              <a:custGeom>
                <a:avLst/>
                <a:gdLst/>
                <a:ahLst/>
                <a:cxnLst/>
                <a:rect l="0" t="0" r="0" b="0"/>
                <a:pathLst>
                  <a:path w="12755" h="30131" extrusionOk="0">
                    <a:moveTo>
                      <a:pt x="2319" y="0"/>
                    </a:moveTo>
                    <a:lnTo>
                      <a:pt x="2706" y="780"/>
                    </a:lnTo>
                    <a:lnTo>
                      <a:pt x="3092" y="2598"/>
                    </a:lnTo>
                    <a:lnTo>
                      <a:pt x="3479" y="4156"/>
                    </a:lnTo>
                    <a:lnTo>
                      <a:pt x="3479" y="5715"/>
                    </a:lnTo>
                    <a:lnTo>
                      <a:pt x="3672" y="7793"/>
                    </a:lnTo>
                    <a:lnTo>
                      <a:pt x="3479" y="9871"/>
                    </a:lnTo>
                    <a:lnTo>
                      <a:pt x="3286" y="12468"/>
                    </a:lnTo>
                    <a:lnTo>
                      <a:pt x="2706" y="14806"/>
                    </a:lnTo>
                    <a:lnTo>
                      <a:pt x="1546" y="18962"/>
                    </a:lnTo>
                    <a:lnTo>
                      <a:pt x="387" y="22078"/>
                    </a:lnTo>
                    <a:lnTo>
                      <a:pt x="1" y="23377"/>
                    </a:lnTo>
                    <a:lnTo>
                      <a:pt x="9856" y="30130"/>
                    </a:lnTo>
                    <a:lnTo>
                      <a:pt x="9856" y="27533"/>
                    </a:lnTo>
                    <a:lnTo>
                      <a:pt x="10049" y="24936"/>
                    </a:lnTo>
                    <a:lnTo>
                      <a:pt x="10629" y="22338"/>
                    </a:lnTo>
                    <a:lnTo>
                      <a:pt x="11208" y="20260"/>
                    </a:lnTo>
                    <a:lnTo>
                      <a:pt x="11595" y="19221"/>
                    </a:lnTo>
                    <a:lnTo>
                      <a:pt x="11788" y="18442"/>
                    </a:lnTo>
                    <a:lnTo>
                      <a:pt x="11981" y="17403"/>
                    </a:lnTo>
                    <a:lnTo>
                      <a:pt x="12368" y="15325"/>
                    </a:lnTo>
                    <a:lnTo>
                      <a:pt x="12754" y="14026"/>
                    </a:lnTo>
                    <a:lnTo>
                      <a:pt x="2319" y="0"/>
                    </a:lnTo>
                    <a:close/>
                  </a:path>
                </a:pathLst>
              </a:custGeom>
              <a:solidFill>
                <a:srgbClr val="F7AC7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898550" y="435050"/>
                <a:ext cx="72475" cy="19500"/>
              </a:xfrm>
              <a:custGeom>
                <a:avLst/>
                <a:gdLst/>
                <a:ahLst/>
                <a:cxnLst/>
                <a:rect l="0" t="0" r="0" b="0"/>
                <a:pathLst>
                  <a:path w="2899" h="780" extrusionOk="0">
                    <a:moveTo>
                      <a:pt x="1546" y="1"/>
                    </a:moveTo>
                    <a:lnTo>
                      <a:pt x="0" y="520"/>
                    </a:lnTo>
                    <a:lnTo>
                      <a:pt x="0" y="780"/>
                    </a:lnTo>
                    <a:lnTo>
                      <a:pt x="1546" y="520"/>
                    </a:lnTo>
                    <a:lnTo>
                      <a:pt x="2899" y="780"/>
                    </a:lnTo>
                    <a:lnTo>
                      <a:pt x="289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859900" y="363625"/>
                <a:ext cx="125625" cy="32500"/>
              </a:xfrm>
              <a:custGeom>
                <a:avLst/>
                <a:gdLst/>
                <a:ahLst/>
                <a:cxnLst/>
                <a:rect l="0" t="0" r="0" b="0"/>
                <a:pathLst>
                  <a:path w="5025" h="1300" extrusionOk="0">
                    <a:moveTo>
                      <a:pt x="1933" y="0"/>
                    </a:moveTo>
                    <a:lnTo>
                      <a:pt x="1353" y="260"/>
                    </a:lnTo>
                    <a:lnTo>
                      <a:pt x="0" y="780"/>
                    </a:lnTo>
                    <a:lnTo>
                      <a:pt x="0" y="1039"/>
                    </a:lnTo>
                    <a:lnTo>
                      <a:pt x="1160" y="780"/>
                    </a:lnTo>
                    <a:lnTo>
                      <a:pt x="2319" y="520"/>
                    </a:lnTo>
                    <a:lnTo>
                      <a:pt x="3478" y="780"/>
                    </a:lnTo>
                    <a:lnTo>
                      <a:pt x="4638" y="1299"/>
                    </a:lnTo>
                    <a:lnTo>
                      <a:pt x="5024" y="1039"/>
                    </a:lnTo>
                    <a:lnTo>
                      <a:pt x="5024" y="780"/>
                    </a:lnTo>
                    <a:lnTo>
                      <a:pt x="5024" y="520"/>
                    </a:lnTo>
                    <a:lnTo>
                      <a:pt x="4445" y="260"/>
                    </a:ln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9F450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545875" y="12975"/>
                <a:ext cx="473450" cy="577950"/>
              </a:xfrm>
              <a:custGeom>
                <a:avLst/>
                <a:gdLst/>
                <a:ahLst/>
                <a:cxnLst/>
                <a:rect l="0" t="0" r="0" b="0"/>
                <a:pathLst>
                  <a:path w="18938" h="23118" extrusionOk="0">
                    <a:moveTo>
                      <a:pt x="7151" y="0"/>
                    </a:moveTo>
                    <a:lnTo>
                      <a:pt x="5025" y="1039"/>
                    </a:lnTo>
                    <a:lnTo>
                      <a:pt x="3479" y="2078"/>
                    </a:lnTo>
                    <a:lnTo>
                      <a:pt x="2320" y="3377"/>
                    </a:lnTo>
                    <a:lnTo>
                      <a:pt x="1740" y="4416"/>
                    </a:lnTo>
                    <a:lnTo>
                      <a:pt x="1353" y="5455"/>
                    </a:lnTo>
                    <a:lnTo>
                      <a:pt x="1160" y="6234"/>
                    </a:lnTo>
                    <a:lnTo>
                      <a:pt x="1160" y="6754"/>
                    </a:lnTo>
                    <a:lnTo>
                      <a:pt x="580" y="8052"/>
                    </a:lnTo>
                    <a:lnTo>
                      <a:pt x="387" y="9091"/>
                    </a:lnTo>
                    <a:lnTo>
                      <a:pt x="194" y="10390"/>
                    </a:lnTo>
                    <a:lnTo>
                      <a:pt x="1" y="11689"/>
                    </a:lnTo>
                    <a:lnTo>
                      <a:pt x="194" y="14546"/>
                    </a:lnTo>
                    <a:lnTo>
                      <a:pt x="580" y="17143"/>
                    </a:lnTo>
                    <a:lnTo>
                      <a:pt x="1160" y="19481"/>
                    </a:lnTo>
                    <a:lnTo>
                      <a:pt x="1740" y="21299"/>
                    </a:lnTo>
                    <a:lnTo>
                      <a:pt x="2513" y="23117"/>
                    </a:lnTo>
                    <a:lnTo>
                      <a:pt x="2899" y="22858"/>
                    </a:lnTo>
                    <a:lnTo>
                      <a:pt x="5991" y="18962"/>
                    </a:lnTo>
                    <a:lnTo>
                      <a:pt x="5798" y="18442"/>
                    </a:lnTo>
                    <a:lnTo>
                      <a:pt x="5991" y="16624"/>
                    </a:lnTo>
                    <a:lnTo>
                      <a:pt x="6184" y="15585"/>
                    </a:lnTo>
                    <a:lnTo>
                      <a:pt x="6378" y="14806"/>
                    </a:lnTo>
                    <a:lnTo>
                      <a:pt x="6764" y="14286"/>
                    </a:lnTo>
                    <a:lnTo>
                      <a:pt x="7151" y="14286"/>
                    </a:lnTo>
                    <a:lnTo>
                      <a:pt x="7344" y="14546"/>
                    </a:lnTo>
                    <a:lnTo>
                      <a:pt x="8117" y="15585"/>
                    </a:lnTo>
                    <a:lnTo>
                      <a:pt x="8890" y="17143"/>
                    </a:lnTo>
                    <a:lnTo>
                      <a:pt x="9276" y="18702"/>
                    </a:lnTo>
                    <a:lnTo>
                      <a:pt x="9856" y="20520"/>
                    </a:lnTo>
                    <a:lnTo>
                      <a:pt x="11015" y="19741"/>
                    </a:lnTo>
                    <a:lnTo>
                      <a:pt x="10629" y="18442"/>
                    </a:lnTo>
                    <a:lnTo>
                      <a:pt x="10242" y="17143"/>
                    </a:lnTo>
                    <a:lnTo>
                      <a:pt x="10242" y="16104"/>
                    </a:lnTo>
                    <a:lnTo>
                      <a:pt x="10436" y="15065"/>
                    </a:lnTo>
                    <a:lnTo>
                      <a:pt x="11015" y="13767"/>
                    </a:lnTo>
                    <a:lnTo>
                      <a:pt x="11402" y="13247"/>
                    </a:lnTo>
                    <a:lnTo>
                      <a:pt x="11981" y="11429"/>
                    </a:lnTo>
                    <a:lnTo>
                      <a:pt x="12175" y="9871"/>
                    </a:lnTo>
                    <a:lnTo>
                      <a:pt x="12175" y="8572"/>
                    </a:lnTo>
                    <a:lnTo>
                      <a:pt x="11788" y="7533"/>
                    </a:lnTo>
                    <a:lnTo>
                      <a:pt x="11402" y="6754"/>
                    </a:lnTo>
                    <a:lnTo>
                      <a:pt x="11208" y="6234"/>
                    </a:lnTo>
                    <a:lnTo>
                      <a:pt x="10822" y="5715"/>
                    </a:lnTo>
                    <a:lnTo>
                      <a:pt x="11788" y="5195"/>
                    </a:lnTo>
                    <a:lnTo>
                      <a:pt x="12754" y="5195"/>
                    </a:lnTo>
                    <a:lnTo>
                      <a:pt x="13721" y="5455"/>
                    </a:lnTo>
                    <a:lnTo>
                      <a:pt x="14687" y="5975"/>
                    </a:lnTo>
                    <a:lnTo>
                      <a:pt x="16426" y="7273"/>
                    </a:lnTo>
                    <a:lnTo>
                      <a:pt x="17006" y="7793"/>
                    </a:lnTo>
                    <a:lnTo>
                      <a:pt x="17972" y="7793"/>
                    </a:lnTo>
                    <a:lnTo>
                      <a:pt x="18551" y="7273"/>
                    </a:lnTo>
                    <a:lnTo>
                      <a:pt x="18745" y="6494"/>
                    </a:lnTo>
                    <a:lnTo>
                      <a:pt x="18938" y="6234"/>
                    </a:lnTo>
                    <a:lnTo>
                      <a:pt x="18165" y="5975"/>
                    </a:lnTo>
                    <a:lnTo>
                      <a:pt x="17585" y="5455"/>
                    </a:lnTo>
                    <a:lnTo>
                      <a:pt x="17199" y="4416"/>
                    </a:lnTo>
                    <a:lnTo>
                      <a:pt x="16619" y="3637"/>
                    </a:lnTo>
                    <a:lnTo>
                      <a:pt x="16039" y="2598"/>
                    </a:lnTo>
                    <a:lnTo>
                      <a:pt x="14300" y="1299"/>
                    </a:lnTo>
                    <a:lnTo>
                      <a:pt x="12754" y="520"/>
                    </a:lnTo>
                    <a:lnTo>
                      <a:pt x="11015" y="0"/>
                    </a:lnTo>
                    <a:close/>
                  </a:path>
                </a:pathLst>
              </a:custGeom>
              <a:solidFill>
                <a:srgbClr val="9F450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671475" y="363625"/>
                <a:ext cx="87000" cy="155875"/>
              </a:xfrm>
              <a:custGeom>
                <a:avLst/>
                <a:gdLst/>
                <a:ahLst/>
                <a:cxnLst/>
                <a:rect l="0" t="0" r="0" b="0"/>
                <a:pathLst>
                  <a:path w="3480" h="6235" extrusionOk="0">
                    <a:moveTo>
                      <a:pt x="967" y="0"/>
                    </a:moveTo>
                    <a:lnTo>
                      <a:pt x="581" y="520"/>
                    </a:lnTo>
                    <a:lnTo>
                      <a:pt x="194" y="780"/>
                    </a:lnTo>
                    <a:lnTo>
                      <a:pt x="1" y="1299"/>
                    </a:lnTo>
                    <a:lnTo>
                      <a:pt x="1" y="1819"/>
                    </a:lnTo>
                    <a:lnTo>
                      <a:pt x="194" y="2598"/>
                    </a:lnTo>
                    <a:lnTo>
                      <a:pt x="194" y="3377"/>
                    </a:lnTo>
                    <a:lnTo>
                      <a:pt x="387" y="4156"/>
                    </a:lnTo>
                    <a:lnTo>
                      <a:pt x="581" y="5715"/>
                    </a:lnTo>
                    <a:lnTo>
                      <a:pt x="1933" y="6234"/>
                    </a:lnTo>
                    <a:lnTo>
                      <a:pt x="3093" y="5974"/>
                    </a:lnTo>
                    <a:lnTo>
                      <a:pt x="3479" y="3897"/>
                    </a:lnTo>
                    <a:lnTo>
                      <a:pt x="3479" y="3117"/>
                    </a:lnTo>
                    <a:lnTo>
                      <a:pt x="3093" y="1559"/>
                    </a:lnTo>
                    <a:lnTo>
                      <a:pt x="2899" y="780"/>
                    </a:lnTo>
                    <a:lnTo>
                      <a:pt x="2513" y="260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F7AC7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710125" y="564925"/>
                <a:ext cx="115975" cy="292225"/>
              </a:xfrm>
              <a:custGeom>
                <a:avLst/>
                <a:gdLst/>
                <a:ahLst/>
                <a:cxnLst/>
                <a:rect l="0" t="0" r="0" b="0"/>
                <a:pathLst>
                  <a:path w="4639" h="11689" extrusionOk="0">
                    <a:moveTo>
                      <a:pt x="387" y="0"/>
                    </a:moveTo>
                    <a:lnTo>
                      <a:pt x="1" y="1559"/>
                    </a:lnTo>
                    <a:lnTo>
                      <a:pt x="1" y="3117"/>
                    </a:lnTo>
                    <a:lnTo>
                      <a:pt x="1" y="4935"/>
                    </a:lnTo>
                    <a:lnTo>
                      <a:pt x="194" y="7013"/>
                    </a:lnTo>
                    <a:lnTo>
                      <a:pt x="774" y="8832"/>
                    </a:lnTo>
                    <a:lnTo>
                      <a:pt x="1160" y="9611"/>
                    </a:lnTo>
                    <a:lnTo>
                      <a:pt x="1740" y="10390"/>
                    </a:lnTo>
                    <a:lnTo>
                      <a:pt x="2513" y="11169"/>
                    </a:lnTo>
                    <a:lnTo>
                      <a:pt x="3479" y="11689"/>
                    </a:lnTo>
                    <a:lnTo>
                      <a:pt x="4059" y="10130"/>
                    </a:lnTo>
                    <a:lnTo>
                      <a:pt x="4638" y="9091"/>
                    </a:lnTo>
                    <a:lnTo>
                      <a:pt x="4638" y="8312"/>
                    </a:lnTo>
                    <a:lnTo>
                      <a:pt x="4059" y="7793"/>
                    </a:lnTo>
                    <a:lnTo>
                      <a:pt x="3286" y="7273"/>
                    </a:lnTo>
                    <a:lnTo>
                      <a:pt x="2320" y="6494"/>
                    </a:lnTo>
                    <a:lnTo>
                      <a:pt x="1547" y="5195"/>
                    </a:lnTo>
                    <a:lnTo>
                      <a:pt x="774" y="3897"/>
                    </a:lnTo>
                    <a:lnTo>
                      <a:pt x="387" y="2078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896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700475" y="389600"/>
                <a:ext cx="58000" cy="129900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5196" extrusionOk="0">
                    <a:moveTo>
                      <a:pt x="194" y="0"/>
                    </a:moveTo>
                    <a:lnTo>
                      <a:pt x="0" y="260"/>
                    </a:lnTo>
                    <a:lnTo>
                      <a:pt x="194" y="1299"/>
                    </a:lnTo>
                    <a:lnTo>
                      <a:pt x="0" y="2078"/>
                    </a:lnTo>
                    <a:lnTo>
                      <a:pt x="194" y="3117"/>
                    </a:lnTo>
                    <a:lnTo>
                      <a:pt x="387" y="3637"/>
                    </a:lnTo>
                    <a:lnTo>
                      <a:pt x="773" y="4416"/>
                    </a:lnTo>
                    <a:lnTo>
                      <a:pt x="1546" y="4935"/>
                    </a:lnTo>
                    <a:lnTo>
                      <a:pt x="1933" y="5195"/>
                    </a:lnTo>
                    <a:lnTo>
                      <a:pt x="1933" y="5195"/>
                    </a:lnTo>
                    <a:lnTo>
                      <a:pt x="1353" y="4676"/>
                    </a:lnTo>
                    <a:lnTo>
                      <a:pt x="1160" y="3897"/>
                    </a:lnTo>
                    <a:lnTo>
                      <a:pt x="773" y="2858"/>
                    </a:lnTo>
                    <a:lnTo>
                      <a:pt x="773" y="1819"/>
                    </a:lnTo>
                    <a:lnTo>
                      <a:pt x="773" y="1559"/>
                    </a:lnTo>
                    <a:lnTo>
                      <a:pt x="2319" y="3117"/>
                    </a:lnTo>
                    <a:lnTo>
                      <a:pt x="1933" y="1559"/>
                    </a:lnTo>
                    <a:lnTo>
                      <a:pt x="1353" y="520"/>
                    </a:lnTo>
                    <a:lnTo>
                      <a:pt x="1160" y="0"/>
                    </a:lnTo>
                    <a:close/>
                  </a:path>
                </a:pathLst>
              </a:custGeom>
              <a:solidFill>
                <a:srgbClr val="CA896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666650" y="461025"/>
                <a:ext cx="77325" cy="103925"/>
              </a:xfrm>
              <a:custGeom>
                <a:avLst/>
                <a:gdLst/>
                <a:ahLst/>
                <a:cxnLst/>
                <a:rect l="0" t="0" r="0" b="0"/>
                <a:pathLst>
                  <a:path w="3093" h="4157" extrusionOk="0">
                    <a:moveTo>
                      <a:pt x="580" y="1"/>
                    </a:moveTo>
                    <a:lnTo>
                      <a:pt x="774" y="1559"/>
                    </a:lnTo>
                    <a:lnTo>
                      <a:pt x="1" y="2338"/>
                    </a:lnTo>
                    <a:lnTo>
                      <a:pt x="580" y="3117"/>
                    </a:lnTo>
                    <a:lnTo>
                      <a:pt x="1160" y="3637"/>
                    </a:lnTo>
                    <a:lnTo>
                      <a:pt x="2126" y="4156"/>
                    </a:lnTo>
                    <a:lnTo>
                      <a:pt x="3092" y="4156"/>
                    </a:lnTo>
                    <a:lnTo>
                      <a:pt x="2513" y="3637"/>
                    </a:lnTo>
                    <a:lnTo>
                      <a:pt x="1933" y="3117"/>
                    </a:lnTo>
                    <a:lnTo>
                      <a:pt x="1160" y="1819"/>
                    </a:lnTo>
                    <a:lnTo>
                      <a:pt x="774" y="520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CA896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908200" y="623375"/>
                <a:ext cx="67650" cy="32475"/>
              </a:xfrm>
              <a:custGeom>
                <a:avLst/>
                <a:gdLst/>
                <a:ahLst/>
                <a:cxnLst/>
                <a:rect l="0" t="0" r="0" b="0"/>
                <a:pathLst>
                  <a:path w="2706" h="1299" extrusionOk="0">
                    <a:moveTo>
                      <a:pt x="1933" y="0"/>
                    </a:moveTo>
                    <a:lnTo>
                      <a:pt x="1" y="260"/>
                    </a:lnTo>
                    <a:lnTo>
                      <a:pt x="194" y="260"/>
                    </a:lnTo>
                    <a:lnTo>
                      <a:pt x="580" y="520"/>
                    </a:lnTo>
                    <a:lnTo>
                      <a:pt x="1160" y="779"/>
                    </a:lnTo>
                    <a:lnTo>
                      <a:pt x="1933" y="1299"/>
                    </a:lnTo>
                    <a:lnTo>
                      <a:pt x="2319" y="1039"/>
                    </a:lnTo>
                    <a:lnTo>
                      <a:pt x="2513" y="779"/>
                    </a:lnTo>
                    <a:lnTo>
                      <a:pt x="2706" y="260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CA896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18350" y="155825"/>
                <a:ext cx="154600" cy="90950"/>
              </a:xfrm>
              <a:custGeom>
                <a:avLst/>
                <a:gdLst/>
                <a:ahLst/>
                <a:cxnLst/>
                <a:rect l="0" t="0" r="0" b="0"/>
                <a:pathLst>
                  <a:path w="6184" h="3638" extrusionOk="0">
                    <a:moveTo>
                      <a:pt x="6184" y="1"/>
                    </a:moveTo>
                    <a:lnTo>
                      <a:pt x="5797" y="520"/>
                    </a:lnTo>
                    <a:lnTo>
                      <a:pt x="4638" y="2079"/>
                    </a:lnTo>
                    <a:lnTo>
                      <a:pt x="3865" y="2598"/>
                    </a:lnTo>
                    <a:lnTo>
                      <a:pt x="2899" y="3118"/>
                    </a:lnTo>
                    <a:lnTo>
                      <a:pt x="1546" y="3377"/>
                    </a:lnTo>
                    <a:lnTo>
                      <a:pt x="0" y="3377"/>
                    </a:lnTo>
                    <a:lnTo>
                      <a:pt x="773" y="3637"/>
                    </a:lnTo>
                    <a:lnTo>
                      <a:pt x="2512" y="3637"/>
                    </a:lnTo>
                    <a:lnTo>
                      <a:pt x="3672" y="3118"/>
                    </a:lnTo>
                    <a:lnTo>
                      <a:pt x="4638" y="2598"/>
                    </a:lnTo>
                    <a:lnTo>
                      <a:pt x="5411" y="1559"/>
                    </a:lnTo>
                    <a:lnTo>
                      <a:pt x="6184" y="1"/>
                    </a:lnTo>
                    <a:close/>
                  </a:path>
                </a:pathLst>
              </a:custGeom>
              <a:solidFill>
                <a:srgbClr val="B5683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657000" y="201275"/>
                <a:ext cx="125625" cy="77950"/>
              </a:xfrm>
              <a:custGeom>
                <a:avLst/>
                <a:gdLst/>
                <a:ahLst/>
                <a:cxnLst/>
                <a:rect l="0" t="0" r="0" b="0"/>
                <a:pathLst>
                  <a:path w="5025" h="3118" extrusionOk="0">
                    <a:moveTo>
                      <a:pt x="5024" y="1"/>
                    </a:moveTo>
                    <a:lnTo>
                      <a:pt x="3865" y="1300"/>
                    </a:lnTo>
                    <a:lnTo>
                      <a:pt x="3092" y="2079"/>
                    </a:lnTo>
                    <a:lnTo>
                      <a:pt x="1933" y="2598"/>
                    </a:lnTo>
                    <a:lnTo>
                      <a:pt x="773" y="2858"/>
                    </a:lnTo>
                    <a:lnTo>
                      <a:pt x="0" y="2858"/>
                    </a:lnTo>
                    <a:lnTo>
                      <a:pt x="773" y="3118"/>
                    </a:lnTo>
                    <a:lnTo>
                      <a:pt x="1739" y="2858"/>
                    </a:lnTo>
                    <a:lnTo>
                      <a:pt x="2706" y="2598"/>
                    </a:lnTo>
                    <a:lnTo>
                      <a:pt x="3865" y="2079"/>
                    </a:lnTo>
                    <a:lnTo>
                      <a:pt x="4638" y="1040"/>
                    </a:lnTo>
                    <a:lnTo>
                      <a:pt x="5024" y="1"/>
                    </a:lnTo>
                    <a:close/>
                  </a:path>
                </a:pathLst>
              </a:custGeom>
              <a:solidFill>
                <a:srgbClr val="B5683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642500" y="220775"/>
                <a:ext cx="154625" cy="90925"/>
              </a:xfrm>
              <a:custGeom>
                <a:avLst/>
                <a:gdLst/>
                <a:ahLst/>
                <a:cxnLst/>
                <a:rect l="0" t="0" r="0" b="0"/>
                <a:pathLst>
                  <a:path w="6185" h="3637" extrusionOk="0">
                    <a:moveTo>
                      <a:pt x="6184" y="0"/>
                    </a:moveTo>
                    <a:lnTo>
                      <a:pt x="5798" y="779"/>
                    </a:lnTo>
                    <a:lnTo>
                      <a:pt x="5798" y="779"/>
                    </a:lnTo>
                    <a:lnTo>
                      <a:pt x="5798" y="779"/>
                    </a:lnTo>
                    <a:lnTo>
                      <a:pt x="6184" y="0"/>
                    </a:lnTo>
                    <a:close/>
                    <a:moveTo>
                      <a:pt x="5798" y="779"/>
                    </a:moveTo>
                    <a:lnTo>
                      <a:pt x="4638" y="2078"/>
                    </a:lnTo>
                    <a:lnTo>
                      <a:pt x="3865" y="2598"/>
                    </a:lnTo>
                    <a:lnTo>
                      <a:pt x="2899" y="3117"/>
                    </a:lnTo>
                    <a:lnTo>
                      <a:pt x="1546" y="3377"/>
                    </a:lnTo>
                    <a:lnTo>
                      <a:pt x="0" y="3377"/>
                    </a:lnTo>
                    <a:lnTo>
                      <a:pt x="773" y="3637"/>
                    </a:lnTo>
                    <a:lnTo>
                      <a:pt x="2513" y="3637"/>
                    </a:lnTo>
                    <a:lnTo>
                      <a:pt x="3672" y="3377"/>
                    </a:lnTo>
                    <a:lnTo>
                      <a:pt x="4638" y="2598"/>
                    </a:lnTo>
                    <a:lnTo>
                      <a:pt x="5411" y="1559"/>
                    </a:lnTo>
                    <a:lnTo>
                      <a:pt x="5798" y="779"/>
                    </a:lnTo>
                    <a:close/>
                  </a:path>
                </a:pathLst>
              </a:custGeom>
              <a:solidFill>
                <a:srgbClr val="B5683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256025" y="733750"/>
                <a:ext cx="502450" cy="2019500"/>
              </a:xfrm>
              <a:custGeom>
                <a:avLst/>
                <a:gdLst/>
                <a:ahLst/>
                <a:cxnLst/>
                <a:rect l="0" t="0" r="0" b="0"/>
                <a:pathLst>
                  <a:path w="20098" h="80780" extrusionOk="0">
                    <a:moveTo>
                      <a:pt x="12754" y="1"/>
                    </a:moveTo>
                    <a:lnTo>
                      <a:pt x="11208" y="4416"/>
                    </a:lnTo>
                    <a:lnTo>
                      <a:pt x="8503" y="6494"/>
                    </a:lnTo>
                    <a:lnTo>
                      <a:pt x="6184" y="8312"/>
                    </a:lnTo>
                    <a:lnTo>
                      <a:pt x="5025" y="9351"/>
                    </a:lnTo>
                    <a:lnTo>
                      <a:pt x="4252" y="10650"/>
                    </a:lnTo>
                    <a:lnTo>
                      <a:pt x="3672" y="11949"/>
                    </a:lnTo>
                    <a:lnTo>
                      <a:pt x="3092" y="13507"/>
                    </a:lnTo>
                    <a:lnTo>
                      <a:pt x="2513" y="15845"/>
                    </a:lnTo>
                    <a:lnTo>
                      <a:pt x="2126" y="18702"/>
                    </a:lnTo>
                    <a:lnTo>
                      <a:pt x="1933" y="22079"/>
                    </a:lnTo>
                    <a:lnTo>
                      <a:pt x="1740" y="26234"/>
                    </a:lnTo>
                    <a:lnTo>
                      <a:pt x="1933" y="31429"/>
                    </a:lnTo>
                    <a:lnTo>
                      <a:pt x="2126" y="37403"/>
                    </a:lnTo>
                    <a:lnTo>
                      <a:pt x="2513" y="46494"/>
                    </a:lnTo>
                    <a:lnTo>
                      <a:pt x="2513" y="54286"/>
                    </a:lnTo>
                    <a:lnTo>
                      <a:pt x="2319" y="60780"/>
                    </a:lnTo>
                    <a:lnTo>
                      <a:pt x="1740" y="66234"/>
                    </a:lnTo>
                    <a:lnTo>
                      <a:pt x="1160" y="70390"/>
                    </a:lnTo>
                    <a:lnTo>
                      <a:pt x="580" y="73247"/>
                    </a:lnTo>
                    <a:lnTo>
                      <a:pt x="1" y="75585"/>
                    </a:lnTo>
                    <a:lnTo>
                      <a:pt x="967" y="76624"/>
                    </a:lnTo>
                    <a:lnTo>
                      <a:pt x="2126" y="77663"/>
                    </a:lnTo>
                    <a:lnTo>
                      <a:pt x="3479" y="78442"/>
                    </a:lnTo>
                    <a:lnTo>
                      <a:pt x="4831" y="78962"/>
                    </a:lnTo>
                    <a:lnTo>
                      <a:pt x="7537" y="80001"/>
                    </a:lnTo>
                    <a:lnTo>
                      <a:pt x="10435" y="80520"/>
                    </a:lnTo>
                    <a:lnTo>
                      <a:pt x="13141" y="80780"/>
                    </a:lnTo>
                    <a:lnTo>
                      <a:pt x="17199" y="80780"/>
                    </a:lnTo>
                    <a:lnTo>
                      <a:pt x="18551" y="70910"/>
                    </a:lnTo>
                    <a:lnTo>
                      <a:pt x="19517" y="61299"/>
                    </a:lnTo>
                    <a:lnTo>
                      <a:pt x="19904" y="51949"/>
                    </a:lnTo>
                    <a:lnTo>
                      <a:pt x="20097" y="43118"/>
                    </a:lnTo>
                    <a:lnTo>
                      <a:pt x="20097" y="34806"/>
                    </a:lnTo>
                    <a:lnTo>
                      <a:pt x="19904" y="27014"/>
                    </a:lnTo>
                    <a:lnTo>
                      <a:pt x="19517" y="20260"/>
                    </a:lnTo>
                    <a:lnTo>
                      <a:pt x="19131" y="14546"/>
                    </a:lnTo>
                    <a:lnTo>
                      <a:pt x="18938" y="10390"/>
                    </a:lnTo>
                    <a:lnTo>
                      <a:pt x="19131" y="8312"/>
                    </a:lnTo>
                    <a:lnTo>
                      <a:pt x="19131" y="7793"/>
                    </a:lnTo>
                    <a:lnTo>
                      <a:pt x="19324" y="7793"/>
                    </a:lnTo>
                    <a:lnTo>
                      <a:pt x="12754" y="1"/>
                    </a:lnTo>
                    <a:close/>
                  </a:path>
                </a:pathLst>
              </a:custGeom>
              <a:solidFill>
                <a:srgbClr val="113A5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386450" y="889600"/>
                <a:ext cx="468625" cy="1350675"/>
              </a:xfrm>
              <a:custGeom>
                <a:avLst/>
                <a:gdLst/>
                <a:ahLst/>
                <a:cxnLst/>
                <a:rect l="0" t="0" r="0" b="0"/>
                <a:pathLst>
                  <a:path w="18745" h="54027" extrusionOk="0">
                    <a:moveTo>
                      <a:pt x="4252" y="0"/>
                    </a:moveTo>
                    <a:lnTo>
                      <a:pt x="3479" y="260"/>
                    </a:lnTo>
                    <a:lnTo>
                      <a:pt x="2706" y="780"/>
                    </a:lnTo>
                    <a:lnTo>
                      <a:pt x="1933" y="1299"/>
                    </a:lnTo>
                    <a:lnTo>
                      <a:pt x="1354" y="2078"/>
                    </a:lnTo>
                    <a:lnTo>
                      <a:pt x="774" y="3377"/>
                    </a:lnTo>
                    <a:lnTo>
                      <a:pt x="387" y="4676"/>
                    </a:lnTo>
                    <a:lnTo>
                      <a:pt x="1" y="6754"/>
                    </a:lnTo>
                    <a:lnTo>
                      <a:pt x="194" y="9091"/>
                    </a:lnTo>
                    <a:lnTo>
                      <a:pt x="774" y="11948"/>
                    </a:lnTo>
                    <a:lnTo>
                      <a:pt x="1547" y="14546"/>
                    </a:lnTo>
                    <a:lnTo>
                      <a:pt x="2513" y="16624"/>
                    </a:lnTo>
                    <a:lnTo>
                      <a:pt x="4445" y="20260"/>
                    </a:lnTo>
                    <a:lnTo>
                      <a:pt x="5412" y="22078"/>
                    </a:lnTo>
                    <a:lnTo>
                      <a:pt x="6185" y="24156"/>
                    </a:lnTo>
                    <a:lnTo>
                      <a:pt x="6957" y="26754"/>
                    </a:lnTo>
                    <a:lnTo>
                      <a:pt x="7537" y="30390"/>
                    </a:lnTo>
                    <a:lnTo>
                      <a:pt x="8117" y="34546"/>
                    </a:lnTo>
                    <a:lnTo>
                      <a:pt x="8890" y="38442"/>
                    </a:lnTo>
                    <a:lnTo>
                      <a:pt x="10822" y="45974"/>
                    </a:lnTo>
                    <a:lnTo>
                      <a:pt x="12368" y="51689"/>
                    </a:lnTo>
                    <a:lnTo>
                      <a:pt x="13141" y="53767"/>
                    </a:lnTo>
                    <a:lnTo>
                      <a:pt x="13914" y="54026"/>
                    </a:lnTo>
                    <a:lnTo>
                      <a:pt x="14880" y="53767"/>
                    </a:lnTo>
                    <a:lnTo>
                      <a:pt x="15846" y="53507"/>
                    </a:lnTo>
                    <a:lnTo>
                      <a:pt x="16426" y="53247"/>
                    </a:lnTo>
                    <a:lnTo>
                      <a:pt x="17006" y="53507"/>
                    </a:lnTo>
                    <a:lnTo>
                      <a:pt x="17972" y="54026"/>
                    </a:lnTo>
                    <a:lnTo>
                      <a:pt x="18358" y="54026"/>
                    </a:lnTo>
                    <a:lnTo>
                      <a:pt x="18745" y="53507"/>
                    </a:lnTo>
                    <a:lnTo>
                      <a:pt x="18745" y="52728"/>
                    </a:lnTo>
                    <a:lnTo>
                      <a:pt x="18552" y="51169"/>
                    </a:lnTo>
                    <a:lnTo>
                      <a:pt x="17199" y="45195"/>
                    </a:lnTo>
                    <a:lnTo>
                      <a:pt x="14880" y="36104"/>
                    </a:lnTo>
                    <a:lnTo>
                      <a:pt x="13914" y="30910"/>
                    </a:lnTo>
                    <a:lnTo>
                      <a:pt x="12948" y="25974"/>
                    </a:lnTo>
                    <a:lnTo>
                      <a:pt x="12175" y="21299"/>
                    </a:lnTo>
                    <a:lnTo>
                      <a:pt x="11982" y="17143"/>
                    </a:lnTo>
                    <a:lnTo>
                      <a:pt x="11788" y="13507"/>
                    </a:lnTo>
                    <a:lnTo>
                      <a:pt x="11015" y="9871"/>
                    </a:lnTo>
                    <a:lnTo>
                      <a:pt x="10049" y="6754"/>
                    </a:lnTo>
                    <a:lnTo>
                      <a:pt x="8890" y="3897"/>
                    </a:lnTo>
                    <a:lnTo>
                      <a:pt x="8310" y="2858"/>
                    </a:lnTo>
                    <a:lnTo>
                      <a:pt x="7537" y="1819"/>
                    </a:lnTo>
                    <a:lnTo>
                      <a:pt x="6764" y="1039"/>
                    </a:lnTo>
                    <a:lnTo>
                      <a:pt x="5991" y="520"/>
                    </a:lnTo>
                    <a:lnTo>
                      <a:pt x="5218" y="260"/>
                    </a:lnTo>
                    <a:lnTo>
                      <a:pt x="4252" y="0"/>
                    </a:lnTo>
                    <a:close/>
                  </a:path>
                </a:pathLst>
              </a:custGeom>
              <a:solidFill>
                <a:srgbClr val="113A5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584525" y="1980500"/>
                <a:ext cx="826125" cy="487050"/>
              </a:xfrm>
              <a:custGeom>
                <a:avLst/>
                <a:gdLst/>
                <a:ahLst/>
                <a:cxnLst/>
                <a:rect l="0" t="0" r="0" b="0"/>
                <a:pathLst>
                  <a:path w="33045" h="19482" extrusionOk="0">
                    <a:moveTo>
                      <a:pt x="5025" y="1"/>
                    </a:moveTo>
                    <a:lnTo>
                      <a:pt x="4638" y="261"/>
                    </a:lnTo>
                    <a:lnTo>
                      <a:pt x="3865" y="1299"/>
                    </a:lnTo>
                    <a:lnTo>
                      <a:pt x="2126" y="4157"/>
                    </a:lnTo>
                    <a:lnTo>
                      <a:pt x="1" y="8312"/>
                    </a:lnTo>
                    <a:lnTo>
                      <a:pt x="3092" y="12728"/>
                    </a:lnTo>
                    <a:lnTo>
                      <a:pt x="5218" y="15845"/>
                    </a:lnTo>
                    <a:lnTo>
                      <a:pt x="6764" y="17663"/>
                    </a:lnTo>
                    <a:lnTo>
                      <a:pt x="7730" y="18183"/>
                    </a:lnTo>
                    <a:lnTo>
                      <a:pt x="8890" y="18702"/>
                    </a:lnTo>
                    <a:lnTo>
                      <a:pt x="10629" y="18962"/>
                    </a:lnTo>
                    <a:lnTo>
                      <a:pt x="12368" y="18962"/>
                    </a:lnTo>
                    <a:lnTo>
                      <a:pt x="24155" y="19222"/>
                    </a:lnTo>
                    <a:lnTo>
                      <a:pt x="32464" y="19481"/>
                    </a:lnTo>
                    <a:lnTo>
                      <a:pt x="32464" y="17663"/>
                    </a:lnTo>
                    <a:lnTo>
                      <a:pt x="32464" y="15845"/>
                    </a:lnTo>
                    <a:lnTo>
                      <a:pt x="32851" y="13507"/>
                    </a:lnTo>
                    <a:lnTo>
                      <a:pt x="33044" y="9611"/>
                    </a:lnTo>
                    <a:lnTo>
                      <a:pt x="23576" y="8572"/>
                    </a:lnTo>
                    <a:lnTo>
                      <a:pt x="16039" y="7533"/>
                    </a:lnTo>
                    <a:lnTo>
                      <a:pt x="12754" y="6754"/>
                    </a:lnTo>
                    <a:lnTo>
                      <a:pt x="10629" y="6235"/>
                    </a:lnTo>
                    <a:lnTo>
                      <a:pt x="8890" y="5455"/>
                    </a:lnTo>
                    <a:lnTo>
                      <a:pt x="7730" y="4676"/>
                    </a:lnTo>
                    <a:lnTo>
                      <a:pt x="6764" y="3637"/>
                    </a:lnTo>
                    <a:lnTo>
                      <a:pt x="5991" y="2598"/>
                    </a:lnTo>
                    <a:lnTo>
                      <a:pt x="5605" y="1559"/>
                    </a:lnTo>
                    <a:lnTo>
                      <a:pt x="5218" y="780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113A5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72925" y="32450"/>
                <a:ext cx="256075" cy="266275"/>
              </a:xfrm>
              <a:custGeom>
                <a:avLst/>
                <a:gdLst/>
                <a:ahLst/>
                <a:cxnLst/>
                <a:rect l="0" t="0" r="0" b="0"/>
                <a:pathLst>
                  <a:path w="10243" h="10651" extrusionOk="0">
                    <a:moveTo>
                      <a:pt x="387" y="1"/>
                    </a:moveTo>
                    <a:lnTo>
                      <a:pt x="1" y="780"/>
                    </a:lnTo>
                    <a:lnTo>
                      <a:pt x="1740" y="5975"/>
                    </a:lnTo>
                    <a:lnTo>
                      <a:pt x="2513" y="5715"/>
                    </a:lnTo>
                    <a:lnTo>
                      <a:pt x="3093" y="5455"/>
                    </a:lnTo>
                    <a:lnTo>
                      <a:pt x="4639" y="5455"/>
                    </a:lnTo>
                    <a:lnTo>
                      <a:pt x="5218" y="5975"/>
                    </a:lnTo>
                    <a:lnTo>
                      <a:pt x="5412" y="6494"/>
                    </a:lnTo>
                    <a:lnTo>
                      <a:pt x="5605" y="7014"/>
                    </a:lnTo>
                    <a:lnTo>
                      <a:pt x="5605" y="8832"/>
                    </a:lnTo>
                    <a:lnTo>
                      <a:pt x="6184" y="8312"/>
                    </a:lnTo>
                    <a:lnTo>
                      <a:pt x="6571" y="7793"/>
                    </a:lnTo>
                    <a:lnTo>
                      <a:pt x="6764" y="7014"/>
                    </a:lnTo>
                    <a:lnTo>
                      <a:pt x="6764" y="7533"/>
                    </a:lnTo>
                    <a:lnTo>
                      <a:pt x="7151" y="8312"/>
                    </a:lnTo>
                    <a:lnTo>
                      <a:pt x="7151" y="9611"/>
                    </a:lnTo>
                    <a:lnTo>
                      <a:pt x="6957" y="10131"/>
                    </a:lnTo>
                    <a:lnTo>
                      <a:pt x="6764" y="10650"/>
                    </a:lnTo>
                    <a:lnTo>
                      <a:pt x="6764" y="10650"/>
                    </a:lnTo>
                    <a:lnTo>
                      <a:pt x="7537" y="10390"/>
                    </a:lnTo>
                    <a:lnTo>
                      <a:pt x="8310" y="9871"/>
                    </a:lnTo>
                    <a:lnTo>
                      <a:pt x="9083" y="9092"/>
                    </a:lnTo>
                    <a:lnTo>
                      <a:pt x="9663" y="8312"/>
                    </a:lnTo>
                    <a:lnTo>
                      <a:pt x="10242" y="7273"/>
                    </a:lnTo>
                    <a:lnTo>
                      <a:pt x="10242" y="6754"/>
                    </a:lnTo>
                    <a:lnTo>
                      <a:pt x="10242" y="6234"/>
                    </a:lnTo>
                    <a:lnTo>
                      <a:pt x="10049" y="5455"/>
                    </a:lnTo>
                    <a:lnTo>
                      <a:pt x="9663" y="4936"/>
                    </a:lnTo>
                    <a:lnTo>
                      <a:pt x="9083" y="3897"/>
                    </a:lnTo>
                    <a:lnTo>
                      <a:pt x="8310" y="3118"/>
                    </a:lnTo>
                    <a:lnTo>
                      <a:pt x="7344" y="2079"/>
                    </a:lnTo>
                    <a:lnTo>
                      <a:pt x="6184" y="1040"/>
                    </a:lnTo>
                    <a:lnTo>
                      <a:pt x="5025" y="260"/>
                    </a:lnTo>
                    <a:lnTo>
                      <a:pt x="3479" y="1"/>
                    </a:lnTo>
                    <a:lnTo>
                      <a:pt x="2899" y="1"/>
                    </a:lnTo>
                    <a:lnTo>
                      <a:pt x="2126" y="26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9F450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531400" y="168825"/>
                <a:ext cx="173925" cy="448075"/>
              </a:xfrm>
              <a:custGeom>
                <a:avLst/>
                <a:gdLst/>
                <a:ahLst/>
                <a:cxnLst/>
                <a:rect l="0" t="0" r="0" b="0"/>
                <a:pathLst>
                  <a:path w="6957" h="17923" extrusionOk="0">
                    <a:moveTo>
                      <a:pt x="2319" y="0"/>
                    </a:moveTo>
                    <a:lnTo>
                      <a:pt x="1739" y="520"/>
                    </a:lnTo>
                    <a:lnTo>
                      <a:pt x="1159" y="1299"/>
                    </a:lnTo>
                    <a:lnTo>
                      <a:pt x="580" y="2598"/>
                    </a:lnTo>
                    <a:lnTo>
                      <a:pt x="193" y="4416"/>
                    </a:lnTo>
                    <a:lnTo>
                      <a:pt x="0" y="6753"/>
                    </a:lnTo>
                    <a:lnTo>
                      <a:pt x="193" y="9611"/>
                    </a:lnTo>
                    <a:lnTo>
                      <a:pt x="966" y="13507"/>
                    </a:lnTo>
                    <a:lnTo>
                      <a:pt x="1353" y="14026"/>
                    </a:lnTo>
                    <a:lnTo>
                      <a:pt x="1546" y="15065"/>
                    </a:lnTo>
                    <a:lnTo>
                      <a:pt x="1739" y="15844"/>
                    </a:lnTo>
                    <a:lnTo>
                      <a:pt x="1739" y="16364"/>
                    </a:lnTo>
                    <a:lnTo>
                      <a:pt x="1546" y="17143"/>
                    </a:lnTo>
                    <a:lnTo>
                      <a:pt x="1159" y="17663"/>
                    </a:lnTo>
                    <a:lnTo>
                      <a:pt x="1739" y="17922"/>
                    </a:lnTo>
                    <a:lnTo>
                      <a:pt x="3285" y="17922"/>
                    </a:lnTo>
                    <a:lnTo>
                      <a:pt x="4251" y="17663"/>
                    </a:lnTo>
                    <a:lnTo>
                      <a:pt x="5217" y="17143"/>
                    </a:lnTo>
                    <a:lnTo>
                      <a:pt x="6184" y="15844"/>
                    </a:lnTo>
                    <a:lnTo>
                      <a:pt x="6957" y="14026"/>
                    </a:lnTo>
                    <a:lnTo>
                      <a:pt x="6570" y="13247"/>
                    </a:lnTo>
                    <a:lnTo>
                      <a:pt x="5990" y="11429"/>
                    </a:lnTo>
                    <a:lnTo>
                      <a:pt x="5797" y="10390"/>
                    </a:lnTo>
                    <a:lnTo>
                      <a:pt x="5797" y="9351"/>
                    </a:lnTo>
                    <a:lnTo>
                      <a:pt x="6184" y="8572"/>
                    </a:lnTo>
                    <a:lnTo>
                      <a:pt x="6763" y="7792"/>
                    </a:lnTo>
                    <a:lnTo>
                      <a:pt x="6377" y="6753"/>
                    </a:lnTo>
                    <a:lnTo>
                      <a:pt x="4831" y="6494"/>
                    </a:lnTo>
                    <a:lnTo>
                      <a:pt x="4444" y="4416"/>
                    </a:lnTo>
                    <a:lnTo>
                      <a:pt x="2319" y="0"/>
                    </a:lnTo>
                    <a:close/>
                  </a:path>
                </a:pathLst>
              </a:custGeom>
              <a:solidFill>
                <a:srgbClr val="9F450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396125" y="1272725"/>
                <a:ext cx="343025" cy="1214300"/>
              </a:xfrm>
              <a:custGeom>
                <a:avLst/>
                <a:gdLst/>
                <a:ahLst/>
                <a:cxnLst/>
                <a:rect l="0" t="0" r="0" b="0"/>
                <a:pathLst>
                  <a:path w="13721" h="48572" extrusionOk="0">
                    <a:moveTo>
                      <a:pt x="0" y="0"/>
                    </a:moveTo>
                    <a:lnTo>
                      <a:pt x="194" y="4675"/>
                    </a:lnTo>
                    <a:lnTo>
                      <a:pt x="773" y="9351"/>
                    </a:lnTo>
                    <a:lnTo>
                      <a:pt x="1353" y="13766"/>
                    </a:lnTo>
                    <a:lnTo>
                      <a:pt x="2319" y="18182"/>
                    </a:lnTo>
                    <a:lnTo>
                      <a:pt x="3285" y="22338"/>
                    </a:lnTo>
                    <a:lnTo>
                      <a:pt x="4252" y="26494"/>
                    </a:lnTo>
                    <a:lnTo>
                      <a:pt x="5604" y="30130"/>
                    </a:lnTo>
                    <a:lnTo>
                      <a:pt x="6764" y="33766"/>
                    </a:lnTo>
                    <a:lnTo>
                      <a:pt x="9083" y="39740"/>
                    </a:lnTo>
                    <a:lnTo>
                      <a:pt x="11208" y="44416"/>
                    </a:lnTo>
                    <a:lnTo>
                      <a:pt x="13141" y="48572"/>
                    </a:lnTo>
                    <a:lnTo>
                      <a:pt x="13720" y="45195"/>
                    </a:lnTo>
                    <a:lnTo>
                      <a:pt x="12174" y="42338"/>
                    </a:lnTo>
                    <a:lnTo>
                      <a:pt x="11788" y="41299"/>
                    </a:lnTo>
                    <a:lnTo>
                      <a:pt x="10242" y="38442"/>
                    </a:lnTo>
                    <a:lnTo>
                      <a:pt x="8696" y="35585"/>
                    </a:lnTo>
                    <a:lnTo>
                      <a:pt x="7537" y="32468"/>
                    </a:lnTo>
                    <a:lnTo>
                      <a:pt x="6377" y="29091"/>
                    </a:lnTo>
                    <a:lnTo>
                      <a:pt x="5218" y="25714"/>
                    </a:lnTo>
                    <a:lnTo>
                      <a:pt x="4252" y="22338"/>
                    </a:lnTo>
                    <a:lnTo>
                      <a:pt x="2706" y="15585"/>
                    </a:lnTo>
                    <a:lnTo>
                      <a:pt x="1546" y="9351"/>
                    </a:lnTo>
                    <a:lnTo>
                      <a:pt x="580" y="4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2B4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67125" y="987000"/>
                <a:ext cx="265750" cy="97425"/>
              </a:xfrm>
              <a:custGeom>
                <a:avLst/>
                <a:gdLst/>
                <a:ahLst/>
                <a:cxnLst/>
                <a:rect l="0" t="0" r="0" b="0"/>
                <a:pathLst>
                  <a:path w="10630" h="3897" extrusionOk="0">
                    <a:moveTo>
                      <a:pt x="5412" y="1"/>
                    </a:moveTo>
                    <a:lnTo>
                      <a:pt x="4639" y="260"/>
                    </a:lnTo>
                    <a:lnTo>
                      <a:pt x="3672" y="520"/>
                    </a:lnTo>
                    <a:lnTo>
                      <a:pt x="2320" y="1559"/>
                    </a:lnTo>
                    <a:lnTo>
                      <a:pt x="1160" y="2598"/>
                    </a:lnTo>
                    <a:lnTo>
                      <a:pt x="1" y="3897"/>
                    </a:lnTo>
                    <a:lnTo>
                      <a:pt x="1354" y="2858"/>
                    </a:lnTo>
                    <a:lnTo>
                      <a:pt x="2706" y="2078"/>
                    </a:lnTo>
                    <a:lnTo>
                      <a:pt x="3866" y="1559"/>
                    </a:lnTo>
                    <a:lnTo>
                      <a:pt x="5025" y="1299"/>
                    </a:lnTo>
                    <a:lnTo>
                      <a:pt x="6764" y="1299"/>
                    </a:lnTo>
                    <a:lnTo>
                      <a:pt x="8310" y="1559"/>
                    </a:lnTo>
                    <a:lnTo>
                      <a:pt x="9276" y="2338"/>
                    </a:lnTo>
                    <a:lnTo>
                      <a:pt x="10049" y="3117"/>
                    </a:lnTo>
                    <a:lnTo>
                      <a:pt x="10629" y="3897"/>
                    </a:lnTo>
                    <a:lnTo>
                      <a:pt x="9856" y="2338"/>
                    </a:lnTo>
                    <a:lnTo>
                      <a:pt x="8890" y="1299"/>
                    </a:lnTo>
                    <a:lnTo>
                      <a:pt x="8117" y="520"/>
                    </a:lnTo>
                    <a:lnTo>
                      <a:pt x="7151" y="1"/>
                    </a:lnTo>
                    <a:close/>
                  </a:path>
                </a:pathLst>
              </a:custGeom>
              <a:solidFill>
                <a:srgbClr val="022B4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560375" y="876600"/>
                <a:ext cx="164275" cy="311725"/>
              </a:xfrm>
              <a:custGeom>
                <a:avLst/>
                <a:gdLst/>
                <a:ahLst/>
                <a:cxnLst/>
                <a:rect l="0" t="0" r="0" b="0"/>
                <a:pathLst>
                  <a:path w="6571" h="12469" extrusionOk="0">
                    <a:moveTo>
                      <a:pt x="0" y="1"/>
                    </a:moveTo>
                    <a:lnTo>
                      <a:pt x="4638" y="12468"/>
                    </a:lnTo>
                    <a:lnTo>
                      <a:pt x="6571" y="8572"/>
                    </a:lnTo>
                    <a:lnTo>
                      <a:pt x="5991" y="3378"/>
                    </a:lnTo>
                    <a:lnTo>
                      <a:pt x="4638" y="109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22B4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41" name="Shape 241"/>
            <p:cNvSpPr txBox="1"/>
            <p:nvPr/>
          </p:nvSpPr>
          <p:spPr>
            <a:xfrm>
              <a:off x="179367878" y="1297920586"/>
              <a:ext cx="216083834" cy="1919169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8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501546914" y="155519033"/>
              <a:ext cx="905703341" cy="357362209"/>
            </a:xfrm>
            <a:prstGeom prst="curvedDownArrow">
              <a:avLst>
                <a:gd name="adj1" fmla="val 19196"/>
                <a:gd name="adj2" fmla="val 20999"/>
                <a:gd name="adj3" fmla="val 16200"/>
              </a:avLst>
            </a:prstGeom>
            <a:solidFill>
              <a:srgbClr val="FFFFFF"/>
            </a:solidFill>
            <a:ln w="25400" cap="rnd">
              <a:solidFill>
                <a:srgbClr val="BCBCB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rot="10800000">
              <a:off x="501546991" y="1404633102"/>
              <a:ext cx="905703341" cy="356535702"/>
            </a:xfrm>
            <a:prstGeom prst="curvedDownArrow">
              <a:avLst>
                <a:gd name="adj1" fmla="val 19202"/>
                <a:gd name="adj2" fmla="val 21001"/>
                <a:gd name="adj3" fmla="val 16200"/>
              </a:avLst>
            </a:prstGeom>
            <a:solidFill>
              <a:srgbClr val="FFFFFF"/>
            </a:solidFill>
            <a:ln w="25400" cap="rnd">
              <a:solidFill>
                <a:srgbClr val="BCBCB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42682896" y="869416878"/>
              <a:ext cx="603477736" cy="143110373"/>
            </a:xfrm>
            <a:prstGeom prst="rightArrow">
              <a:avLst>
                <a:gd name="adj1" fmla="val 20155"/>
                <a:gd name="adj2" fmla="val 50000"/>
              </a:avLst>
            </a:prstGeom>
            <a:solidFill>
              <a:srgbClr val="FFFFFF"/>
            </a:solidFill>
            <a:ln w="25400" cap="rnd">
              <a:solidFill>
                <a:srgbClr val="BCBCB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272927896" y="0"/>
              <a:ext cx="762133791" cy="19274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Load data into HDFS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501546914" y="460766231"/>
              <a:ext cx="1071659645" cy="39872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" sz="1800" b="0" i="0" u="none" strike="noStrike" cap="none" baseline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Use Mahout / Develop our MapReduce </a:t>
              </a:r>
              <a:r>
                <a:rPr lang="en" sz="1800" b="0" i="0" u="none" strike="noStrike" cap="none" baseline="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 </a:t>
              </a:r>
              <a:r>
                <a:rPr lang="en" sz="1800" b="0" i="0" u="none" strike="noStrike" cap="none" baseline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collaborative filtering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622242594" y="996809757"/>
              <a:ext cx="799608147" cy="2274874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Submit MapReduce job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22242594" y="1119239725"/>
              <a:ext cx="64241111" cy="2216971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246160565" y="1666037032"/>
              <a:ext cx="901323081" cy="48144661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Retrieve recommendations  and other aggregated output data from HDFS</a:t>
              </a:r>
            </a:p>
          </p:txBody>
        </p:sp>
      </p:grpSp>
      <p:sp>
        <p:nvSpPr>
          <p:cNvPr id="250" name="Shape 250"/>
          <p:cNvSpPr txBox="1"/>
          <p:nvPr/>
        </p:nvSpPr>
        <p:spPr>
          <a:xfrm>
            <a:off x="1901825" y="1622425"/>
            <a:ext cx="2746374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Merge and organize data from multiple datasets 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070100" y="4937125"/>
            <a:ext cx="3149600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Visualize and analyze trends and statistics based on output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2697161" y="5583237"/>
            <a:ext cx="1135061" cy="11080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286000" y="209125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286000" y="1165475"/>
            <a:ext cx="6724200" cy="485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8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NetFlix dataset</a:t>
            </a:r>
          </a:p>
          <a:p>
            <a:pPr marL="914400" marR="0" lvl="1" indent="-3556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0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ratings by using Netflix users</a:t>
            </a:r>
          </a:p>
          <a:p>
            <a:pPr marL="914400" marR="0" lvl="1" indent="-3556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0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17770 movies</a:t>
            </a:r>
            <a:r>
              <a:rPr lang="en" sz="1800">
                <a:solidFill>
                  <a:srgbClr val="666666"/>
                </a:solidFill>
              </a:rPr>
              <a:t>; </a:t>
            </a:r>
            <a:r>
              <a:rPr lang="en" sz="20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480189 users</a:t>
            </a:r>
          </a:p>
          <a:p>
            <a:pPr marL="914400" marR="0" lvl="1" indent="-3556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0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 are on a scale from 1 to 5</a:t>
            </a:r>
          </a:p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8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dataset</a:t>
            </a:r>
          </a:p>
          <a:p>
            <a:pPr marL="914400" marR="0" lvl="1" indent="-3556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0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Id/Name with various genre tags associated with each movie</a:t>
            </a:r>
          </a:p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800">
                <a:solidFill>
                  <a:srgbClr val="666666"/>
                </a:solidFill>
              </a:rPr>
              <a:t>Data Merging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>
                <a:solidFill>
                  <a:srgbClr val="666666"/>
                </a:solidFill>
              </a:rPr>
              <a:t>Combined Netflix and IMDB dataset using either Fuzzy Join and Mymovieapi.com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>
                <a:solidFill>
                  <a:srgbClr val="666666"/>
                </a:solidFill>
              </a:rPr>
              <a:t>Extended netflix dataset with genres attribute. 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>
                <a:solidFill>
                  <a:srgbClr val="666666"/>
                </a:solidFill>
              </a:rPr>
              <a:t>Other attributes like location, actors, directors may also be retrieved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337550" y="124900"/>
            <a:ext cx="6172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Aft>
                <a:spcPts val="1000"/>
              </a:spcAft>
              <a:buNone/>
            </a:pPr>
            <a:r>
              <a:rPr lang="en" sz="4400">
                <a:solidFill>
                  <a:srgbClr val="153399"/>
                </a:solidFill>
              </a:rPr>
              <a:t>Fuzzy Join</a:t>
            </a:r>
          </a:p>
          <a:p>
            <a:pPr marL="457200" marR="0" lvl="0" indent="-381000" algn="l" rtl="0"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approximate string matching algorithms</a:t>
            </a:r>
          </a:p>
          <a:p>
            <a:pPr marL="914400" marR="0" lvl="1" indent="-381000" algn="l" rtl="0"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Jaccard measure</a:t>
            </a:r>
          </a:p>
          <a:p>
            <a:pPr marL="914400" marR="0" lvl="1" indent="-381000" algn="l" rtl="0"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Levenshtein distance</a:t>
            </a:r>
          </a:p>
          <a:p>
            <a:pPr marL="457200" marR="0" lvl="0" indent="-381000" algn="l" rtl="0"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MapReduce framework to merge datasets and normalizing (trim and upper case) the movie titles</a:t>
            </a:r>
          </a:p>
          <a:p>
            <a:pPr marL="0" marR="0" lvl="0" indent="0" algn="l" rtl="0">
              <a:spcAft>
                <a:spcPts val="1000"/>
              </a:spcAft>
              <a:buNone/>
            </a:pPr>
            <a:r>
              <a:rPr lang="en" sz="4400">
                <a:solidFill>
                  <a:srgbClr val="153399"/>
                </a:solidFill>
              </a:rPr>
              <a:t>Movie API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</a:rPr>
              <a:t>Used simple HTTP GET to access information about the movies in XML or JSON format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</a:rPr>
              <a:t>Information included genre, actors, directors, plot, imdb rating etc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2286000" y="2286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Data Merging</a:t>
            </a:r>
            <a:endParaRPr lang="en" sz="4400" b="0" i="0" u="none" strike="noStrike" cap="none" baseline="0" dirty="0">
              <a:solidFill>
                <a:srgbClr val="15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2286000" y="1600200"/>
            <a:ext cx="6476999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equality join: 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10293/17770 movie titles matched</a:t>
            </a:r>
          </a:p>
          <a:p>
            <a:pPr marL="457200" marR="0" lvl="0" indent="-3810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Jaccard fuzzy join (0.8 threshold):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10530/17770 movie titles matched</a:t>
            </a:r>
          </a:p>
          <a:p>
            <a:pPr marL="457200" marR="0" lvl="0" indent="-3810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</a:p>
          <a:p>
            <a:pPr marL="914400" marR="0" lvl="1" indent="-381000" algn="l" rtl="0">
              <a:buClr>
                <a:srgbClr val="FF8000"/>
              </a:buClr>
              <a:buSzPct val="100000"/>
              <a:buFont typeface="Times New Roman"/>
              <a:buChar char="○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 and match of Levenshtein (for smaller strings) and Jaccard (for larger strings) could be used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286000" y="430205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153399"/>
              </a:buClr>
              <a:buSzPct val="25000"/>
            </a:pPr>
            <a:r>
              <a:rPr lang="en" sz="3600" dirty="0"/>
              <a:t>Collaborative based Algorithms</a:t>
            </a:r>
            <a:endParaRPr lang="en" sz="3600" b="0" i="0" u="none" strike="noStrike" cap="none" baseline="0" dirty="0">
              <a:solidFill>
                <a:srgbClr val="15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2057400" y="2209800"/>
            <a:ext cx="3569649" cy="1716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User_id of movie rater</a:t>
            </a:r>
          </a:p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Movie_id</a:t>
            </a:r>
            <a:endParaRPr lang="en" sz="24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buClr>
                <a:srgbClr val="FF8000"/>
              </a:buClr>
              <a:buSzPct val="100000"/>
              <a:buFont typeface="Times New Roman"/>
              <a:buChar char="●"/>
            </a:pPr>
            <a:r>
              <a:rPr lang="en" sz="2400" b="0" i="0" u="none" strike="noStrike" cap="none" baseline="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 by the users</a:t>
            </a:r>
          </a:p>
          <a:p>
            <a:endParaRPr lang="en" sz="2800" b="0" i="0" u="none" strike="noStrike" cap="none" baseline="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286000" y="3926625"/>
            <a:ext cx="6682099" cy="23621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extBox 1"/>
          <p:cNvSpPr txBox="1"/>
          <p:nvPr/>
        </p:nvSpPr>
        <p:spPr>
          <a:xfrm>
            <a:off x="2258860" y="1219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Requirements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8404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Input - 1</a:t>
            </a:r>
            <a:endParaRPr lang="en-IN" sz="1800" b="1" dirty="0"/>
          </a:p>
        </p:txBody>
      </p:sp>
      <p:sp>
        <p:nvSpPr>
          <p:cNvPr id="7" name="Shape 281"/>
          <p:cNvSpPr txBox="1">
            <a:spLocks/>
          </p:cNvSpPr>
          <p:nvPr/>
        </p:nvSpPr>
        <p:spPr>
          <a:xfrm>
            <a:off x="5655777" y="2209800"/>
            <a:ext cx="3569649" cy="1716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8000"/>
              </a:buClr>
              <a:buFont typeface="Times New Roman"/>
              <a:buChar char="–"/>
              <a:defRPr sz="28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•"/>
              <a:defRPr sz="24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53399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9pPr>
          </a:lstStyle>
          <a:p>
            <a:pPr marL="457200" indent="-406400">
              <a:buSzPct val="100000"/>
              <a:buFont typeface="Times New Roman"/>
              <a:buChar char="●"/>
            </a:pPr>
            <a:r>
              <a:rPr lang="en" sz="2400" dirty="0" smtClean="0">
                <a:solidFill>
                  <a:srgbClr val="595959"/>
                </a:solidFill>
              </a:rPr>
              <a:t>Movie_id</a:t>
            </a:r>
          </a:p>
          <a:p>
            <a:pPr marL="457200" indent="-406400">
              <a:buSzPct val="100000"/>
              <a:buFont typeface="Times New Roman"/>
              <a:buChar char="●"/>
            </a:pPr>
            <a:r>
              <a:rPr lang="en" sz="2400" dirty="0" smtClean="0">
                <a:solidFill>
                  <a:srgbClr val="595959"/>
                </a:solidFill>
              </a:rPr>
              <a:t>Movie_name</a:t>
            </a:r>
          </a:p>
          <a:p>
            <a:pPr marL="457200" indent="-406400">
              <a:buSzPct val="100000"/>
              <a:buFont typeface="Times New Roman"/>
              <a:buChar char="●"/>
            </a:pPr>
            <a:r>
              <a:rPr lang="en" sz="2400" dirty="0" smtClean="0">
                <a:solidFill>
                  <a:srgbClr val="595959"/>
                </a:solidFill>
              </a:rPr>
              <a:t>Genre</a:t>
            </a:r>
          </a:p>
          <a:p>
            <a:endParaRPr lang="en" sz="2800" dirty="0">
              <a:solidFill>
                <a:srgbClr val="59595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3543" y="18398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Input - 2</a:t>
            </a:r>
            <a:endParaRPr lang="en-IN" sz="18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2979108" y="1524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399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       </a:t>
            </a:r>
            <a:r>
              <a:rPr lang="en" sz="3600" b="0" i="0" u="none" strike="noStrike" cap="none" baseline="0" dirty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Mahout </a:t>
            </a:r>
            <a:r>
              <a:rPr lang="en" sz="3600" b="0" i="0" u="none" strike="noStrike" cap="none" baseline="0" dirty="0" smtClean="0">
                <a:solidFill>
                  <a:srgbClr val="153399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Architecture</a:t>
            </a:r>
            <a:endParaRPr lang="en" sz="3600" b="0" i="0" u="none" strike="noStrike" cap="none" baseline="0" dirty="0">
              <a:solidFill>
                <a:srgbClr val="153399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735773" y="1501140"/>
            <a:ext cx="418337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Times New Roman"/>
              <a:buNone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Mahout has </a:t>
            </a:r>
            <a:r>
              <a:rPr lang="en" sz="2400" b="1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Interfaces</a:t>
            </a: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 to below abstractions</a:t>
            </a: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Data Model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66666"/>
                </a:solidFill>
                <a:rtl val="0"/>
              </a:rPr>
              <a:t>(File data model)</a:t>
            </a: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User Similarity</a:t>
            </a: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Item Similarity</a:t>
            </a: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User Neighborhood</a:t>
            </a: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mes New Roman"/>
              <a:buChar char="–"/>
            </a:pPr>
            <a:r>
              <a:rPr lang="en" sz="2400" b="0" i="0" u="none" strike="noStrike" cap="none" baseline="0" dirty="0">
                <a:solidFill>
                  <a:srgbClr val="666666"/>
                </a:solidFill>
                <a:sym typeface="Times New Roman"/>
                <a:rtl val="0"/>
              </a:rPr>
              <a:t>Recommender</a:t>
            </a:r>
          </a:p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Times New Roman"/>
              <a:buNone/>
            </a:pPr>
            <a:r>
              <a:rPr lang="en" sz="3200" b="1" i="0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Implementations</a:t>
            </a:r>
          </a:p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Times New Roman"/>
              <a:buNone/>
            </a:pPr>
            <a:r>
              <a:rPr lang="en" sz="3200" b="0" i="1" u="none" strike="noStrike" cap="none" baseline="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mahout.cf.taste.impl</a:t>
            </a:r>
          </a:p>
          <a:p>
            <a:endParaRPr lang="en" sz="3200" b="0" i="1" u="none" strike="noStrike" cap="none" baseline="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2286000" y="411479"/>
            <a:ext cx="2449772" cy="58750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0" name="Shape 290"/>
          <p:cNvSpPr txBox="1"/>
          <p:nvPr/>
        </p:nvSpPr>
        <p:spPr>
          <a:xfrm>
            <a:off x="2207485" y="6413062"/>
            <a:ext cx="693651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  <a:rtl val="0"/>
              </a:rPr>
              <a:t>https://cwiki.apache.org/confluence/display/MAHOUT/Recommender+Documentation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923</Words>
  <Application>Microsoft Office PowerPoint</Application>
  <PresentationFormat>On-screen Show (4:3)</PresentationFormat>
  <Paragraphs>200</Paragraphs>
  <Slides>22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Trebuchet MS</vt:lpstr>
      <vt:lpstr>Wingdings</vt:lpstr>
      <vt:lpstr>Custom Theme</vt:lpstr>
      <vt:lpstr>Blank Presentation</vt:lpstr>
      <vt:lpstr>Blank Presentation</vt:lpstr>
      <vt:lpstr>Blank Presentation</vt:lpstr>
      <vt:lpstr>Recommender System using Collaborative Filtering and Performance Analysis </vt:lpstr>
      <vt:lpstr>Overview</vt:lpstr>
      <vt:lpstr>Use Cases</vt:lpstr>
      <vt:lpstr>Architecture – Mahout/MapReduce version</vt:lpstr>
      <vt:lpstr>Datasets</vt:lpstr>
      <vt:lpstr>PowerPoint Presentation</vt:lpstr>
      <vt:lpstr>Results of Data Merging</vt:lpstr>
      <vt:lpstr>Collaborative based Algorithms</vt:lpstr>
      <vt:lpstr>        Mahout Architecture</vt:lpstr>
      <vt:lpstr>Mahout Version</vt:lpstr>
      <vt:lpstr>Item-based C.F. – MR Version </vt:lpstr>
      <vt:lpstr>Item-based C.F. – MR Version </vt:lpstr>
      <vt:lpstr>Item-based C.F. – MR Version </vt:lpstr>
      <vt:lpstr>User based CF - MR Version</vt:lpstr>
      <vt:lpstr>User based CF - MR Version</vt:lpstr>
      <vt:lpstr>User based CF - MR Version  </vt:lpstr>
      <vt:lpstr>Output</vt:lpstr>
      <vt:lpstr>Web-based Tool</vt:lpstr>
      <vt:lpstr>Recommendation Results</vt:lpstr>
      <vt:lpstr>Visualization – Coffee Wheel</vt:lpstr>
      <vt:lpstr>Root Mean Square Error (RMSE)</vt:lpstr>
      <vt:lpstr>Performance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using Collaborative Filtering and Performance Analysis</dc:title>
  <dc:creator>Priyanka</dc:creator>
  <cp:lastModifiedBy>Microsoft account</cp:lastModifiedBy>
  <cp:revision>39</cp:revision>
  <dcterms:modified xsi:type="dcterms:W3CDTF">2013-12-02T04:33:37Z</dcterms:modified>
</cp:coreProperties>
</file>