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60" r:id="rId3"/>
    <p:sldId id="257" r:id="rId4"/>
    <p:sldId id="258" r:id="rId5"/>
    <p:sldId id="259"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660B3E-EB66-4B1D-A3B8-296257F442D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342346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60B3E-EB66-4B1D-A3B8-296257F442D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388500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60B3E-EB66-4B1D-A3B8-296257F442D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305ED6-CCE5-48F7-AA3A-748D3457796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483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660B3E-EB66-4B1D-A3B8-296257F442D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2847392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660B3E-EB66-4B1D-A3B8-296257F442D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305ED6-CCE5-48F7-AA3A-748D3457796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2421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660B3E-EB66-4B1D-A3B8-296257F442D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1096930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60B3E-EB66-4B1D-A3B8-296257F442D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1062310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60B3E-EB66-4B1D-A3B8-296257F442D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427400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60B3E-EB66-4B1D-A3B8-296257F442D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151561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60B3E-EB66-4B1D-A3B8-296257F442D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120629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60B3E-EB66-4B1D-A3B8-296257F442D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374866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60B3E-EB66-4B1D-A3B8-296257F442D8}"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206602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660B3E-EB66-4B1D-A3B8-296257F442D8}"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370694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60B3E-EB66-4B1D-A3B8-296257F442D8}"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14430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60B3E-EB66-4B1D-A3B8-296257F442D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297847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60B3E-EB66-4B1D-A3B8-296257F442D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305ED6-CCE5-48F7-AA3A-748D3457796F}" type="slidenum">
              <a:rPr lang="en-IN" smtClean="0"/>
              <a:t>‹#›</a:t>
            </a:fld>
            <a:endParaRPr lang="en-IN"/>
          </a:p>
        </p:txBody>
      </p:sp>
    </p:spTree>
    <p:extLst>
      <p:ext uri="{BB962C8B-B14F-4D97-AF65-F5344CB8AC3E}">
        <p14:creationId xmlns:p14="http://schemas.microsoft.com/office/powerpoint/2010/main" val="201016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660B3E-EB66-4B1D-A3B8-296257F442D8}" type="datetimeFigureOut">
              <a:rPr lang="en-IN" smtClean="0"/>
              <a:t>27-09-2023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8305ED6-CCE5-48F7-AA3A-748D3457796F}" type="slidenum">
              <a:rPr lang="en-IN" smtClean="0"/>
              <a:t>‹#›</a:t>
            </a:fld>
            <a:endParaRPr lang="en-IN"/>
          </a:p>
        </p:txBody>
      </p:sp>
    </p:spTree>
    <p:extLst>
      <p:ext uri="{BB962C8B-B14F-4D97-AF65-F5344CB8AC3E}">
        <p14:creationId xmlns:p14="http://schemas.microsoft.com/office/powerpoint/2010/main" val="27962056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A5D9-3AA8-D719-E733-348332F39F80}"/>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BIG DATA</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29C9597-5D99-9DD3-6256-BDBB2141671D}"/>
              </a:ext>
            </a:extLst>
          </p:cNvPr>
          <p:cNvSpPr>
            <a:spLocks noGrp="1"/>
          </p:cNvSpPr>
          <p:nvPr>
            <p:ph type="subTitle" idx="1"/>
          </p:nvPr>
        </p:nvSpPr>
        <p:spPr/>
        <p:txBody>
          <a:bodyPr/>
          <a:lstStyle/>
          <a:p>
            <a:endParaRPr lang="en-IN"/>
          </a:p>
        </p:txBody>
      </p:sp>
      <p:pic>
        <p:nvPicPr>
          <p:cNvPr id="9" name="Picture 8">
            <a:extLst>
              <a:ext uri="{FF2B5EF4-FFF2-40B4-BE49-F238E27FC236}">
                <a16:creationId xmlns:a16="http://schemas.microsoft.com/office/drawing/2014/main" id="{2E7F7D0F-9E07-7C5A-C4E8-F5672BE98557}"/>
              </a:ext>
            </a:extLst>
          </p:cNvPr>
          <p:cNvPicPr>
            <a:picLocks noChangeAspect="1"/>
          </p:cNvPicPr>
          <p:nvPr/>
        </p:nvPicPr>
        <p:blipFill rotWithShape="1">
          <a:blip r:embed="rId2">
            <a:extLst>
              <a:ext uri="{28A0092B-C50C-407E-A947-70E740481C1C}">
                <a14:useLocalDpi xmlns:a14="http://schemas.microsoft.com/office/drawing/2010/main" val="0"/>
              </a:ext>
            </a:extLst>
          </a:blip>
          <a:srcRect t="12653" b="28299"/>
          <a:stretch/>
        </p:blipFill>
        <p:spPr>
          <a:xfrm>
            <a:off x="0" y="37322"/>
            <a:ext cx="12111135" cy="682067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89520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76CB-1839-8A68-D598-18ECE3305D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BUSINESS INSIGHTS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D35027-CAC0-5228-A1B7-2AE80C620D4C}"/>
              </a:ext>
            </a:extLst>
          </p:cNvPr>
          <p:cNvSpPr>
            <a:spLocks noGrp="1"/>
          </p:cNvSpPr>
          <p:nvPr>
            <p:ph idx="1"/>
          </p:nvPr>
        </p:nvSpPr>
        <p:spPr>
          <a:xfrm>
            <a:off x="1660849" y="2170923"/>
            <a:ext cx="4618620" cy="3777622"/>
          </a:xfrm>
        </p:spPr>
        <p:txBody>
          <a:bodyPr>
            <a:normAutofit/>
          </a:bodyPr>
          <a:lstStyle/>
          <a:p>
            <a:r>
              <a:rPr lang="en-US" sz="2400" b="0" i="0" dirty="0">
                <a:solidFill>
                  <a:schemeClr val="tx1"/>
                </a:solidFill>
                <a:effectLst/>
                <a:latin typeface="Times New Roman" panose="02020603050405020304" pitchFamily="18" charset="0"/>
                <a:cs typeface="Times New Roman" panose="02020603050405020304" pitchFamily="18" charset="0"/>
              </a:rPr>
              <a:t>A business insight combines data and analysis to make sense of and deepen your understanding of a situation, giving your company a competitive edge. · You must take into account things like KPIs and strategic corporate goals if you want to get practical business insights from data.</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F516F7-4174-855B-81D7-2B21224AC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183" y="2254899"/>
            <a:ext cx="5582331" cy="331964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0579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F917DD-0155-D335-3C59-39E4105CF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041" y="1669364"/>
            <a:ext cx="6263466" cy="351927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4320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E5E2-ED3E-4011-24BB-A9C526791B04}"/>
              </a:ext>
            </a:extLst>
          </p:cNvPr>
          <p:cNvSpPr>
            <a:spLocks noGrp="1"/>
          </p:cNvSpPr>
          <p:nvPr>
            <p:ph type="title"/>
          </p:nvPr>
        </p:nvSpPr>
        <p:spPr>
          <a:xfrm>
            <a:off x="1460225" y="1167865"/>
            <a:ext cx="4833256" cy="976312"/>
          </a:xfrm>
        </p:spPr>
        <p:txBody>
          <a:bodyPr>
            <a:noAutofit/>
          </a:bodyPr>
          <a:lstStyle/>
          <a:p>
            <a:r>
              <a:rPr lang="en-US" sz="3600" b="1" dirty="0">
                <a:latin typeface="Times New Roman" panose="02020603050405020304" pitchFamily="18" charset="0"/>
                <a:cs typeface="Times New Roman" panose="02020603050405020304" pitchFamily="18" charset="0"/>
              </a:rPr>
              <a:t>BIG DATA ANALYSIS</a:t>
            </a:r>
            <a:endParaRPr lang="en-IN" sz="36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EE05604-32BC-0690-5FB5-3AA437B2042C}"/>
              </a:ext>
            </a:extLst>
          </p:cNvPr>
          <p:cNvSpPr>
            <a:spLocks noGrp="1"/>
          </p:cNvSpPr>
          <p:nvPr>
            <p:ph type="body" sz="half" idx="2"/>
          </p:nvPr>
        </p:nvSpPr>
        <p:spPr>
          <a:xfrm>
            <a:off x="2282890" y="2560915"/>
            <a:ext cx="3505199" cy="2684138"/>
          </a:xfrm>
        </p:spPr>
        <p:txBody>
          <a:bodyPr>
            <a:normAutofit/>
          </a:bodyPr>
          <a:lstStyle/>
          <a:p>
            <a:r>
              <a:rPr lang="en-US" sz="2400" b="1" dirty="0">
                <a:latin typeface="Times New Roman" panose="02020603050405020304" pitchFamily="18" charset="0"/>
                <a:cs typeface="Times New Roman" panose="02020603050405020304" pitchFamily="18" charset="0"/>
              </a:rPr>
              <a:t>PRESENTED BY</a:t>
            </a:r>
          </a:p>
          <a:p>
            <a:pPr marL="285750" indent="-28575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ABINAYA  J</a:t>
            </a:r>
          </a:p>
          <a:p>
            <a:pPr marL="285750" indent="-28575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DEVIKA  K</a:t>
            </a:r>
          </a:p>
          <a:p>
            <a:pPr marL="285750" indent="-28575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SIVASTHRUTHI  M</a:t>
            </a:r>
          </a:p>
          <a:p>
            <a:pPr marL="285750" indent="-28575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VENOTHAPRIYAA  S</a:t>
            </a:r>
            <a:endParaRPr lang="en-IN" sz="2000" b="1"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F67EA178-2A84-F076-3289-1916010D4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3913" y="1533153"/>
            <a:ext cx="5033882" cy="3940984"/>
          </a:xfrm>
        </p:spPr>
      </p:pic>
    </p:spTree>
    <p:extLst>
      <p:ext uri="{BB962C8B-B14F-4D97-AF65-F5344CB8AC3E}">
        <p14:creationId xmlns:p14="http://schemas.microsoft.com/office/powerpoint/2010/main" val="370261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03E4-CEDC-90C8-09CE-668F66E4D2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6625AA-ABDF-55B2-DB1A-C660F98A7B5A}"/>
              </a:ext>
            </a:extLst>
          </p:cNvPr>
          <p:cNvSpPr>
            <a:spLocks noGrp="1"/>
          </p:cNvSpPr>
          <p:nvPr>
            <p:ph idx="1"/>
          </p:nvPr>
        </p:nvSpPr>
        <p:spPr/>
        <p:txBody>
          <a:bodyPr>
            <a:normAutofit/>
          </a:bodyPr>
          <a:lstStyle/>
          <a:p>
            <a:r>
              <a:rPr lang="en-US" sz="2400" b="0" i="0" dirty="0">
                <a:solidFill>
                  <a:srgbClr val="202124"/>
                </a:solidFill>
                <a:effectLst/>
                <a:latin typeface="Times New Roman" panose="02020603050405020304" pitchFamily="18" charset="0"/>
                <a:cs typeface="Times New Roman" panose="02020603050405020304" pitchFamily="18" charset="0"/>
              </a:rPr>
              <a:t>Big data is </a:t>
            </a:r>
            <a:r>
              <a:rPr lang="en-US" sz="2400" b="0" i="0" dirty="0">
                <a:solidFill>
                  <a:srgbClr val="040C28"/>
                </a:solidFill>
                <a:effectLst/>
                <a:latin typeface="Times New Roman" panose="02020603050405020304" pitchFamily="18" charset="0"/>
                <a:cs typeface="Times New Roman" panose="02020603050405020304" pitchFamily="18" charset="0"/>
              </a:rPr>
              <a:t>a collection of massive and complex data sets and data volume that include the huge quantities of data, data management capabilities, social media analytics and real-time data</a:t>
            </a:r>
            <a:r>
              <a:rPr lang="en-US" sz="2400" b="0" i="0" dirty="0">
                <a:solidFill>
                  <a:srgbClr val="202124"/>
                </a:solidFill>
                <a:effectLst/>
                <a:latin typeface="Times New Roman" panose="02020603050405020304" pitchFamily="18" charset="0"/>
                <a:cs typeface="Times New Roman" panose="02020603050405020304" pitchFamily="18" charset="0"/>
              </a:rPr>
              <a:t>. Big data analytics is the process of examining large amounts of data. There exist large amounts of heterogeneous digital data.</a:t>
            </a:r>
            <a:r>
              <a:rPr lang="en-US" sz="2400" b="0" i="0" dirty="0">
                <a:solidFill>
                  <a:srgbClr val="1F1F1F"/>
                </a:solidFill>
                <a:effectLst/>
                <a:latin typeface="ElsevierGulliver"/>
              </a:rPr>
              <a:t> </a:t>
            </a:r>
            <a:r>
              <a:rPr lang="en-US" sz="2400" b="0" i="0" dirty="0">
                <a:solidFill>
                  <a:srgbClr val="1F1F1F"/>
                </a:solidFill>
                <a:effectLst/>
                <a:latin typeface="Times New Roman" panose="02020603050405020304" pitchFamily="18" charset="0"/>
                <a:cs typeface="Times New Roman" panose="02020603050405020304" pitchFamily="18" charset="0"/>
              </a:rPr>
              <a:t>Big data is about data volume and large data set's measured in terms of terabytes or petabytes. This phenomenon is called Bigdata. After examining of Bigdata, the data has been launched as Big Data analytics. In this paper, presenting the 5Vs characteristics of big data and the technique and technology used to handle big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32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E444-45AB-40FA-2606-D67F24D2566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CHARACTERISTICS OF BIG DATA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162FA9-CA3F-E937-C2A5-90BD8B38AAA1}"/>
              </a:ext>
            </a:extLst>
          </p:cNvPr>
          <p:cNvSpPr>
            <a:spLocks noGrp="1"/>
          </p:cNvSpPr>
          <p:nvPr>
            <p:ph idx="1"/>
          </p:nvPr>
        </p:nvSpPr>
        <p:spPr>
          <a:xfrm>
            <a:off x="1920917" y="1686262"/>
            <a:ext cx="10049014" cy="4547628"/>
          </a:xfrm>
        </p:spPr>
        <p:txBody>
          <a:bodyPr>
            <a:normAutofit fontScale="70000" lnSpcReduction="20000"/>
          </a:bodyPr>
          <a:lstStyle/>
          <a:p>
            <a:pPr algn="just"/>
            <a:r>
              <a:rPr lang="en-US" sz="3400" b="0" i="0" dirty="0">
                <a:solidFill>
                  <a:srgbClr val="333333"/>
                </a:solidFill>
                <a:effectLst/>
                <a:latin typeface="Times New Roman" panose="02020603050405020304" pitchFamily="18" charset="0"/>
                <a:cs typeface="Times New Roman" panose="02020603050405020304" pitchFamily="18" charset="0"/>
              </a:rPr>
              <a:t>Big Data contains a large amount of data that is not being processed by traditional data storage or the processing unit. It is used by many </a:t>
            </a:r>
            <a:r>
              <a:rPr lang="en-US" sz="3400" i="0" dirty="0">
                <a:solidFill>
                  <a:srgbClr val="333333"/>
                </a:solidFill>
                <a:effectLst/>
                <a:latin typeface="Times New Roman" panose="02020603050405020304" pitchFamily="18" charset="0"/>
                <a:cs typeface="Times New Roman" panose="02020603050405020304" pitchFamily="18" charset="0"/>
              </a:rPr>
              <a:t>multinational companies</a:t>
            </a:r>
            <a:r>
              <a:rPr lang="en-US" sz="3400" b="0" i="0" dirty="0">
                <a:solidFill>
                  <a:srgbClr val="333333"/>
                </a:solidFill>
                <a:effectLst/>
                <a:latin typeface="Times New Roman" panose="02020603050405020304" pitchFamily="18" charset="0"/>
                <a:cs typeface="Times New Roman" panose="02020603050405020304" pitchFamily="18" charset="0"/>
              </a:rPr>
              <a:t> to</a:t>
            </a:r>
            <a:r>
              <a:rPr lang="en-US" sz="3400" i="0" dirty="0">
                <a:solidFill>
                  <a:srgbClr val="333333"/>
                </a:solidFill>
                <a:effectLst/>
                <a:latin typeface="Times New Roman" panose="02020603050405020304" pitchFamily="18" charset="0"/>
                <a:cs typeface="Times New Roman" panose="02020603050405020304" pitchFamily="18" charset="0"/>
              </a:rPr>
              <a:t> process </a:t>
            </a:r>
            <a:r>
              <a:rPr lang="en-US" sz="3400" b="0" i="0" dirty="0">
                <a:solidFill>
                  <a:srgbClr val="333333"/>
                </a:solidFill>
                <a:effectLst/>
                <a:latin typeface="Times New Roman" panose="02020603050405020304" pitchFamily="18" charset="0"/>
                <a:cs typeface="Times New Roman" panose="02020603050405020304" pitchFamily="18" charset="0"/>
              </a:rPr>
              <a:t>the data and business of many </a:t>
            </a:r>
            <a:r>
              <a:rPr lang="en-US" sz="3400" i="0" dirty="0">
                <a:solidFill>
                  <a:srgbClr val="333333"/>
                </a:solidFill>
                <a:effectLst/>
                <a:latin typeface="Times New Roman" panose="02020603050405020304" pitchFamily="18" charset="0"/>
                <a:cs typeface="Times New Roman" panose="02020603050405020304" pitchFamily="18" charset="0"/>
              </a:rPr>
              <a:t>organizations. </a:t>
            </a:r>
            <a:r>
              <a:rPr lang="en-US" sz="3400" b="0" i="0" dirty="0">
                <a:solidFill>
                  <a:srgbClr val="333333"/>
                </a:solidFill>
                <a:effectLst/>
                <a:latin typeface="Times New Roman" panose="02020603050405020304" pitchFamily="18" charset="0"/>
                <a:cs typeface="Times New Roman" panose="02020603050405020304" pitchFamily="18" charset="0"/>
              </a:rPr>
              <a:t>The data flow would exceed </a:t>
            </a:r>
            <a:r>
              <a:rPr lang="en-US" sz="3400" i="0" dirty="0">
                <a:solidFill>
                  <a:srgbClr val="333333"/>
                </a:solidFill>
                <a:effectLst/>
                <a:latin typeface="Times New Roman" panose="02020603050405020304" pitchFamily="18" charset="0"/>
                <a:cs typeface="Times New Roman" panose="02020603050405020304" pitchFamily="18" charset="0"/>
              </a:rPr>
              <a:t>150 exabytes </a:t>
            </a:r>
            <a:r>
              <a:rPr lang="en-US" sz="3400" b="0" i="0" dirty="0">
                <a:solidFill>
                  <a:srgbClr val="333333"/>
                </a:solidFill>
                <a:effectLst/>
                <a:latin typeface="Times New Roman" panose="02020603050405020304" pitchFamily="18" charset="0"/>
                <a:cs typeface="Times New Roman" panose="02020603050405020304" pitchFamily="18" charset="0"/>
              </a:rPr>
              <a:t>per day before replication.</a:t>
            </a:r>
          </a:p>
          <a:p>
            <a:pPr algn="just"/>
            <a:r>
              <a:rPr lang="en-US" sz="3400" b="0" i="0" dirty="0">
                <a:solidFill>
                  <a:srgbClr val="333333"/>
                </a:solidFill>
                <a:effectLst/>
                <a:latin typeface="Times New Roman" panose="02020603050405020304" pitchFamily="18" charset="0"/>
                <a:cs typeface="Times New Roman" panose="02020603050405020304" pitchFamily="18" charset="0"/>
              </a:rPr>
              <a:t>There are five v's of Big Data that explains the characteristics.</a:t>
            </a:r>
          </a:p>
          <a:p>
            <a:pPr marL="0" indent="0" algn="just">
              <a:buNone/>
            </a:pPr>
            <a:r>
              <a:rPr lang="en-US" sz="3400" b="1" i="0" dirty="0">
                <a:effectLst/>
                <a:latin typeface="Times New Roman" panose="02020603050405020304" pitchFamily="18" charset="0"/>
                <a:cs typeface="Times New Roman" panose="02020603050405020304" pitchFamily="18" charset="0"/>
              </a:rPr>
              <a:t>5 V's of Big Data</a:t>
            </a:r>
          </a:p>
          <a:p>
            <a:pPr algn="just">
              <a:buFont typeface="Wingdings" panose="05000000000000000000" pitchFamily="2" charset="2"/>
              <a:buChar char="v"/>
            </a:pPr>
            <a:r>
              <a:rPr lang="en-US" sz="3400" i="0" dirty="0">
                <a:solidFill>
                  <a:srgbClr val="000000"/>
                </a:solidFill>
                <a:effectLst/>
                <a:latin typeface="Times New Roman" panose="02020603050405020304" pitchFamily="18" charset="0"/>
                <a:cs typeface="Times New Roman" panose="02020603050405020304" pitchFamily="18" charset="0"/>
              </a:rPr>
              <a:t>Volume</a:t>
            </a:r>
          </a:p>
          <a:p>
            <a:pPr algn="just">
              <a:buFont typeface="Wingdings" panose="05000000000000000000" pitchFamily="2" charset="2"/>
              <a:buChar char="v"/>
            </a:pPr>
            <a:r>
              <a:rPr lang="en-US" sz="3400" i="0" dirty="0">
                <a:solidFill>
                  <a:srgbClr val="000000"/>
                </a:solidFill>
                <a:effectLst/>
                <a:latin typeface="Times New Roman" panose="02020603050405020304" pitchFamily="18" charset="0"/>
                <a:cs typeface="Times New Roman" panose="02020603050405020304" pitchFamily="18" charset="0"/>
              </a:rPr>
              <a:t>Veracity</a:t>
            </a:r>
          </a:p>
          <a:p>
            <a:pPr algn="just">
              <a:buFont typeface="Wingdings" panose="05000000000000000000" pitchFamily="2" charset="2"/>
              <a:buChar char="v"/>
            </a:pPr>
            <a:r>
              <a:rPr lang="en-US" sz="3400" i="0" dirty="0">
                <a:solidFill>
                  <a:srgbClr val="000000"/>
                </a:solidFill>
                <a:effectLst/>
                <a:latin typeface="Times New Roman" panose="02020603050405020304" pitchFamily="18" charset="0"/>
                <a:cs typeface="Times New Roman" panose="02020603050405020304" pitchFamily="18" charset="0"/>
              </a:rPr>
              <a:t>Variety</a:t>
            </a:r>
          </a:p>
          <a:p>
            <a:pPr algn="just">
              <a:buFont typeface="Wingdings" panose="05000000000000000000" pitchFamily="2" charset="2"/>
              <a:buChar char="v"/>
            </a:pPr>
            <a:r>
              <a:rPr lang="en-US" sz="3400" i="0" dirty="0">
                <a:solidFill>
                  <a:srgbClr val="000000"/>
                </a:solidFill>
                <a:effectLst/>
                <a:latin typeface="Times New Roman" panose="02020603050405020304" pitchFamily="18" charset="0"/>
                <a:cs typeface="Times New Roman" panose="02020603050405020304" pitchFamily="18" charset="0"/>
              </a:rPr>
              <a:t>Value</a:t>
            </a:r>
          </a:p>
          <a:p>
            <a:pPr algn="just">
              <a:buFont typeface="Wingdings" panose="05000000000000000000" pitchFamily="2" charset="2"/>
              <a:buChar char="v"/>
            </a:pPr>
            <a:r>
              <a:rPr lang="en-US" sz="3400" i="0" dirty="0">
                <a:solidFill>
                  <a:srgbClr val="000000"/>
                </a:solidFill>
                <a:effectLst/>
                <a:latin typeface="Times New Roman" panose="02020603050405020304" pitchFamily="18" charset="0"/>
                <a:cs typeface="Times New Roman" panose="02020603050405020304" pitchFamily="18" charset="0"/>
              </a:rPr>
              <a:t>Velocity</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5D62555-FBC6-6652-92E6-C9567EAF7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206" y="3630568"/>
            <a:ext cx="3650926" cy="3082339"/>
          </a:xfrm>
          <a:prstGeom prst="rect">
            <a:avLst/>
          </a:prstGeom>
        </p:spPr>
      </p:pic>
    </p:spTree>
    <p:extLst>
      <p:ext uri="{BB962C8B-B14F-4D97-AF65-F5344CB8AC3E}">
        <p14:creationId xmlns:p14="http://schemas.microsoft.com/office/powerpoint/2010/main" val="252334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87AC-F758-D23F-4EA8-FD4501BA6586}"/>
              </a:ext>
            </a:extLst>
          </p:cNvPr>
          <p:cNvSpPr>
            <a:spLocks noGrp="1"/>
          </p:cNvSpPr>
          <p:nvPr>
            <p:ph type="title"/>
          </p:nvPr>
        </p:nvSpPr>
        <p:spPr>
          <a:xfrm>
            <a:off x="3874821" y="180915"/>
            <a:ext cx="4442357" cy="1280890"/>
          </a:xfrm>
        </p:spPr>
        <p:txBody>
          <a:bodyPr/>
          <a:lstStyle/>
          <a:p>
            <a:r>
              <a:rPr lang="en-US" b="1" dirty="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38D9DB-F356-2AB2-0AAB-A87824E1483D}"/>
              </a:ext>
            </a:extLst>
          </p:cNvPr>
          <p:cNvSpPr>
            <a:spLocks noGrp="1"/>
          </p:cNvSpPr>
          <p:nvPr>
            <p:ph idx="1"/>
          </p:nvPr>
        </p:nvSpPr>
        <p:spPr>
          <a:xfrm>
            <a:off x="957975" y="3882173"/>
            <a:ext cx="11311779" cy="3777622"/>
          </a:xfrm>
        </p:spPr>
        <p:txBody>
          <a:bodyPr>
            <a:noAutofit/>
          </a:bodyPr>
          <a:lstStyle/>
          <a:p>
            <a:r>
              <a:rPr lang="en-US" sz="2400" i="0" dirty="0">
                <a:solidFill>
                  <a:srgbClr val="000000"/>
                </a:solidFill>
                <a:effectLst/>
                <a:latin typeface="Times New Roman" panose="02020603050405020304" pitchFamily="18" charset="0"/>
                <a:cs typeface="Times New Roman" panose="02020603050405020304" pitchFamily="18" charset="0"/>
              </a:rPr>
              <a:t>Data selection </a:t>
            </a:r>
            <a:r>
              <a:rPr lang="en-US" sz="2400" b="0" i="0" dirty="0">
                <a:solidFill>
                  <a:srgbClr val="000000"/>
                </a:solidFill>
                <a:effectLst/>
                <a:latin typeface="Times New Roman" panose="02020603050405020304" pitchFamily="18" charset="0"/>
                <a:cs typeface="Times New Roman" panose="02020603050405020304" pitchFamily="18" charset="0"/>
              </a:rPr>
              <a:t>is defined as the process of determining the appropriate</a:t>
            </a:r>
            <a:r>
              <a:rPr lang="en-US" sz="2400" i="0" dirty="0">
                <a:solidFill>
                  <a:schemeClr val="tx1"/>
                </a:solidFill>
                <a:effectLst/>
                <a:latin typeface="Times New Roman" panose="02020603050405020304" pitchFamily="18" charset="0"/>
                <a:cs typeface="Times New Roman" panose="02020603050405020304" pitchFamily="18" charset="0"/>
              </a:rPr>
              <a:t> data type </a:t>
            </a:r>
            <a:r>
              <a:rPr lang="en-US" sz="2400" b="0" i="0" dirty="0">
                <a:solidFill>
                  <a:srgbClr val="000000"/>
                </a:solidFill>
                <a:effectLst/>
                <a:latin typeface="Times New Roman" panose="02020603050405020304" pitchFamily="18" charset="0"/>
                <a:cs typeface="Times New Roman" panose="02020603050405020304" pitchFamily="18" charset="0"/>
              </a:rPr>
              <a:t>and </a:t>
            </a:r>
            <a:r>
              <a:rPr lang="en-US" sz="2400" i="0" dirty="0">
                <a:solidFill>
                  <a:schemeClr val="tx1"/>
                </a:solidFill>
                <a:effectLst/>
                <a:latin typeface="Times New Roman" panose="02020603050405020304" pitchFamily="18" charset="0"/>
                <a:cs typeface="Times New Roman" panose="02020603050405020304" pitchFamily="18" charset="0"/>
              </a:rPr>
              <a:t>source</a:t>
            </a:r>
            <a:r>
              <a:rPr lang="en-US" sz="2400" b="0" i="0" dirty="0">
                <a:solidFill>
                  <a:srgbClr val="000000"/>
                </a:solidFill>
                <a:effectLst/>
                <a:latin typeface="Times New Roman" panose="02020603050405020304" pitchFamily="18" charset="0"/>
                <a:cs typeface="Times New Roman" panose="02020603050405020304" pitchFamily="18" charset="0"/>
              </a:rPr>
              <a:t>, as well as suitable </a:t>
            </a:r>
            <a:r>
              <a:rPr lang="en-US" sz="2400" i="0" dirty="0">
                <a:solidFill>
                  <a:schemeClr val="tx1"/>
                </a:solidFill>
                <a:effectLst/>
                <a:latin typeface="Times New Roman" panose="02020603050405020304" pitchFamily="18" charset="0"/>
                <a:cs typeface="Times New Roman" panose="02020603050405020304" pitchFamily="18" charset="0"/>
              </a:rPr>
              <a:t>instruments</a:t>
            </a:r>
            <a:r>
              <a:rPr lang="en-US" sz="2400" b="0" i="0" dirty="0">
                <a:solidFill>
                  <a:srgbClr val="000000"/>
                </a:solidFill>
                <a:effectLst/>
                <a:latin typeface="Times New Roman" panose="02020603050405020304" pitchFamily="18" charset="0"/>
                <a:cs typeface="Times New Roman" panose="02020603050405020304" pitchFamily="18" charset="0"/>
              </a:rPr>
              <a:t> to collect data. Data selection precedes the actual practice of data collection. This definition distinguishes data selection from selective data reporting (</a:t>
            </a:r>
            <a:r>
              <a:rPr lang="en-US" sz="2400" i="0" dirty="0">
                <a:solidFill>
                  <a:schemeClr val="tx1"/>
                </a:solidFill>
                <a:effectLst/>
                <a:latin typeface="Times New Roman" panose="02020603050405020304" pitchFamily="18" charset="0"/>
                <a:cs typeface="Times New Roman" panose="02020603050405020304" pitchFamily="18" charset="0"/>
              </a:rPr>
              <a:t>selectively</a:t>
            </a:r>
            <a:r>
              <a:rPr lang="en-US" sz="2400" b="0" i="0" dirty="0">
                <a:solidFill>
                  <a:srgbClr val="000000"/>
                </a:solidFill>
                <a:effectLst/>
                <a:latin typeface="Times New Roman" panose="02020603050405020304" pitchFamily="18" charset="0"/>
                <a:cs typeface="Times New Roman" panose="02020603050405020304" pitchFamily="18" charset="0"/>
              </a:rPr>
              <a:t> excluding data that is not supportive of a research hypothesis) and interactive/active data selection (using collected data for monitoring activities/events, or conducting </a:t>
            </a:r>
            <a:r>
              <a:rPr lang="en-US" sz="2400" i="0" dirty="0">
                <a:solidFill>
                  <a:schemeClr val="tx1"/>
                </a:solidFill>
                <a:effectLst/>
                <a:latin typeface="Times New Roman" panose="02020603050405020304" pitchFamily="18" charset="0"/>
                <a:cs typeface="Times New Roman" panose="02020603050405020304" pitchFamily="18" charset="0"/>
              </a:rPr>
              <a:t>secondary data</a:t>
            </a:r>
            <a:r>
              <a:rPr lang="en-US" sz="2400" b="1" i="0" dirty="0">
                <a:solidFill>
                  <a:srgbClr val="000099"/>
                </a:solidFill>
                <a:effectLst/>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analyses</a:t>
            </a:r>
            <a:r>
              <a:rPr lang="en-US" sz="2400" b="0" i="0" dirty="0">
                <a:solidFill>
                  <a:srgbClr val="000000"/>
                </a:solidFill>
                <a:effectLst/>
                <a:latin typeface="Times New Roman" panose="02020603050405020304" pitchFamily="18" charset="0"/>
                <a:cs typeface="Times New Roman" panose="02020603050405020304" pitchFamily="18" charset="0"/>
              </a:rPr>
              <a:t>). The process of selecting suitable data for a research project can impact data integrity.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394320-7AE7-09F4-6DFB-53A9A80C5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335" y="947315"/>
            <a:ext cx="5367330" cy="28089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627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7295-F532-5947-EA85-14B7F5D6903C}"/>
              </a:ext>
            </a:extLst>
          </p:cNvPr>
          <p:cNvSpPr>
            <a:spLocks noGrp="1"/>
          </p:cNvSpPr>
          <p:nvPr>
            <p:ph type="title"/>
          </p:nvPr>
        </p:nvSpPr>
        <p:spPr>
          <a:xfrm>
            <a:off x="2915784" y="698754"/>
            <a:ext cx="8911687" cy="644853"/>
          </a:xfrm>
        </p:spPr>
        <p:txBody>
          <a:bodyPr/>
          <a:lstStyle/>
          <a:p>
            <a:r>
              <a:rPr lang="en-US" b="1" dirty="0">
                <a:latin typeface="Times New Roman" panose="02020603050405020304" pitchFamily="18" charset="0"/>
                <a:cs typeface="Times New Roman" panose="02020603050405020304" pitchFamily="18" charset="0"/>
              </a:rPr>
              <a:t>DATABASE SETUP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5DD8D4-87F7-6314-F4F3-109C59C60C17}"/>
              </a:ext>
            </a:extLst>
          </p:cNvPr>
          <p:cNvSpPr>
            <a:spLocks noGrp="1"/>
          </p:cNvSpPr>
          <p:nvPr>
            <p:ph sz="half" idx="1"/>
          </p:nvPr>
        </p:nvSpPr>
        <p:spPr>
          <a:xfrm>
            <a:off x="1982722" y="2295330"/>
            <a:ext cx="4313864" cy="4381002"/>
          </a:xfrm>
        </p:spPr>
        <p:txBody>
          <a:bodyPr/>
          <a:lstStyle/>
          <a:p>
            <a:r>
              <a:rPr lang="en-US" sz="2400" dirty="0">
                <a:latin typeface="Times New Roman" panose="02020603050405020304" pitchFamily="18" charset="0"/>
                <a:cs typeface="Times New Roman" panose="02020603050405020304" pitchFamily="18" charset="0"/>
              </a:rPr>
              <a:t>Create an IBM cloud account.</a:t>
            </a:r>
          </a:p>
          <a:p>
            <a:r>
              <a:rPr lang="en-US" sz="2400" dirty="0">
                <a:latin typeface="Times New Roman" panose="02020603050405020304" pitchFamily="18" charset="0"/>
                <a:cs typeface="Times New Roman" panose="02020603050405020304" pitchFamily="18" charset="0"/>
              </a:rPr>
              <a:t>Log in to IBM cloud.</a:t>
            </a:r>
          </a:p>
          <a:p>
            <a:r>
              <a:rPr lang="en-US" sz="2400" dirty="0">
                <a:latin typeface="Times New Roman" panose="02020603050405020304" pitchFamily="18" charset="0"/>
                <a:cs typeface="Times New Roman" panose="02020603050405020304" pitchFamily="18" charset="0"/>
              </a:rPr>
              <a:t>Choose a database service.</a:t>
            </a:r>
          </a:p>
          <a:p>
            <a:r>
              <a:rPr lang="en-US" sz="2400" dirty="0">
                <a:latin typeface="Times New Roman" panose="02020603050405020304" pitchFamily="18" charset="0"/>
                <a:cs typeface="Times New Roman" panose="02020603050405020304" pitchFamily="18" charset="0"/>
              </a:rPr>
              <a:t>Create a database instance.</a:t>
            </a:r>
          </a:p>
          <a:p>
            <a:r>
              <a:rPr lang="en-US" sz="2400" dirty="0">
                <a:latin typeface="Times New Roman" panose="02020603050405020304" pitchFamily="18" charset="0"/>
                <a:cs typeface="Times New Roman" panose="02020603050405020304" pitchFamily="18" charset="0"/>
              </a:rPr>
              <a:t>Database configuration.</a:t>
            </a:r>
          </a:p>
          <a:p>
            <a:r>
              <a:rPr lang="en-US" sz="2400" dirty="0">
                <a:latin typeface="Times New Roman" panose="02020603050405020304" pitchFamily="18" charset="0"/>
                <a:cs typeface="Times New Roman" panose="02020603050405020304" pitchFamily="18" charset="0"/>
              </a:rPr>
              <a:t>Import data.</a:t>
            </a:r>
          </a:p>
          <a:p>
            <a:endParaRPr lang="en-IN" dirty="0"/>
          </a:p>
        </p:txBody>
      </p:sp>
      <p:sp>
        <p:nvSpPr>
          <p:cNvPr id="4" name="Content Placeholder 3">
            <a:extLst>
              <a:ext uri="{FF2B5EF4-FFF2-40B4-BE49-F238E27FC236}">
                <a16:creationId xmlns:a16="http://schemas.microsoft.com/office/drawing/2014/main" id="{2B225C3E-66D0-6626-711C-4E1CEA4737A5}"/>
              </a:ext>
            </a:extLst>
          </p:cNvPr>
          <p:cNvSpPr>
            <a:spLocks noGrp="1"/>
          </p:cNvSpPr>
          <p:nvPr>
            <p:ph sz="half" idx="2"/>
          </p:nvPr>
        </p:nvSpPr>
        <p:spPr>
          <a:xfrm>
            <a:off x="7045055" y="2295330"/>
            <a:ext cx="4313864" cy="4373624"/>
          </a:xfrm>
        </p:spPr>
        <p:txBody>
          <a:bodyPr>
            <a:normAutofit/>
          </a:bodyPr>
          <a:lstStyle/>
          <a:p>
            <a:r>
              <a:rPr lang="en-US" sz="2400" dirty="0">
                <a:latin typeface="Times New Roman" panose="02020603050405020304" pitchFamily="18" charset="0"/>
                <a:cs typeface="Times New Roman" panose="02020603050405020304" pitchFamily="18" charset="0"/>
              </a:rPr>
              <a:t>Data management and scaling.</a:t>
            </a:r>
          </a:p>
          <a:p>
            <a:r>
              <a:rPr lang="en-US" sz="2400" dirty="0">
                <a:latin typeface="Times New Roman" panose="02020603050405020304" pitchFamily="18" charset="0"/>
                <a:cs typeface="Times New Roman" panose="02020603050405020304" pitchFamily="18" charset="0"/>
              </a:rPr>
              <a:t>Backup and recovery.</a:t>
            </a:r>
          </a:p>
          <a:p>
            <a:r>
              <a:rPr lang="en-US" sz="2400" dirty="0">
                <a:latin typeface="Times New Roman" panose="02020603050405020304" pitchFamily="18" charset="0"/>
                <a:cs typeface="Times New Roman" panose="02020603050405020304" pitchFamily="18" charset="0"/>
              </a:rPr>
              <a:t>Monitoring and maintenance.</a:t>
            </a:r>
          </a:p>
          <a:p>
            <a:r>
              <a:rPr lang="en-US" sz="2400" dirty="0">
                <a:latin typeface="Times New Roman" panose="02020603050405020304" pitchFamily="18" charset="0"/>
                <a:cs typeface="Times New Roman" panose="02020603050405020304" pitchFamily="18" charset="0"/>
              </a:rPr>
              <a:t>Access and integration.</a:t>
            </a:r>
          </a:p>
          <a:p>
            <a:r>
              <a:rPr lang="en-US" sz="2400" dirty="0">
                <a:latin typeface="Times New Roman" panose="02020603050405020304" pitchFamily="18" charset="0"/>
                <a:cs typeface="Times New Roman" panose="02020603050405020304" pitchFamily="18" charset="0"/>
              </a:rPr>
              <a:t>Security and compliance.</a:t>
            </a:r>
          </a:p>
          <a:p>
            <a:r>
              <a:rPr lang="en-US" sz="2400" dirty="0">
                <a:latin typeface="Times New Roman" panose="02020603050405020304" pitchFamily="18" charset="0"/>
                <a:cs typeface="Times New Roman" panose="02020603050405020304" pitchFamily="18" charset="0"/>
              </a:rPr>
              <a:t>Cost management.</a:t>
            </a:r>
          </a:p>
        </p:txBody>
      </p:sp>
    </p:spTree>
    <p:extLst>
      <p:ext uri="{BB962C8B-B14F-4D97-AF65-F5344CB8AC3E}">
        <p14:creationId xmlns:p14="http://schemas.microsoft.com/office/powerpoint/2010/main" val="165253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749E-60BF-D9D7-E0F1-30D9E4E282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EXPLORATION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E49BC6-0D23-AC52-457D-CFF18B9D0B40}"/>
              </a:ext>
            </a:extLst>
          </p:cNvPr>
          <p:cNvSpPr>
            <a:spLocks noGrp="1"/>
          </p:cNvSpPr>
          <p:nvPr>
            <p:ph idx="1"/>
          </p:nvPr>
        </p:nvSpPr>
        <p:spPr>
          <a:xfrm>
            <a:off x="2589212" y="2133600"/>
            <a:ext cx="4408747" cy="3777622"/>
          </a:xfrm>
        </p:spPr>
        <p:txBody>
          <a:bodyPr/>
          <a:lstStyle/>
          <a:p>
            <a:pPr algn="l"/>
            <a:r>
              <a:rPr lang="en-US" sz="2400" b="0" i="0" dirty="0">
                <a:solidFill>
                  <a:srgbClr val="212529"/>
                </a:solidFill>
                <a:effectLst/>
                <a:latin typeface="Times New Roman" panose="02020603050405020304" pitchFamily="18" charset="0"/>
                <a:cs typeface="Times New Roman" panose="02020603050405020304" pitchFamily="18" charset="0"/>
              </a:rPr>
              <a:t>Data exploration refers to the initial step in data analysis in which data analysts use </a:t>
            </a:r>
            <a:r>
              <a:rPr lang="en-US" sz="2400" dirty="0">
                <a:solidFill>
                  <a:schemeClr val="tx1"/>
                </a:solidFill>
                <a:latin typeface="Times New Roman" panose="02020603050405020304" pitchFamily="18" charset="0"/>
                <a:cs typeface="Times New Roman" panose="02020603050405020304" pitchFamily="18" charset="0"/>
              </a:rPr>
              <a:t>data visualization</a:t>
            </a:r>
            <a:r>
              <a:rPr lang="en-US" sz="2400" b="0" i="0" dirty="0">
                <a:solidFill>
                  <a:srgbClr val="212529"/>
                </a:solidFill>
                <a:effectLst/>
                <a:latin typeface="Times New Roman" panose="02020603050405020304" pitchFamily="18" charset="0"/>
                <a:cs typeface="Times New Roman" panose="02020603050405020304" pitchFamily="18" charset="0"/>
              </a:rPr>
              <a:t> and statistical techniques to describe dataset characterizations, such as size, quantity, and accuracy, in order to better understand the nature of the data.</a:t>
            </a:r>
          </a:p>
          <a:p>
            <a:pPr marL="0" indent="0" algn="l">
              <a:buNone/>
            </a:pPr>
            <a:endParaRPr lang="en-US" b="0" i="0" dirty="0">
              <a:solidFill>
                <a:srgbClr val="212529"/>
              </a:solidFill>
              <a:effectLst/>
              <a:latin typeface="Suisse"/>
            </a:endParaRPr>
          </a:p>
        </p:txBody>
      </p:sp>
      <p:pic>
        <p:nvPicPr>
          <p:cNvPr id="5" name="Picture 4">
            <a:extLst>
              <a:ext uri="{FF2B5EF4-FFF2-40B4-BE49-F238E27FC236}">
                <a16:creationId xmlns:a16="http://schemas.microsoft.com/office/drawing/2014/main" id="{D99C7B50-A1DF-2791-202B-3B7193E44E06}"/>
              </a:ext>
            </a:extLst>
          </p:cNvPr>
          <p:cNvPicPr>
            <a:picLocks noChangeAspect="1"/>
          </p:cNvPicPr>
          <p:nvPr/>
        </p:nvPicPr>
        <p:blipFill rotWithShape="1">
          <a:blip r:embed="rId2">
            <a:extLst>
              <a:ext uri="{28A0092B-C50C-407E-A947-70E740481C1C}">
                <a14:useLocalDpi xmlns:a14="http://schemas.microsoft.com/office/drawing/2010/main" val="0"/>
              </a:ext>
            </a:extLst>
          </a:blip>
          <a:srcRect l="21573" t="10601" r="21233" b="9187"/>
          <a:stretch/>
        </p:blipFill>
        <p:spPr>
          <a:xfrm>
            <a:off x="7184572" y="1964374"/>
            <a:ext cx="4562669" cy="39468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2670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3A75-D8D1-9BAF-50C2-C5A2E79F564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ANALYSIS TECHNIQUES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FE330C-7977-8BB5-B929-581A746230E4}"/>
              </a:ext>
            </a:extLst>
          </p:cNvPr>
          <p:cNvSpPr>
            <a:spLocks noGrp="1"/>
          </p:cNvSpPr>
          <p:nvPr>
            <p:ph idx="1"/>
          </p:nvPr>
        </p:nvSpPr>
        <p:spPr>
          <a:xfrm>
            <a:off x="2290632" y="2133600"/>
            <a:ext cx="8915400" cy="3777622"/>
          </a:xfrm>
        </p:spPr>
        <p:txBody>
          <a:bodyPr/>
          <a:lstStyle/>
          <a:p>
            <a:pPr algn="l">
              <a:buFont typeface="Wingdings" panose="05000000000000000000"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Regression analysis</a:t>
            </a:r>
            <a:endParaRPr lang="en-IN" sz="240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Monte Carlo simulation</a:t>
            </a:r>
            <a:endParaRPr lang="en-IN" sz="240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Factor analysis</a:t>
            </a:r>
            <a:endParaRPr lang="en-IN" sz="240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Cohort analysis</a:t>
            </a:r>
            <a:endParaRPr lang="en-IN" sz="240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Cluster analysis</a:t>
            </a:r>
            <a:endParaRPr lang="en-IN" sz="240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Time series analysis</a:t>
            </a:r>
            <a:endParaRPr lang="en-IN" sz="240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IN" sz="2400" dirty="0">
                <a:solidFill>
                  <a:schemeClr val="tx1"/>
                </a:solidFill>
                <a:latin typeface="Times New Roman" panose="02020603050405020304" pitchFamily="18" charset="0"/>
                <a:cs typeface="Times New Roman" panose="02020603050405020304" pitchFamily="18" charset="0"/>
              </a:rPr>
              <a:t>Sentiment analysis</a:t>
            </a:r>
            <a:endParaRPr lang="en-IN" sz="240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A302616-D285-04FB-6313-93468D480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041" y="2133600"/>
            <a:ext cx="5949820" cy="36812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1199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BFFA-099A-71E4-C129-508E9BFDBE3B}"/>
              </a:ext>
            </a:extLst>
          </p:cNvPr>
          <p:cNvSpPr>
            <a:spLocks noGrp="1"/>
          </p:cNvSpPr>
          <p:nvPr>
            <p:ph type="title"/>
          </p:nvPr>
        </p:nvSpPr>
        <p:spPr>
          <a:xfrm>
            <a:off x="2592925" y="624110"/>
            <a:ext cx="8911687" cy="822135"/>
          </a:xfrm>
        </p:spPr>
        <p:txBody>
          <a:bodyPr/>
          <a:lstStyle/>
          <a:p>
            <a:r>
              <a:rPr lang="en-US" b="1" dirty="0">
                <a:latin typeface="Times New Roman" panose="02020603050405020304" pitchFamily="18" charset="0"/>
                <a:cs typeface="Times New Roman" panose="02020603050405020304" pitchFamily="18" charset="0"/>
              </a:rPr>
              <a:t>VISUALIZATION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957EC5-89DA-50DC-3202-56B12A7E43DD}"/>
              </a:ext>
            </a:extLst>
          </p:cNvPr>
          <p:cNvSpPr>
            <a:spLocks noGrp="1"/>
          </p:cNvSpPr>
          <p:nvPr>
            <p:ph idx="1"/>
          </p:nvPr>
        </p:nvSpPr>
        <p:spPr>
          <a:xfrm>
            <a:off x="7313075" y="1987420"/>
            <a:ext cx="4170751" cy="3777622"/>
          </a:xfrm>
        </p:spPr>
        <p:txBody>
          <a:bodyPr>
            <a:normAutofit/>
          </a:bodyPr>
          <a:lstStyle/>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One way to use data visualization in social media is to create interactive charts and graphs that allow your audience to explore, manipulate, and customize the data. This can make your data more relevant, personal, and fun for your audience, as well as increase their engagement and retention.</a:t>
            </a:r>
          </a:p>
        </p:txBody>
      </p:sp>
      <p:pic>
        <p:nvPicPr>
          <p:cNvPr id="5" name="Picture 4">
            <a:extLst>
              <a:ext uri="{FF2B5EF4-FFF2-40B4-BE49-F238E27FC236}">
                <a16:creationId xmlns:a16="http://schemas.microsoft.com/office/drawing/2014/main" id="{683B52BA-613B-F7F6-2580-61FBA403660B}"/>
              </a:ext>
            </a:extLst>
          </p:cNvPr>
          <p:cNvPicPr>
            <a:picLocks noChangeAspect="1"/>
          </p:cNvPicPr>
          <p:nvPr/>
        </p:nvPicPr>
        <p:blipFill rotWithShape="1">
          <a:blip r:embed="rId2">
            <a:extLst>
              <a:ext uri="{28A0092B-C50C-407E-A947-70E740481C1C}">
                <a14:useLocalDpi xmlns:a14="http://schemas.microsoft.com/office/drawing/2010/main" val="0"/>
              </a:ext>
            </a:extLst>
          </a:blip>
          <a:srcRect l="4866" t="15412" r="5118" b="15916"/>
          <a:stretch/>
        </p:blipFill>
        <p:spPr>
          <a:xfrm>
            <a:off x="1390261" y="2071397"/>
            <a:ext cx="5551716" cy="31724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5139524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215</TotalTime>
  <Words>536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Century Gothic</vt:lpstr>
      <vt:lpstr>ElsevierGulliver</vt:lpstr>
      <vt:lpstr>Suisse</vt:lpstr>
      <vt:lpstr>Times New Roman</vt:lpstr>
      <vt:lpstr>Wingdings</vt:lpstr>
      <vt:lpstr>Wingdings 3</vt:lpstr>
      <vt:lpstr>Wisp</vt:lpstr>
      <vt:lpstr>BIG DATA</vt:lpstr>
      <vt:lpstr>BIG DATA ANALYSIS</vt:lpstr>
      <vt:lpstr>INTRODUCTION</vt:lpstr>
      <vt:lpstr>CHARACTERISTICS OF BIG DATA</vt:lpstr>
      <vt:lpstr>DATA SELECTION</vt:lpstr>
      <vt:lpstr>DATABASE SETUP</vt:lpstr>
      <vt:lpstr>DATA EXPLORATION</vt:lpstr>
      <vt:lpstr>ANALYSIS TECHNIQUES</vt:lpstr>
      <vt:lpstr>VISUALIZATION</vt:lpstr>
      <vt:lpstr>BUSINESS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Venotha priyaa</dc:creator>
  <cp:lastModifiedBy>Venotha priyaa</cp:lastModifiedBy>
  <cp:revision>3</cp:revision>
  <dcterms:created xsi:type="dcterms:W3CDTF">2023-09-27T12:12:10Z</dcterms:created>
  <dcterms:modified xsi:type="dcterms:W3CDTF">2023-09-27T17:16:38Z</dcterms:modified>
</cp:coreProperties>
</file>