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FA44-7155-4A31-8487-9FCCB736FE97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0D43-3B1C-44E6-8D67-F07F02AE6D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5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Straight Connector 3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Straight Connector 3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Freeform 4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42" name="Freeform 4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43" name="Freeform 4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4" name="Freeform 4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45" name="Freeform 4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46" name="Freeform 4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47" name="Freeform 4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8" name="Freeform 4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49" name="TextBox 4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00000" y="450000"/>
            <a:ext cx="1229040" cy="1057680"/>
          </a:xfrm>
          <a:custGeom>
            <a:avLst/>
            <a:gdLst/>
            <a:ahLst/>
            <a:cxnLst/>
            <a:rect l="0" t="0" r="r" b="b"/>
            <a:pathLst>
              <a:path w="3414" h="2938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 w="0">
            <a:noFill/>
          </a:ln>
        </p:spPr>
      </p:sp>
      <p:sp>
        <p:nvSpPr>
          <p:cNvPr id="52" name="Freeform 51"/>
          <p:cNvSpPr/>
          <p:nvPr/>
        </p:nvSpPr>
        <p:spPr>
          <a:xfrm>
            <a:off x="3822840" y="1440"/>
            <a:ext cx="1667160" cy="1438560"/>
          </a:xfrm>
          <a:custGeom>
            <a:avLst/>
            <a:gdLst/>
            <a:ahLst/>
            <a:cxnLst/>
            <a:rect l="0" t="0" r="r" b="b"/>
            <a:pathLst>
              <a:path w="4631" h="3996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 w="0">
            <a:noFill/>
          </a:ln>
        </p:spPr>
      </p:sp>
      <p:sp>
        <p:nvSpPr>
          <p:cNvPr id="53" name="Freeform 52"/>
          <p:cNvSpPr/>
          <p:nvPr/>
        </p:nvSpPr>
        <p:spPr>
          <a:xfrm>
            <a:off x="3775680" y="5850000"/>
            <a:ext cx="724320" cy="619560"/>
          </a:xfrm>
          <a:custGeom>
            <a:avLst/>
            <a:gdLst/>
            <a:ahLst/>
            <a:cxnLst/>
            <a:rect l="0" t="0" r="r" b="b"/>
            <a:pathLst>
              <a:path w="2012" h="1721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54" name="Freeform 53"/>
          <p:cNvSpPr/>
          <p:nvPr/>
        </p:nvSpPr>
        <p:spPr>
          <a:xfrm>
            <a:off x="2070000" y="180000"/>
            <a:ext cx="648000" cy="562320"/>
          </a:xfrm>
          <a:custGeom>
            <a:avLst/>
            <a:gdLst/>
            <a:ahLst/>
            <a:cxnLst/>
            <a:rect l="0" t="0" r="r" b="b"/>
            <a:pathLst>
              <a:path w="1800" h="1562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55" name="TextBox 5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1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80" y="1710000"/>
            <a:ext cx="11380320" cy="40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Name: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0" strike="noStrike" spc="-1" dirty="0" err="1" smtClean="0">
                <a:solidFill>
                  <a:srgbClr val="000000"/>
                </a:solidFill>
                <a:latin typeface="Times New Roman"/>
              </a:rPr>
              <a:t>sivasthruthi</a:t>
            </a:r>
            <a:r>
              <a:rPr lang="en-IN" sz="36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spc="-1" dirty="0" smtClean="0">
                <a:solidFill>
                  <a:srgbClr val="000000"/>
                </a:solidFill>
                <a:latin typeface="Times New Roman"/>
              </a:rPr>
              <a:t>M</a:t>
            </a:r>
          </a:p>
          <a:p>
            <a:r>
              <a:rPr lang="en-IN" sz="3600" b="1" strike="noStrike" spc="-1" dirty="0" smtClean="0">
                <a:solidFill>
                  <a:srgbClr val="000000"/>
                </a:solidFill>
                <a:latin typeface="Times New Roman"/>
              </a:rPr>
              <a:t>NM</a:t>
            </a:r>
            <a:r>
              <a:rPr lang="en-IN" sz="36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id: </a:t>
            </a:r>
            <a:r>
              <a:rPr lang="en-IN" sz="3600" b="0" strike="noStrike" spc="-1" dirty="0" smtClean="0">
                <a:solidFill>
                  <a:srgbClr val="000000"/>
                </a:solidFill>
                <a:latin typeface="Times New Roman"/>
              </a:rPr>
              <a:t>au730321104050</a:t>
            </a:r>
          </a:p>
          <a:p>
            <a:r>
              <a:rPr lang="en-IN" sz="3600" b="1" strike="noStrike" spc="-1" dirty="0" smtClean="0">
                <a:solidFill>
                  <a:srgbClr val="000000"/>
                </a:solidFill>
                <a:latin typeface="Times New Roman"/>
              </a:rPr>
              <a:t>Reg</a:t>
            </a: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. No: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spc="-1" dirty="0" smtClean="0">
                <a:solidFill>
                  <a:srgbClr val="000000"/>
                </a:solidFill>
                <a:latin typeface="Times New Roman"/>
              </a:rPr>
              <a:t>730321104050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Year: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III 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Department: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0" strike="noStrike" spc="-1" dirty="0" smtClean="0">
                <a:solidFill>
                  <a:srgbClr val="000000"/>
                </a:solidFill>
                <a:latin typeface="Times New Roman"/>
              </a:rPr>
              <a:t>BE/COMPUTER SCIENCE AND ENGINEERING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College Name: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0" strike="noStrike" spc="-1" dirty="0" smtClean="0">
                <a:solidFill>
                  <a:srgbClr val="000000"/>
                </a:solidFill>
                <a:latin typeface="Times New Roman"/>
              </a:rPr>
              <a:t>BUILDERS ENGINEERING COLLEGE</a:t>
            </a:r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3"/>
          <p:cNvSpPr/>
          <p:nvPr/>
        </p:nvSpPr>
        <p:spPr>
          <a:xfrm>
            <a:off x="610322" y="11109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5" name="Straight Connector 204"/>
          <p:cNvSpPr/>
          <p:nvPr/>
        </p:nvSpPr>
        <p:spPr>
          <a:xfrm>
            <a:off x="9537226" y="6429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Straight Connector 205"/>
          <p:cNvSpPr/>
          <p:nvPr/>
        </p:nvSpPr>
        <p:spPr>
          <a:xfrm flipH="1">
            <a:off x="7593946" y="3692469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Freeform 206"/>
          <p:cNvSpPr/>
          <p:nvPr/>
        </p:nvSpPr>
        <p:spPr>
          <a:xfrm>
            <a:off x="9341746" y="-7971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208" name="Freeform 207"/>
          <p:cNvSpPr/>
          <p:nvPr/>
        </p:nvSpPr>
        <p:spPr>
          <a:xfrm>
            <a:off x="9761146" y="-7971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209" name="Freeform 208"/>
          <p:cNvSpPr/>
          <p:nvPr/>
        </p:nvSpPr>
        <p:spPr>
          <a:xfrm>
            <a:off x="9094066" y="3049509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0" name="Freeform 209"/>
          <p:cNvSpPr/>
          <p:nvPr/>
        </p:nvSpPr>
        <p:spPr>
          <a:xfrm>
            <a:off x="9494386" y="-7971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211" name="Freeform 210"/>
          <p:cNvSpPr/>
          <p:nvPr/>
        </p:nvSpPr>
        <p:spPr>
          <a:xfrm>
            <a:off x="11056426" y="-7971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212" name="Freeform 211"/>
          <p:cNvSpPr/>
          <p:nvPr/>
        </p:nvSpPr>
        <p:spPr>
          <a:xfrm>
            <a:off x="11094586" y="-7971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213" name="Freeform 212"/>
          <p:cNvSpPr/>
          <p:nvPr/>
        </p:nvSpPr>
        <p:spPr>
          <a:xfrm>
            <a:off x="10532626" y="3592389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4" name="Freeform 213"/>
          <p:cNvSpPr/>
          <p:nvPr/>
        </p:nvSpPr>
        <p:spPr>
          <a:xfrm>
            <a:off x="159946" y="4011429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215" name="TextBox 214"/>
          <p:cNvSpPr txBox="1"/>
          <p:nvPr/>
        </p:nvSpPr>
        <p:spPr>
          <a:xfrm>
            <a:off x="912346" y="6489309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698226" y="6489309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 cstate="print"/>
          <a:stretch/>
        </p:blipFill>
        <p:spPr>
          <a:xfrm>
            <a:off x="836386" y="6469149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18" name="TextBox 217"/>
          <p:cNvSpPr txBox="1"/>
          <p:nvPr/>
        </p:nvSpPr>
        <p:spPr>
          <a:xfrm>
            <a:off x="886883" y="198169"/>
            <a:ext cx="327564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RESULTS </a:t>
            </a:r>
            <a:endParaRPr lang="en-IN" sz="4800" b="0" strike="noStrike" spc="-1" dirty="0">
              <a:latin typeface="Times New Roma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cs typeface="Arial" pitchFamily="34" charset="0"/>
              </a:rPr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cs typeface="Arial" pitchFamily="34" charset="0"/>
              </a:rPr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990000" y="2970000"/>
            <a:ext cx="8550000" cy="738000"/>
          </a:xfrm>
          <a:custGeom>
            <a:avLst/>
            <a:gdLst/>
            <a:ahLst/>
            <a:cxnLst/>
            <a:rect l="0" t="0" r="r" b="b"/>
            <a:pathLst>
              <a:path w="23750" h="2050">
                <a:moveTo>
                  <a:pt x="0" y="2050"/>
                </a:moveTo>
                <a:lnTo>
                  <a:pt x="23750" y="2050"/>
                </a:lnTo>
                <a:lnTo>
                  <a:pt x="23750" y="0"/>
                </a:lnTo>
                <a:lnTo>
                  <a:pt x="0" y="0"/>
                </a:lnTo>
                <a:lnTo>
                  <a:pt x="0" y="20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en-US" sz="4800" b="0" strike="noStrike" spc="-1" dirty="0" smtClean="0">
                <a:latin typeface="Times New Roman"/>
              </a:rPr>
              <a:t>SENTEMENT ANALYSIS</a:t>
            </a:r>
            <a:endParaRPr lang="en-IN" sz="4800" b="0" strike="noStrike" spc="-1" dirty="0">
              <a:latin typeface="Times New Roman"/>
            </a:endParaRPr>
          </a:p>
        </p:txBody>
      </p:sp>
      <p:sp>
        <p:nvSpPr>
          <p:cNvPr id="59" name="Straight Connector 5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Straight Connector 5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Freeform 6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62" name="Freeform 6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63" name="Freeform 6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4" name="Freeform 6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65" name="Freeform 6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66" name="Freeform 6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67" name="Freeform 6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8" name="Freeform 6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69" name="TextBox 6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72" name="Freeform 71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73" name="TextBox 72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2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74"/>
          <p:cNvPicPr/>
          <p:nvPr/>
        </p:nvPicPr>
        <p:blipFill>
          <a:blip r:embed="rId3" cstate="print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752400" y="881640"/>
            <a:ext cx="447984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90" b="1" strike="noStrike" spc="-1">
                <a:solidFill>
                  <a:srgbClr val="000000"/>
                </a:solidFill>
                <a:latin typeface="Trebuchet MS"/>
              </a:rPr>
              <a:t>PROJECT TITLE</a:t>
            </a:r>
            <a:endParaRPr lang="en-IN" sz="429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6"/>
          <p:cNvSpPr/>
          <p:nvPr/>
        </p:nvSpPr>
        <p:spPr>
          <a:xfrm>
            <a:off x="1289915" y="111495"/>
            <a:ext cx="8708690" cy="6247545"/>
          </a:xfrm>
          <a:custGeom>
            <a:avLst/>
            <a:gdLst/>
            <a:ahLst/>
            <a:cxnLst/>
            <a:rect l="0" t="0" r="r" b="b"/>
            <a:pathLst>
              <a:path w="26000" h="925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400" b="0" strike="noStrike" spc="-1" dirty="0">
                <a:latin typeface="Times New Roman"/>
              </a:rPr>
              <a:t>        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r>
              <a:rPr lang="en-IN" sz="2400" b="0" strike="noStrike" spc="-1" dirty="0">
                <a:latin typeface="Times New Roman"/>
              </a:rPr>
              <a:t>        </a:t>
            </a:r>
            <a:r>
              <a:rPr sz="2400" dirty="0"/>
              <a:t/>
            </a:r>
            <a:br>
              <a:rPr sz="2400" dirty="0"/>
            </a:br>
            <a:r>
              <a:rPr lang="en-IN" sz="3600" b="0" strike="noStrike" spc="-1" dirty="0" smtClean="0">
                <a:latin typeface="Times New Roman"/>
              </a:rPr>
              <a:t>1</a:t>
            </a:r>
            <a:r>
              <a:rPr lang="en-IN" sz="3600" b="0" strike="noStrike" spc="-1" dirty="0">
                <a:latin typeface="Times New Roman"/>
              </a:rPr>
              <a:t>. Introduction </a:t>
            </a:r>
            <a:r>
              <a:rPr lang="en-IN" sz="3600" b="0" strike="noStrike" spc="-1" dirty="0" smtClean="0">
                <a:latin typeface="Times New Roman"/>
              </a:rPr>
              <a:t>to </a:t>
            </a:r>
            <a:r>
              <a:rPr lang="en-IN" sz="3600" b="0" strike="noStrike" spc="-1" dirty="0" err="1" smtClean="0">
                <a:latin typeface="Times New Roman"/>
              </a:rPr>
              <a:t>Sentement</a:t>
            </a:r>
            <a:r>
              <a:rPr lang="en-IN" sz="3600" b="0" strike="noStrike" spc="-1" dirty="0" smtClean="0">
                <a:latin typeface="Times New Roman"/>
              </a:rPr>
              <a:t> analysis.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0" strike="noStrike" spc="-1" dirty="0" smtClean="0">
                <a:latin typeface="Times New Roman"/>
              </a:rPr>
              <a:t>2</a:t>
            </a:r>
            <a:r>
              <a:rPr lang="en-IN" sz="3600" b="0" strike="noStrike" spc="-1" dirty="0">
                <a:latin typeface="Times New Roman"/>
              </a:rPr>
              <a:t>. Technologies and Tools.</a:t>
            </a:r>
          </a:p>
          <a:p>
            <a:r>
              <a:rPr lang="en-IN" sz="3600" b="0" strike="noStrike" spc="-1" dirty="0" smtClean="0">
                <a:latin typeface="Times New Roman"/>
              </a:rPr>
              <a:t>3</a:t>
            </a:r>
            <a:r>
              <a:rPr lang="en-IN" sz="3600" b="0" strike="noStrike" spc="-1" dirty="0">
                <a:latin typeface="Times New Roman"/>
              </a:rPr>
              <a:t>. Hardware Requirements.</a:t>
            </a:r>
          </a:p>
          <a:p>
            <a:r>
              <a:rPr lang="en-IN" sz="3600" b="0" strike="noStrike" spc="-1" dirty="0" smtClean="0">
                <a:latin typeface="Times New Roman"/>
              </a:rPr>
              <a:t>4</a:t>
            </a:r>
            <a:r>
              <a:rPr lang="en-IN" sz="3600" b="0" strike="noStrike" spc="-1" dirty="0">
                <a:latin typeface="Times New Roman"/>
              </a:rPr>
              <a:t>. Software Development  </a:t>
            </a:r>
          </a:p>
          <a:p>
            <a:r>
              <a:rPr lang="en-IN" sz="3600" b="0" strike="noStrike" spc="-1" dirty="0" smtClean="0">
                <a:latin typeface="Times New Roman"/>
              </a:rPr>
              <a:t>5</a:t>
            </a:r>
            <a:r>
              <a:rPr lang="en-IN" sz="3600" b="0" strike="noStrike" spc="-1" dirty="0">
                <a:latin typeface="Times New Roman"/>
              </a:rPr>
              <a:t>. Algorithm.</a:t>
            </a:r>
          </a:p>
          <a:p>
            <a:r>
              <a:rPr lang="en-IN" sz="3600" b="0" strike="noStrike" spc="-1" dirty="0" smtClean="0">
                <a:latin typeface="Times New Roman"/>
              </a:rPr>
              <a:t>6</a:t>
            </a:r>
            <a:r>
              <a:rPr lang="en-IN" sz="3600" b="0" strike="noStrike" spc="-1" dirty="0">
                <a:latin typeface="Times New Roman"/>
              </a:rPr>
              <a:t>. Use Cases and Applications.</a:t>
            </a:r>
          </a:p>
          <a:p>
            <a:r>
              <a:rPr lang="en-IN" sz="3600" b="0" strike="noStrike" spc="-1" dirty="0" smtClean="0">
                <a:latin typeface="Times New Roman"/>
              </a:rPr>
              <a:t>7</a:t>
            </a:r>
            <a:r>
              <a:rPr lang="en-IN" sz="3600" b="0" strike="noStrike" spc="-1" dirty="0">
                <a:latin typeface="Times New Roman"/>
              </a:rPr>
              <a:t>. Conclusion.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Straight Connector 7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Freeform 7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81" name="Freeform 8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82" name="Freeform 8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3" name="Freeform 8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84" name="Freeform 8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85" name="Freeform 8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86" name="Freeform 8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7" name="Freeform 8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88" name="TextBox 8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7362720" y="447480"/>
            <a:ext cx="362160" cy="362160"/>
          </a:xfrm>
          <a:custGeom>
            <a:avLst/>
            <a:gdLst/>
            <a:ahLst/>
            <a:cxnLst/>
            <a:rect l="0" t="0" r="r" b="b"/>
            <a:pathLst>
              <a:path w="1006" h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</p:sp>
      <p:sp>
        <p:nvSpPr>
          <p:cNvPr id="91" name="Freeform 90"/>
          <p:cNvSpPr/>
          <p:nvPr/>
        </p:nvSpPr>
        <p:spPr>
          <a:xfrm>
            <a:off x="11010600" y="5609880"/>
            <a:ext cx="648360" cy="648360"/>
          </a:xfrm>
          <a:custGeom>
            <a:avLst/>
            <a:gdLst/>
            <a:ahLst/>
            <a:cxnLst/>
            <a:rect l="0" t="0" r="r" b="b"/>
            <a:pathLst>
              <a:path w="1801" h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 w="0">
            <a:noFill/>
          </a:ln>
        </p:spPr>
      </p:sp>
      <p:sp>
        <p:nvSpPr>
          <p:cNvPr id="92" name="Freeform 91"/>
          <p:cNvSpPr/>
          <p:nvPr/>
        </p:nvSpPr>
        <p:spPr>
          <a:xfrm>
            <a:off x="10686960" y="6134040"/>
            <a:ext cx="248040" cy="248040"/>
          </a:xfrm>
          <a:custGeom>
            <a:avLst/>
            <a:gdLst/>
            <a:ahLst/>
            <a:cxnLst/>
            <a:rect l="0" t="0" r="r" b="b"/>
            <a:pathLst>
              <a:path w="689" h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93" name="Picture 92"/>
          <p:cNvPicPr/>
          <p:nvPr/>
        </p:nvPicPr>
        <p:blipFill>
          <a:blip r:embed="rId3" cstate="print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93"/>
          <p:cNvPicPr/>
          <p:nvPr/>
        </p:nvPicPr>
        <p:blipFill>
          <a:blip r:embed="rId4" cstate="print"/>
          <a:stretch/>
        </p:blipFill>
        <p:spPr>
          <a:xfrm flipH="1">
            <a:off x="92160" y="4347900"/>
            <a:ext cx="973835" cy="2260800"/>
          </a:xfrm>
          <a:prstGeom prst="rect">
            <a:avLst/>
          </a:prstGeom>
          <a:ln w="0">
            <a:noFill/>
          </a:ln>
        </p:spPr>
      </p:pic>
      <p:sp>
        <p:nvSpPr>
          <p:cNvPr id="95" name="TextBox 9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3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2400" y="502200"/>
            <a:ext cx="287820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AGENDA</a:t>
            </a:r>
            <a:endParaRPr lang="en-IN" sz="4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96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8" name="Straight Connector 9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Straight Connector 9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Freeform 9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01" name="Freeform 10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02" name="Freeform 10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3" name="Freeform 10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04" name="Freeform 10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05" name="Freeform 10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06" name="Freeform 10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7" name="Freeform 10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08" name="TextBox 10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9532440" y="530244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11" name="Freeform 110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112" name="TextBox 11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4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3" cstate="print"/>
          <a:stretch/>
        </p:blipFill>
        <p:spPr>
          <a:xfrm rot="20728200">
            <a:off x="9932400" y="4095000"/>
            <a:ext cx="2037240" cy="2402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/>
          <p:cNvPicPr/>
          <p:nvPr/>
        </p:nvPicPr>
        <p:blipFill>
          <a:blip r:embed="rId4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14"/>
          <p:cNvSpPr txBox="1"/>
          <p:nvPr/>
        </p:nvSpPr>
        <p:spPr>
          <a:xfrm>
            <a:off x="332280" y="455400"/>
            <a:ext cx="700056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PROBLEM  STATEMENT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2280" y="1215720"/>
            <a:ext cx="9810000" cy="49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problem statement of sentiment analysis involves analyzing a piece of text (such as a review, comment, or tweet) and determining the sentiment conveyed by it. Sentiment analysis aims to automatically classify the sentiment of the text as positive, negative, or </a:t>
            </a:r>
            <a:r>
              <a:rPr lang="en-US" sz="2800" dirty="0" smtClean="0"/>
              <a:t>neutral </a:t>
            </a:r>
          </a:p>
          <a:p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smtClean="0">
                <a:latin typeface="Times New Roman"/>
              </a:rPr>
              <a:t>     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key 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</a:t>
            </a:r>
            <a:r>
              <a:rPr lang="en-IN" b="1" dirty="0"/>
              <a:t>High-Quality </a:t>
            </a:r>
            <a:r>
              <a:rPr lang="en-IN" b="1" dirty="0" smtClean="0"/>
              <a:t>Data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     </a:t>
            </a:r>
            <a:r>
              <a:rPr lang="en-IN" b="1" dirty="0" err="1" smtClean="0"/>
              <a:t>Preprocessing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     </a:t>
            </a:r>
            <a:r>
              <a:rPr lang="en-IN" b="1" dirty="0" err="1"/>
              <a:t>Labeling</a:t>
            </a:r>
            <a:r>
              <a:rPr lang="en-IN" b="1" dirty="0"/>
              <a:t> and Annotation</a:t>
            </a:r>
            <a:r>
              <a:rPr lang="en-IN" dirty="0" smtClean="0"/>
              <a:t> </a:t>
            </a:r>
            <a:r>
              <a:rPr lang="en-US" dirty="0" smtClean="0"/>
              <a:t>    </a:t>
            </a:r>
            <a:endParaRPr lang="en-IN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>
            <a:off x="138240" y="1350000"/>
            <a:ext cx="11471760" cy="4410000"/>
          </a:xfrm>
          <a:custGeom>
            <a:avLst/>
            <a:gdLst/>
            <a:ahLst/>
            <a:cxnLst/>
            <a:rect l="0" t="0" r="r" b="b"/>
            <a:pathLst>
              <a:path w="31866" h="12250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00" dirty="0"/>
              <a:t>1</a:t>
            </a:r>
            <a:r>
              <a:rPr lang="en-US" sz="2400" dirty="0" smtClean="0"/>
              <a:t>. </a:t>
            </a:r>
            <a:r>
              <a:rPr lang="en-US" sz="2400" dirty="0"/>
              <a:t>Data Collection</a:t>
            </a:r>
          </a:p>
          <a:p>
            <a:r>
              <a:rPr lang="en-US" sz="2400" dirty="0" smtClean="0"/>
              <a:t>         Gather </a:t>
            </a:r>
            <a:r>
              <a:rPr lang="en-US" sz="2400" dirty="0"/>
              <a:t>a diverse dataset of text samples from various sources such as </a:t>
            </a:r>
            <a:r>
              <a:rPr lang="en-US" sz="2400" dirty="0" smtClean="0"/>
              <a:t>social         media</a:t>
            </a:r>
            <a:r>
              <a:rPr lang="en-US" sz="2400" dirty="0"/>
              <a:t>, customer reviews, news articles, or </a:t>
            </a:r>
            <a:r>
              <a:rPr lang="en-US" sz="2400" dirty="0" err="1" smtClean="0"/>
              <a:t>surveys.Ensure</a:t>
            </a:r>
            <a:r>
              <a:rPr lang="en-US" sz="2400" dirty="0" smtClean="0"/>
              <a:t> </a:t>
            </a:r>
            <a:r>
              <a:rPr lang="en-US" sz="2400" dirty="0"/>
              <a:t>the dataset is properly labeled with sentiment annotations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2</a:t>
            </a:r>
            <a:r>
              <a:rPr lang="en-US" sz="2400" dirty="0" smtClean="0"/>
              <a:t>. </a:t>
            </a:r>
            <a:r>
              <a:rPr lang="en-US" sz="2400" dirty="0"/>
              <a:t>Data Preprocessing</a:t>
            </a:r>
          </a:p>
          <a:p>
            <a:r>
              <a:rPr lang="en-US" sz="2400" dirty="0" smtClean="0"/>
              <a:t>         Tokenize </a:t>
            </a:r>
            <a:r>
              <a:rPr lang="en-US" sz="2400" dirty="0"/>
              <a:t>the text data and convert it into numerical representations.</a:t>
            </a:r>
          </a:p>
          <a:p>
            <a:r>
              <a:rPr lang="en-US" sz="2400" dirty="0" smtClean="0"/>
              <a:t>         Perform </a:t>
            </a:r>
            <a:r>
              <a:rPr lang="en-US" sz="2400" dirty="0"/>
              <a:t>text normalization techniques such as stemming, lemmatization, and </a:t>
            </a:r>
            <a:r>
              <a:rPr lang="en-US" sz="2400" dirty="0" smtClean="0"/>
              <a:t>        </a:t>
            </a:r>
            <a:endParaRPr lang="en-US" sz="2400" dirty="0"/>
          </a:p>
          <a:p>
            <a:r>
              <a:rPr lang="en-US" sz="2400" dirty="0"/>
              <a:t>Handle any noise or inconsistencies in the data.</a:t>
            </a:r>
          </a:p>
          <a:p>
            <a:r>
              <a:rPr lang="en-US" sz="2400" dirty="0" smtClean="0"/>
              <a:t>3. </a:t>
            </a:r>
            <a:r>
              <a:rPr lang="en-US" sz="2400" dirty="0"/>
              <a:t>Exploratory Data Analysis (EDA)</a:t>
            </a:r>
          </a:p>
          <a:p>
            <a:r>
              <a:rPr lang="en-US" sz="2400" dirty="0" smtClean="0"/>
              <a:t>         Analyze </a:t>
            </a:r>
            <a:r>
              <a:rPr lang="en-US" sz="2400" dirty="0"/>
              <a:t>the distribution of sentiment classes in the dataset.</a:t>
            </a:r>
          </a:p>
          <a:p>
            <a:r>
              <a:rPr lang="en-US" sz="2400" dirty="0"/>
              <a:t>Explore common words or phrases associated with each sentiment category.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Clr>
                <a:srgbClr val="050404"/>
              </a:buClr>
              <a:buSzPct val="45000"/>
            </a:pPr>
            <a:r>
              <a:rPr lang="en-US" sz="2400" b="0" strike="noStrike" spc="-1" dirty="0" smtClean="0">
                <a:latin typeface="Times New Roman"/>
              </a:rPr>
              <a:t>  </a:t>
            </a:r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118" name="Straight Connector 11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11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Freeform 11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21" name="Freeform 12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22" name="Freeform 12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23" name="Freeform 12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24" name="Freeform 12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25" name="Freeform 12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26" name="Freeform 125"/>
          <p:cNvSpPr/>
          <p:nvPr/>
        </p:nvSpPr>
        <p:spPr>
          <a:xfrm>
            <a:off x="10350000" y="360000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27" name="Freeform 12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28" name="TextBox 12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5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 cstate="print"/>
          <a:stretch/>
        </p:blipFill>
        <p:spPr>
          <a:xfrm>
            <a:off x="10440000" y="4860000"/>
            <a:ext cx="1530000" cy="175788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3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33" name="TextBox 132"/>
          <p:cNvSpPr txBox="1"/>
          <p:nvPr/>
        </p:nvSpPr>
        <p:spPr>
          <a:xfrm>
            <a:off x="325440" y="270000"/>
            <a:ext cx="6154560" cy="62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00" b="1" strike="noStrike" spc="-1">
                <a:solidFill>
                  <a:srgbClr val="000000"/>
                </a:solidFill>
                <a:latin typeface="Trebuchet MS"/>
              </a:rPr>
              <a:t>PROJECT  OVERVIEW</a:t>
            </a:r>
            <a:endParaRPr lang="en-IN" sz="4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3"/>
          <p:cNvSpPr/>
          <p:nvPr/>
        </p:nvSpPr>
        <p:spPr>
          <a:xfrm>
            <a:off x="990000" y="1890000"/>
            <a:ext cx="8460000" cy="2790000"/>
          </a:xfrm>
          <a:custGeom>
            <a:avLst/>
            <a:gdLst/>
            <a:ahLst/>
            <a:cxnLst/>
            <a:rect l="0" t="0" r="r" b="b"/>
            <a:pathLst>
              <a:path w="23500" h="775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b="0" strike="noStrike" spc="-1" dirty="0" smtClean="0">
                <a:latin typeface="Times New Roman"/>
              </a:rPr>
              <a:t>1.Business and </a:t>
            </a:r>
            <a:r>
              <a:rPr lang="en-IN" sz="3600" b="0" strike="noStrike" spc="-1" dirty="0" err="1" smtClean="0">
                <a:latin typeface="Times New Roman"/>
              </a:rPr>
              <a:t>origanation</a:t>
            </a:r>
            <a:endParaRPr lang="en-IN" sz="3600" b="0" strike="noStrike" spc="-1" dirty="0" smtClean="0">
              <a:latin typeface="Times New Roman"/>
            </a:endParaRPr>
          </a:p>
          <a:p>
            <a:r>
              <a:rPr lang="en-IN" sz="3600" spc="-1" dirty="0">
                <a:latin typeface="Times New Roman"/>
              </a:rPr>
              <a:t>2</a:t>
            </a:r>
            <a:r>
              <a:rPr lang="en-IN" sz="3600" b="0" strike="noStrike" spc="-1" dirty="0" smtClean="0">
                <a:latin typeface="Times New Roman"/>
              </a:rPr>
              <a:t>. </a:t>
            </a:r>
            <a:r>
              <a:rPr lang="en-IN" sz="3600" spc="-1" dirty="0" smtClean="0">
                <a:latin typeface="Times New Roman"/>
              </a:rPr>
              <a:t>Market </a:t>
            </a:r>
            <a:r>
              <a:rPr lang="en-IN" sz="3600" spc="-1" dirty="0" err="1" smtClean="0">
                <a:latin typeface="Times New Roman"/>
              </a:rPr>
              <a:t>reacher</a:t>
            </a:r>
            <a:endParaRPr lang="en-IN" sz="3600" spc="-1" dirty="0" smtClean="0">
              <a:latin typeface="Times New Roman"/>
            </a:endParaRPr>
          </a:p>
          <a:p>
            <a:r>
              <a:rPr lang="en-IN" sz="3600" b="0" strike="noStrike" spc="-1" dirty="0" smtClean="0">
                <a:latin typeface="Times New Roman"/>
              </a:rPr>
              <a:t>3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spc="-1" dirty="0" smtClean="0">
                <a:latin typeface="Times New Roman"/>
              </a:rPr>
              <a:t>Government and public sector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0" strike="noStrike" spc="-1" dirty="0">
                <a:latin typeface="Times New Roman"/>
              </a:rPr>
              <a:t>4. </a:t>
            </a:r>
            <a:r>
              <a:rPr lang="en-IN" sz="3600" spc="-1" dirty="0" err="1" smtClean="0">
                <a:latin typeface="Times New Roman"/>
              </a:rPr>
              <a:t>Acadameic</a:t>
            </a:r>
            <a:r>
              <a:rPr lang="en-IN" sz="3600" spc="-1" dirty="0" smtClean="0">
                <a:latin typeface="Times New Roman"/>
              </a:rPr>
              <a:t> </a:t>
            </a:r>
            <a:r>
              <a:rPr lang="en-IN" sz="3600" spc="-1" dirty="0" err="1" smtClean="0">
                <a:latin typeface="Times New Roman"/>
              </a:rPr>
              <a:t>reacher</a:t>
            </a:r>
            <a:endParaRPr lang="en-IN" sz="3600" spc="-1" dirty="0" smtClean="0">
              <a:latin typeface="Times New Roman"/>
            </a:endParaRPr>
          </a:p>
          <a:p>
            <a:r>
              <a:rPr lang="en-IN" sz="3600" b="0" strike="noStrike" spc="-1" dirty="0" smtClean="0">
                <a:latin typeface="Times New Roman"/>
              </a:rPr>
              <a:t>5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spc="-1" dirty="0" smtClean="0">
                <a:latin typeface="Times New Roman"/>
              </a:rPr>
              <a:t>Media and entertainment industry</a:t>
            </a:r>
            <a:endParaRPr lang="en-IN" sz="3600" b="0" strike="noStrike" spc="-1" dirty="0">
              <a:latin typeface="Times New Roman"/>
            </a:endParaRPr>
          </a:p>
        </p:txBody>
      </p:sp>
      <p:sp>
        <p:nvSpPr>
          <p:cNvPr id="135" name="Straight Connector 13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Straight Connector 13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Freeform 136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38" name="Freeform 137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39" name="Freeform 138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0" name="Freeform 139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41" name="Freeform 140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42" name="Freeform 141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43" name="Freeform 142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4" name="Freeform 143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45" name="TextBox 14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6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 cstate="print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148"/>
          <p:cNvSpPr txBox="1"/>
          <p:nvPr/>
        </p:nvSpPr>
        <p:spPr>
          <a:xfrm>
            <a:off x="712080" y="934200"/>
            <a:ext cx="6253560" cy="47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230" b="1" strike="noStrike" spc="-1">
                <a:solidFill>
                  <a:srgbClr val="000000"/>
                </a:solidFill>
                <a:latin typeface="Trebuchet MS"/>
              </a:rPr>
              <a:t>WHO ARE THE END USERS?</a:t>
            </a:r>
            <a:endParaRPr lang="en-IN" sz="323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49"/>
          <p:cNvSpPr/>
          <p:nvPr/>
        </p:nvSpPr>
        <p:spPr>
          <a:xfrm>
            <a:off x="720000" y="1530000"/>
            <a:ext cx="9360000" cy="4968000"/>
          </a:xfrm>
          <a:custGeom>
            <a:avLst/>
            <a:gdLst/>
            <a:ahLst/>
            <a:cxnLst/>
            <a:rect l="0" t="0" r="r" b="b"/>
            <a:pathLst>
              <a:path w="26000" h="138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1" name="Straight Connector 150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Straight Connector 151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Freeform 152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54" name="Freeform 153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55" name="Freeform 154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56" name="Freeform 155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57" name="Freeform 156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58" name="Freeform 157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59" name="Freeform 158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60" name="Freeform 159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61" name="TextBox 160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 cstate="print"/>
          <a:stretch/>
        </p:blipFill>
        <p:spPr>
          <a:xfrm rot="20850000">
            <a:off x="319680" y="4655880"/>
            <a:ext cx="1620000" cy="19519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63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7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3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165"/>
          <p:cNvSpPr txBox="1"/>
          <p:nvPr/>
        </p:nvSpPr>
        <p:spPr>
          <a:xfrm>
            <a:off x="570960" y="903600"/>
            <a:ext cx="1207980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9" b="1" strike="noStrike" spc="-1">
                <a:solidFill>
                  <a:srgbClr val="000000"/>
                </a:solidFill>
                <a:latin typeface="Trebuchet MS"/>
              </a:rPr>
              <a:t>YOUR SOLUTION AND ITS VALUE PROPOSITION</a:t>
            </a:r>
            <a:endParaRPr lang="en-IN" sz="3609" b="0" strike="noStrike" spc="-1">
              <a:latin typeface="Times New Roman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0000" y="1620000"/>
            <a:ext cx="9450000" cy="281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800" b="1" strike="noStrike" spc="-1" dirty="0">
                <a:latin typeface="Times New Roman"/>
              </a:rPr>
              <a:t>Solution: </a:t>
            </a:r>
            <a:endParaRPr lang="en-IN" sz="2800" b="0" strike="noStrike" spc="-1" dirty="0">
              <a:latin typeface="Times New Roman"/>
            </a:endParaRPr>
          </a:p>
          <a:p>
            <a:r>
              <a:rPr lang="en-US" sz="2800" dirty="0" smtClean="0"/>
              <a:t>           The </a:t>
            </a:r>
            <a:r>
              <a:rPr lang="en-US" sz="2800" dirty="0"/>
              <a:t>solution typically involves building a machine learning or deep learning model that can accurately classify the sentiment of text data into different categories such as positive, negative, or neutral</a:t>
            </a:r>
            <a:r>
              <a:rPr lang="en-IN" sz="2800" b="0" strike="noStrike" spc="-1" dirty="0" smtClean="0">
                <a:latin typeface="Times New Roman"/>
              </a:rPr>
              <a:t>.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Model Training</a:t>
            </a:r>
            <a:r>
              <a:rPr lang="en-US" sz="2800" dirty="0"/>
              <a:t>:</a:t>
            </a:r>
          </a:p>
          <a:p>
            <a:r>
              <a:rPr lang="en-US" sz="2800" dirty="0" smtClean="0"/>
              <a:t>          Train </a:t>
            </a:r>
            <a:r>
              <a:rPr lang="en-US" sz="2800" dirty="0"/>
              <a:t>the selected model on the training data using an appropriate loss function and optimizer.</a:t>
            </a:r>
          </a:p>
          <a:p>
            <a:r>
              <a:rPr lang="en-US" sz="2800" dirty="0"/>
              <a:t>Tune </a:t>
            </a:r>
            <a:r>
              <a:rPr lang="en-US" sz="2800" dirty="0" err="1"/>
              <a:t>hyperparameters</a:t>
            </a:r>
            <a:r>
              <a:rPr lang="en-US" sz="2800" dirty="0"/>
              <a:t> using techniques such as grid search, random search, or Bayesian optimization.</a:t>
            </a:r>
          </a:p>
          <a:p>
            <a:r>
              <a:rPr lang="en-US" sz="2800" dirty="0"/>
              <a:t>Validate the model's performance on the validation set and adjust parameters as needed.</a:t>
            </a:r>
          </a:p>
          <a:p>
            <a:endParaRPr lang="en-IN" sz="28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/>
          <p:cNvSpPr/>
          <p:nvPr/>
        </p:nvSpPr>
        <p:spPr>
          <a:xfrm>
            <a:off x="720000" y="1350000"/>
            <a:ext cx="10260000" cy="4500000"/>
          </a:xfrm>
          <a:custGeom>
            <a:avLst/>
            <a:gdLst/>
            <a:ahLst/>
            <a:cxnLst/>
            <a:rect l="0" t="0" r="r" b="b"/>
            <a:pathLst>
              <a:path w="28500" h="12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9" name="Straight Connector 16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16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Freeform 17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72" name="Freeform 17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73" name="Freeform 17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4" name="Freeform 17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75" name="Freeform 17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76" name="Freeform 17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77" name="Freeform 17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8" name="Freeform 17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79" name="TextBox 17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 cstate="print"/>
          <a:stretch/>
        </p:blipFill>
        <p:spPr>
          <a:xfrm>
            <a:off x="180000" y="4241880"/>
            <a:ext cx="1800000" cy="2495160"/>
          </a:xfrm>
          <a:prstGeom prst="rect">
            <a:avLst/>
          </a:prstGeom>
          <a:ln w="0">
            <a:noFill/>
          </a:ln>
        </p:spPr>
      </p:pic>
      <p:sp>
        <p:nvSpPr>
          <p:cNvPr id="182" name="TextBox 18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8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52400" y="706680"/>
            <a:ext cx="912780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THE WOW IN YOUR SOLUTION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80000" y="1800000"/>
            <a:ext cx="819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200" b="0" strike="noStrike" spc="-1" dirty="0">
                <a:latin typeface="Times New Roman"/>
              </a:rPr>
              <a:t>1. Contactless Interaction</a:t>
            </a:r>
          </a:p>
          <a:p>
            <a:r>
              <a:rPr lang="en-IN" sz="3200" b="0" strike="noStrike" spc="-1" dirty="0">
                <a:latin typeface="Times New Roman"/>
              </a:rPr>
              <a:t>2. </a:t>
            </a:r>
            <a:r>
              <a:rPr lang="en-IN" sz="3200" b="0" strike="noStrike" spc="-1" dirty="0" smtClean="0">
                <a:latin typeface="Times New Roman"/>
              </a:rPr>
              <a:t>Easy to analysis</a:t>
            </a:r>
            <a:endParaRPr lang="en-IN" sz="3200" b="0" strike="noStrike" spc="-1" dirty="0">
              <a:latin typeface="Times New Roman"/>
            </a:endParaRPr>
          </a:p>
          <a:p>
            <a:r>
              <a:rPr lang="en-IN" sz="3200" b="0" strike="noStrike" spc="-1" dirty="0">
                <a:latin typeface="Times New Roman"/>
              </a:rPr>
              <a:t>3. Multi-Modal Input</a:t>
            </a:r>
          </a:p>
          <a:p>
            <a:r>
              <a:rPr lang="en-IN" sz="3200" b="0" strike="noStrike" spc="-1" dirty="0">
                <a:latin typeface="Times New Roman"/>
              </a:rPr>
              <a:t>4. Customizable Gestures</a:t>
            </a:r>
          </a:p>
          <a:p>
            <a:r>
              <a:rPr lang="en-IN" sz="3200" b="0" strike="noStrike" spc="-1" dirty="0" smtClean="0">
                <a:latin typeface="Times New Roman"/>
              </a:rPr>
              <a:t>5. </a:t>
            </a:r>
            <a:r>
              <a:rPr lang="en-US" sz="3200" dirty="0" smtClean="0"/>
              <a:t>implementation</a:t>
            </a:r>
            <a:endParaRPr lang="en-IN" sz="3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5760" y="1039659"/>
            <a:ext cx="12192120" cy="6337883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6" name="Straight Connector 185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Straight Connector 186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Freeform 187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89" name="Freeform 188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90" name="Freeform 189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1" name="Freeform 190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92" name="Freeform 191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93" name="Freeform 192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94" name="Freeform 193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5" name="Freeform 194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96" name="TextBox 195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99" name="Freeform 198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01" name="TextBox 200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9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0000" y="160335"/>
            <a:ext cx="4074480" cy="71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10" b="1" strike="noStrike" spc="-1">
                <a:solidFill>
                  <a:srgbClr val="000000"/>
                </a:solidFill>
                <a:latin typeface="Trebuchet MS"/>
              </a:rPr>
              <a:t>MODELLING</a:t>
            </a:r>
            <a:endParaRPr lang="en-IN" sz="4810" b="0" strike="noStrike" spc="-1"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00" y="754905"/>
            <a:ext cx="8442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Recurrent Neural Networks (RNNs)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RNNs are a type of neural network architecture that can capture sequential information in text data.</a:t>
            </a:r>
          </a:p>
          <a:p>
            <a:pPr lvl="1"/>
            <a:r>
              <a:rPr lang="en-US" dirty="0"/>
              <a:t>They process input sequences one token at a time and maintain an internal state that summarizes the information seen so far.</a:t>
            </a:r>
          </a:p>
          <a:p>
            <a:pPr lvl="1"/>
            <a:r>
              <a:rPr lang="en-US" dirty="0"/>
              <a:t>RNN variants such as Long Short-Term Memory (LSTM) and Gated Recurrent Unit (GRU) are commonly used in sentiment analysis tasks due to their ability to handle variable-length sequences.</a:t>
            </a:r>
          </a:p>
          <a:p>
            <a:r>
              <a:rPr lang="en-US" b="1" dirty="0"/>
              <a:t>Convolutional Neural Networks (CNNs)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CNNs are primarily used for image processing tasks, but they can also be applied to text data by treating text as a one-dimensional sequence.</a:t>
            </a:r>
          </a:p>
          <a:p>
            <a:pPr lvl="1"/>
            <a:r>
              <a:rPr lang="en-US" dirty="0"/>
              <a:t>In sentiment analysis, CNNs use 1D convolutional filters to extract local features from text sequences, followed by pooling layers to aggregate information.</a:t>
            </a:r>
          </a:p>
          <a:p>
            <a:pPr lvl="1"/>
            <a:r>
              <a:rPr lang="en-US" dirty="0"/>
              <a:t>CNNs are particularly effective at capturing local patterns and dependencies in text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735</Words>
  <Application>Microsoft Office PowerPoint</Application>
  <PresentationFormat>Custom</PresentationFormat>
  <Paragraphs>104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Vinaykrishna Babu</dc:creator>
  <cp:lastModifiedBy>student</cp:lastModifiedBy>
  <cp:revision>12</cp:revision>
  <dcterms:modified xsi:type="dcterms:W3CDTF">2024-04-05T08:35:58Z</dcterms:modified>
  <dc:language>en-IN</dc:language>
</cp:coreProperties>
</file>