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otha priyaa" userId="4af2c843d3fcd296" providerId="LiveId" clId="{C4214EFC-4A78-4471-9134-B91339C2A547}"/>
    <pc:docChg chg="modSld">
      <pc:chgData name="Venotha priyaa" userId="4af2c843d3fcd296" providerId="LiveId" clId="{C4214EFC-4A78-4471-9134-B91339C2A547}" dt="2024-05-03T08:39:40.636" v="47" actId="1076"/>
      <pc:docMkLst>
        <pc:docMk/>
      </pc:docMkLst>
      <pc:sldChg chg="modSp mod">
        <pc:chgData name="Venotha priyaa" userId="4af2c843d3fcd296" providerId="LiveId" clId="{C4214EFC-4A78-4471-9134-B91339C2A547}" dt="2024-05-03T08:36:01.051" v="2" actId="1076"/>
        <pc:sldMkLst>
          <pc:docMk/>
          <pc:sldMk cId="0" sldId="256"/>
        </pc:sldMkLst>
        <pc:spChg chg="mod">
          <ac:chgData name="Venotha priyaa" userId="4af2c843d3fcd296" providerId="LiveId" clId="{C4214EFC-4A78-4471-9134-B91339C2A547}" dt="2024-05-03T08:36:01.051" v="2" actId="1076"/>
          <ac:spMkLst>
            <pc:docMk/>
            <pc:sldMk cId="0" sldId="256"/>
            <ac:spMk id="56" creationId="{00000000-0000-0000-0000-000000000000}"/>
          </ac:spMkLst>
        </pc:spChg>
      </pc:sldChg>
      <pc:sldChg chg="modSp mod">
        <pc:chgData name="Venotha priyaa" userId="4af2c843d3fcd296" providerId="LiveId" clId="{C4214EFC-4A78-4471-9134-B91339C2A547}" dt="2024-05-03T08:37:58.007" v="32" actId="20577"/>
        <pc:sldMkLst>
          <pc:docMk/>
          <pc:sldMk cId="0" sldId="259"/>
        </pc:sldMkLst>
        <pc:spChg chg="mod">
          <ac:chgData name="Venotha priyaa" userId="4af2c843d3fcd296" providerId="LiveId" clId="{C4214EFC-4A78-4471-9134-B91339C2A547}" dt="2024-05-03T08:37:58.007" v="32" actId="20577"/>
          <ac:spMkLst>
            <pc:docMk/>
            <pc:sldMk cId="0" sldId="259"/>
            <ac:spMk id="116" creationId="{00000000-0000-0000-0000-000000000000}"/>
          </ac:spMkLst>
        </pc:spChg>
      </pc:sldChg>
      <pc:sldChg chg="modSp mod">
        <pc:chgData name="Venotha priyaa" userId="4af2c843d3fcd296" providerId="LiveId" clId="{C4214EFC-4A78-4471-9134-B91339C2A547}" dt="2024-05-03T08:37:14.294" v="11" actId="1076"/>
        <pc:sldMkLst>
          <pc:docMk/>
          <pc:sldMk cId="0" sldId="260"/>
        </pc:sldMkLst>
        <pc:spChg chg="mod">
          <ac:chgData name="Venotha priyaa" userId="4af2c843d3fcd296" providerId="LiveId" clId="{C4214EFC-4A78-4471-9134-B91339C2A547}" dt="2024-05-03T08:37:14.294" v="11" actId="1076"/>
          <ac:spMkLst>
            <pc:docMk/>
            <pc:sldMk cId="0" sldId="260"/>
            <ac:spMk id="117" creationId="{00000000-0000-0000-0000-000000000000}"/>
          </ac:spMkLst>
        </pc:spChg>
        <pc:spChg chg="mod">
          <ac:chgData name="Venotha priyaa" userId="4af2c843d3fcd296" providerId="LiveId" clId="{C4214EFC-4A78-4471-9134-B91339C2A547}" dt="2024-05-03T08:36:28.468" v="4" actId="20577"/>
          <ac:spMkLst>
            <pc:docMk/>
            <pc:sldMk cId="0" sldId="260"/>
            <ac:spMk id="122" creationId="{00000000-0000-0000-0000-000000000000}"/>
          </ac:spMkLst>
        </pc:spChg>
        <pc:picChg chg="mod">
          <ac:chgData name="Venotha priyaa" userId="4af2c843d3fcd296" providerId="LiveId" clId="{C4214EFC-4A78-4471-9134-B91339C2A547}" dt="2024-05-03T08:36:33.830" v="5" actId="14100"/>
          <ac:picMkLst>
            <pc:docMk/>
            <pc:sldMk cId="0" sldId="260"/>
            <ac:picMk id="131" creationId="{00000000-0000-0000-0000-000000000000}"/>
          </ac:picMkLst>
        </pc:picChg>
      </pc:sldChg>
      <pc:sldChg chg="modSp mod">
        <pc:chgData name="Venotha priyaa" userId="4af2c843d3fcd296" providerId="LiveId" clId="{C4214EFC-4A78-4471-9134-B91339C2A547}" dt="2024-05-03T08:38:34.685" v="36" actId="1076"/>
        <pc:sldMkLst>
          <pc:docMk/>
          <pc:sldMk cId="0" sldId="262"/>
        </pc:sldMkLst>
        <pc:spChg chg="mod">
          <ac:chgData name="Venotha priyaa" userId="4af2c843d3fcd296" providerId="LiveId" clId="{C4214EFC-4A78-4471-9134-B91339C2A547}" dt="2024-05-03T08:38:34.685" v="36" actId="1076"/>
          <ac:spMkLst>
            <pc:docMk/>
            <pc:sldMk cId="0" sldId="262"/>
            <ac:spMk id="167" creationId="{00000000-0000-0000-0000-000000000000}"/>
          </ac:spMkLst>
        </pc:spChg>
        <pc:picChg chg="mod">
          <ac:chgData name="Venotha priyaa" userId="4af2c843d3fcd296" providerId="LiveId" clId="{C4214EFC-4A78-4471-9134-B91339C2A547}" dt="2024-05-03T08:38:26.920" v="35" actId="1076"/>
          <ac:picMkLst>
            <pc:docMk/>
            <pc:sldMk cId="0" sldId="262"/>
            <ac:picMk id="163" creationId="{00000000-0000-0000-0000-000000000000}"/>
          </ac:picMkLst>
        </pc:picChg>
      </pc:sldChg>
      <pc:sldChg chg="modSp mod">
        <pc:chgData name="Venotha priyaa" userId="4af2c843d3fcd296" providerId="LiveId" clId="{C4214EFC-4A78-4471-9134-B91339C2A547}" dt="2024-05-03T08:39:40.636" v="47" actId="1076"/>
        <pc:sldMkLst>
          <pc:docMk/>
          <pc:sldMk cId="0" sldId="264"/>
        </pc:sldMkLst>
        <pc:spChg chg="mod">
          <ac:chgData name="Venotha priyaa" userId="4af2c843d3fcd296" providerId="LiveId" clId="{C4214EFC-4A78-4471-9134-B91339C2A547}" dt="2024-05-03T08:39:40.636" v="47" actId="1076"/>
          <ac:spMkLst>
            <pc:docMk/>
            <pc:sldMk cId="0" sldId="264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CFA44-7155-4A31-8487-9FCCB736FE97}" type="datetimeFigureOut">
              <a:rPr lang="en-IN" smtClean="0"/>
              <a:pPr/>
              <a:t>03-05-2024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40D43-3B1C-44E6-8D67-F07F02AE6D7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1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40D43-3B1C-44E6-8D67-F07F02AE6D77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91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40D43-3B1C-44E6-8D67-F07F02AE6D77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657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40D43-3B1C-44E6-8D67-F07F02AE6D77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6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59200"/>
            <a:ext cx="10972080" cy="5029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/>
          <p:cNvSpPr/>
          <p:nvPr/>
        </p:nvSpPr>
        <p:spPr>
          <a:xfrm>
            <a:off x="0" y="-360"/>
            <a:ext cx="12192120" cy="6858360"/>
          </a:xfrm>
          <a:custGeom>
            <a:avLst/>
            <a:gdLst/>
            <a:ahLst/>
            <a:cxnLst/>
            <a:rect l="0" t="0" r="r" b="b"/>
            <a:pathLst>
              <a:path w="33867" h="19051">
                <a:moveTo>
                  <a:pt x="0" y="19051"/>
                </a:moveTo>
                <a:lnTo>
                  <a:pt x="33867" y="19051"/>
                </a:lnTo>
                <a:lnTo>
                  <a:pt x="33867" y="0"/>
                </a:lnTo>
                <a:lnTo>
                  <a:pt x="0" y="0"/>
                </a:lnTo>
                <a:lnTo>
                  <a:pt x="0" y="1905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9" name="Straight Connector 38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Straight Connector 39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Freeform 40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42" name="Freeform 41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43" name="Freeform 42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44" name="Freeform 43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45" name="Freeform 44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46" name="Freeform 45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47" name="Freeform 46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48" name="Freeform 47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49" name="TextBox 48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900000" y="450000"/>
            <a:ext cx="1229040" cy="1057680"/>
          </a:xfrm>
          <a:custGeom>
            <a:avLst/>
            <a:gdLst/>
            <a:ahLst/>
            <a:cxnLst/>
            <a:rect l="0" t="0" r="r" b="b"/>
            <a:pathLst>
              <a:path w="3414" h="2938">
                <a:moveTo>
                  <a:pt x="0" y="1470"/>
                </a:moveTo>
                <a:lnTo>
                  <a:pt x="734" y="0"/>
                </a:lnTo>
                <a:lnTo>
                  <a:pt x="2679" y="0"/>
                </a:lnTo>
                <a:lnTo>
                  <a:pt x="3414" y="1470"/>
                </a:lnTo>
                <a:lnTo>
                  <a:pt x="2679" y="2938"/>
                </a:lnTo>
                <a:lnTo>
                  <a:pt x="734" y="2938"/>
                </a:lnTo>
                <a:lnTo>
                  <a:pt x="0" y="1470"/>
                </a:lnTo>
                <a:close/>
              </a:path>
            </a:pathLst>
          </a:custGeom>
          <a:solidFill>
            <a:srgbClr val="5FCBEF"/>
          </a:solidFill>
          <a:ln w="0">
            <a:noFill/>
          </a:ln>
        </p:spPr>
      </p:sp>
      <p:sp>
        <p:nvSpPr>
          <p:cNvPr id="52" name="Freeform 51"/>
          <p:cNvSpPr/>
          <p:nvPr/>
        </p:nvSpPr>
        <p:spPr>
          <a:xfrm>
            <a:off x="3822840" y="1440"/>
            <a:ext cx="1667160" cy="1438560"/>
          </a:xfrm>
          <a:custGeom>
            <a:avLst/>
            <a:gdLst/>
            <a:ahLst/>
            <a:cxnLst/>
            <a:rect l="0" t="0" r="r" b="b"/>
            <a:pathLst>
              <a:path w="4631" h="3996">
                <a:moveTo>
                  <a:pt x="0" y="1997"/>
                </a:moveTo>
                <a:lnTo>
                  <a:pt x="999" y="0"/>
                </a:lnTo>
                <a:lnTo>
                  <a:pt x="3633" y="0"/>
                </a:lnTo>
                <a:lnTo>
                  <a:pt x="4631" y="1997"/>
                </a:lnTo>
                <a:lnTo>
                  <a:pt x="3633" y="3996"/>
                </a:lnTo>
                <a:lnTo>
                  <a:pt x="999" y="3996"/>
                </a:lnTo>
                <a:lnTo>
                  <a:pt x="0" y="1997"/>
                </a:lnTo>
                <a:close/>
              </a:path>
            </a:pathLst>
          </a:custGeom>
          <a:solidFill>
            <a:srgbClr val="42D0A2"/>
          </a:solidFill>
          <a:ln w="0">
            <a:noFill/>
          </a:ln>
        </p:spPr>
      </p:sp>
      <p:sp>
        <p:nvSpPr>
          <p:cNvPr id="53" name="Freeform 52"/>
          <p:cNvSpPr/>
          <p:nvPr/>
        </p:nvSpPr>
        <p:spPr>
          <a:xfrm>
            <a:off x="3775680" y="5850000"/>
            <a:ext cx="724320" cy="619560"/>
          </a:xfrm>
          <a:custGeom>
            <a:avLst/>
            <a:gdLst/>
            <a:ahLst/>
            <a:cxnLst/>
            <a:rect l="0" t="0" r="r" b="b"/>
            <a:pathLst>
              <a:path w="2012" h="1721">
                <a:moveTo>
                  <a:pt x="0" y="861"/>
                </a:moveTo>
                <a:lnTo>
                  <a:pt x="430" y="0"/>
                </a:lnTo>
                <a:lnTo>
                  <a:pt x="1582" y="0"/>
                </a:lnTo>
                <a:lnTo>
                  <a:pt x="2012" y="861"/>
                </a:lnTo>
                <a:lnTo>
                  <a:pt x="1582" y="1721"/>
                </a:lnTo>
                <a:lnTo>
                  <a:pt x="430" y="1721"/>
                </a:lnTo>
                <a:lnTo>
                  <a:pt x="0" y="861"/>
                </a:lnTo>
                <a:close/>
              </a:path>
            </a:pathLst>
          </a:custGeom>
          <a:solidFill>
            <a:srgbClr val="42B051"/>
          </a:solidFill>
          <a:ln w="0">
            <a:noFill/>
          </a:ln>
        </p:spPr>
      </p:sp>
      <p:sp>
        <p:nvSpPr>
          <p:cNvPr id="54" name="Freeform 53"/>
          <p:cNvSpPr/>
          <p:nvPr/>
        </p:nvSpPr>
        <p:spPr>
          <a:xfrm>
            <a:off x="2070000" y="180000"/>
            <a:ext cx="648000" cy="562320"/>
          </a:xfrm>
          <a:custGeom>
            <a:avLst/>
            <a:gdLst/>
            <a:ahLst/>
            <a:cxnLst/>
            <a:rect l="0" t="0" r="r" b="b"/>
            <a:pathLst>
              <a:path w="1800" h="1562">
                <a:moveTo>
                  <a:pt x="0" y="780"/>
                </a:moveTo>
                <a:lnTo>
                  <a:pt x="390" y="0"/>
                </a:lnTo>
                <a:lnTo>
                  <a:pt x="1410" y="0"/>
                </a:lnTo>
                <a:lnTo>
                  <a:pt x="1800" y="780"/>
                </a:lnTo>
                <a:lnTo>
                  <a:pt x="1410" y="1562"/>
                </a:lnTo>
                <a:lnTo>
                  <a:pt x="390" y="1562"/>
                </a:lnTo>
                <a:lnTo>
                  <a:pt x="0" y="780"/>
                </a:lnTo>
                <a:close/>
              </a:path>
            </a:pathLst>
          </a:custGeom>
          <a:solidFill>
            <a:srgbClr val="2E946B"/>
          </a:solidFill>
          <a:ln w="0">
            <a:noFill/>
          </a:ln>
        </p:spPr>
      </p:sp>
      <p:sp>
        <p:nvSpPr>
          <p:cNvPr id="55" name="TextBox 54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1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8360" y="1527840"/>
            <a:ext cx="9051561" cy="407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/>
            <a:r>
              <a:rPr lang="en-IN" sz="3600" b="1" strike="noStrike" spc="-1" dirty="0">
                <a:solidFill>
                  <a:srgbClr val="000000"/>
                </a:solidFill>
                <a:latin typeface="Times New Roman"/>
              </a:rPr>
              <a:t>Name:</a:t>
            </a: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600" b="0" strike="noStrike" spc="-1" dirty="0" err="1">
                <a:solidFill>
                  <a:srgbClr val="000000"/>
                </a:solidFill>
                <a:latin typeface="Times New Roman"/>
              </a:rPr>
              <a:t>sivasthruthi</a:t>
            </a: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600" spc="-1" dirty="0">
                <a:solidFill>
                  <a:srgbClr val="000000"/>
                </a:solidFill>
                <a:latin typeface="Times New Roman"/>
              </a:rPr>
              <a:t>M</a:t>
            </a:r>
          </a:p>
          <a:p>
            <a:pPr algn="just"/>
            <a:r>
              <a:rPr lang="en-IN" sz="3600" b="1" strike="noStrike" spc="-1" dirty="0">
                <a:solidFill>
                  <a:srgbClr val="000000"/>
                </a:solidFill>
                <a:latin typeface="Times New Roman"/>
              </a:rPr>
              <a:t>NM</a:t>
            </a: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600" b="1" strike="noStrike" spc="-1" dirty="0">
                <a:solidFill>
                  <a:srgbClr val="000000"/>
                </a:solidFill>
                <a:latin typeface="Times New Roman"/>
              </a:rPr>
              <a:t>id: </a:t>
            </a: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</a:rPr>
              <a:t>au730321104050</a:t>
            </a:r>
          </a:p>
          <a:p>
            <a:pPr algn="just"/>
            <a:r>
              <a:rPr lang="en-IN" sz="3600" b="1" strike="noStrike" spc="-1" dirty="0">
                <a:solidFill>
                  <a:srgbClr val="000000"/>
                </a:solidFill>
                <a:latin typeface="Times New Roman"/>
              </a:rPr>
              <a:t>Reg. No:</a:t>
            </a: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600" spc="-1" dirty="0">
                <a:solidFill>
                  <a:srgbClr val="000000"/>
                </a:solidFill>
                <a:latin typeface="Times New Roman"/>
              </a:rPr>
              <a:t>730321104050</a:t>
            </a:r>
            <a:endParaRPr lang="en-IN" sz="3600" b="0" strike="noStrike" spc="-1" dirty="0">
              <a:latin typeface="Times New Roman"/>
            </a:endParaRPr>
          </a:p>
          <a:p>
            <a:pPr algn="just"/>
            <a:r>
              <a:rPr lang="en-IN" sz="3600" b="1" strike="noStrike" spc="-1" dirty="0">
                <a:solidFill>
                  <a:srgbClr val="000000"/>
                </a:solidFill>
                <a:latin typeface="Times New Roman"/>
              </a:rPr>
              <a:t>Year:</a:t>
            </a: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</a:rPr>
              <a:t> III </a:t>
            </a:r>
            <a:endParaRPr lang="en-IN" sz="3600" b="0" strike="noStrike" spc="-1" dirty="0">
              <a:latin typeface="Times New Roman"/>
            </a:endParaRPr>
          </a:p>
          <a:p>
            <a:pPr algn="just"/>
            <a:r>
              <a:rPr lang="en-IN" sz="3600" b="1" strike="noStrike" spc="-1" dirty="0">
                <a:solidFill>
                  <a:srgbClr val="000000"/>
                </a:solidFill>
                <a:latin typeface="Times New Roman"/>
              </a:rPr>
              <a:t>Department:</a:t>
            </a: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</a:rPr>
              <a:t> BE/COMPUTER SCIENCE AND ENGINEERING</a:t>
            </a:r>
            <a:endParaRPr lang="en-IN" sz="3600" b="0" strike="noStrike" spc="-1" dirty="0">
              <a:latin typeface="Times New Roman"/>
            </a:endParaRPr>
          </a:p>
          <a:p>
            <a:pPr algn="just"/>
            <a:r>
              <a:rPr lang="en-IN" sz="3600" b="1" strike="noStrike" spc="-1" dirty="0">
                <a:solidFill>
                  <a:srgbClr val="000000"/>
                </a:solidFill>
                <a:latin typeface="Times New Roman"/>
              </a:rPr>
              <a:t>College Name:</a:t>
            </a: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</a:rPr>
              <a:t> BUILDERS ENGINEERING COLLEGE</a:t>
            </a:r>
            <a:endParaRPr lang="en-IN" sz="3600" b="0" strike="noStrike" spc="-1" dirty="0">
              <a:latin typeface="Times New Roman"/>
            </a:endParaRPr>
          </a:p>
          <a:p>
            <a:endParaRPr lang="en-IN" sz="3600" b="0" strike="noStrike" spc="-1" dirty="0">
              <a:latin typeface="Times New Roman"/>
            </a:endParaRPr>
          </a:p>
          <a:p>
            <a:endParaRPr lang="en-IN" sz="3600" b="0" strike="noStrike" spc="-1" dirty="0">
              <a:latin typeface="Times New Roman"/>
            </a:endParaRPr>
          </a:p>
        </p:txBody>
      </p:sp>
      <p:pic>
        <p:nvPicPr>
          <p:cNvPr id="57" name="Picture 56"/>
          <p:cNvPicPr/>
          <p:nvPr/>
        </p:nvPicPr>
        <p:blipFill>
          <a:blip r:embed="rId2" cstate="print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reeform 203"/>
          <p:cNvSpPr/>
          <p:nvPr/>
        </p:nvSpPr>
        <p:spPr>
          <a:xfrm>
            <a:off x="610322" y="11109"/>
            <a:ext cx="12192120" cy="6858360"/>
          </a:xfrm>
          <a:custGeom>
            <a:avLst/>
            <a:gdLst/>
            <a:ahLst/>
            <a:cxnLst/>
            <a:rect l="0" t="0" r="r" b="b"/>
            <a:pathLst>
              <a:path w="33867" h="19051">
                <a:moveTo>
                  <a:pt x="0" y="19051"/>
                </a:moveTo>
                <a:lnTo>
                  <a:pt x="33867" y="19051"/>
                </a:lnTo>
                <a:lnTo>
                  <a:pt x="33867" y="0"/>
                </a:lnTo>
                <a:lnTo>
                  <a:pt x="0" y="0"/>
                </a:lnTo>
                <a:lnTo>
                  <a:pt x="0" y="1905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05" name="Straight Connector 204"/>
          <p:cNvSpPr/>
          <p:nvPr/>
        </p:nvSpPr>
        <p:spPr>
          <a:xfrm>
            <a:off x="9537226" y="6429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Straight Connector 205"/>
          <p:cNvSpPr/>
          <p:nvPr/>
        </p:nvSpPr>
        <p:spPr>
          <a:xfrm flipH="1">
            <a:off x="7593946" y="3692469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Freeform 206"/>
          <p:cNvSpPr/>
          <p:nvPr/>
        </p:nvSpPr>
        <p:spPr>
          <a:xfrm>
            <a:off x="9341746" y="-7971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208" name="Freeform 207"/>
          <p:cNvSpPr/>
          <p:nvPr/>
        </p:nvSpPr>
        <p:spPr>
          <a:xfrm>
            <a:off x="9761146" y="-7971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209" name="Freeform 208"/>
          <p:cNvSpPr/>
          <p:nvPr/>
        </p:nvSpPr>
        <p:spPr>
          <a:xfrm>
            <a:off x="9094066" y="3049509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210" name="Freeform 209"/>
          <p:cNvSpPr/>
          <p:nvPr/>
        </p:nvSpPr>
        <p:spPr>
          <a:xfrm>
            <a:off x="9494386" y="-7971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211" name="Freeform 210"/>
          <p:cNvSpPr/>
          <p:nvPr/>
        </p:nvSpPr>
        <p:spPr>
          <a:xfrm>
            <a:off x="11056426" y="-7971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212" name="Freeform 211"/>
          <p:cNvSpPr/>
          <p:nvPr/>
        </p:nvSpPr>
        <p:spPr>
          <a:xfrm>
            <a:off x="11094586" y="-7971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213" name="Freeform 212"/>
          <p:cNvSpPr/>
          <p:nvPr/>
        </p:nvSpPr>
        <p:spPr>
          <a:xfrm>
            <a:off x="10532626" y="3592389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214" name="Freeform 213"/>
          <p:cNvSpPr/>
          <p:nvPr/>
        </p:nvSpPr>
        <p:spPr>
          <a:xfrm>
            <a:off x="159946" y="4011429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215" name="TextBox 214"/>
          <p:cNvSpPr txBox="1"/>
          <p:nvPr/>
        </p:nvSpPr>
        <p:spPr>
          <a:xfrm>
            <a:off x="912346" y="6489309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698226" y="6489309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pic>
        <p:nvPicPr>
          <p:cNvPr id="217" name="Picture 216"/>
          <p:cNvPicPr/>
          <p:nvPr/>
        </p:nvPicPr>
        <p:blipFill>
          <a:blip r:embed="rId2" cstate="print"/>
          <a:stretch/>
        </p:blipFill>
        <p:spPr>
          <a:xfrm>
            <a:off x="836386" y="6469149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218" name="TextBox 217"/>
          <p:cNvSpPr txBox="1"/>
          <p:nvPr/>
        </p:nvSpPr>
        <p:spPr>
          <a:xfrm>
            <a:off x="886883" y="198169"/>
            <a:ext cx="3275640" cy="709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RESULTS </a:t>
            </a:r>
            <a:endParaRPr lang="en-IN" sz="4800" b="0" strike="noStrike" spc="-1" dirty="0">
              <a:latin typeface="Times New Roman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Consolas" pitchFamily="49" charset="0"/>
                <a:cs typeface="Arial" pitchFamily="34" charset="0"/>
              </a:rPr>
              <a:t>Epoch 0: Loss = 0.47073804553437715 Epoch 100: Loss = 0.3067689501668655 Epoch 200: Loss = 0.20326689735047374 Epoch 300: Loss = 0.1420522170051221 Epoch 400: Loss = 0.1045056742458889 Epoch 500: Loss = 0.08027898488420122 Epoch 600: Loss = 0.06387909604329431 Epoch 700: Loss = 0.05229858869654254 Epoch 800: Loss = 0.043819524151194715 Epoch 900: Loss = 0.03741719298315425 Accuracy: 1.0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Consolas" pitchFamily="49" charset="0"/>
                <a:cs typeface="Arial" pitchFamily="34" charset="0"/>
              </a:rPr>
              <a:t>Epoch 0: Loss = 0.47073804553437715 Epoch 100: Loss = 0.3067689501668655 Epoch 200: Loss = 0.20326689735047374 Epoch 300: Loss = 0.1420522170051221 Epoch 400: Loss = 0.1045056742458889 Epoch 500: Loss = 0.08027898488420122 Epoch 600: Loss = 0.06387909604329431 Epoch 700: Loss = 0.05229858869654254 Epoch 800: Loss = 0.043819524151194715 Epoch 900: Loss = 0.03741719298315425 Accuracy: 1.0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Epoch 0: Loss = 0.47073804553437715 Epoch 100: Loss = 0.3067689501668655 Epoch 200: Loss = 0.20326689735047374 Epoch 300: Loss = 0.1420522170051221 Epoch 400: Loss = 0.1045056742458889 Epoch 500: Loss = 0.08027898488420122 Epoch 600: Loss = 0.06387909604329431 Epoch 700: Loss = 0.05229858869654254 Epoch 800: Loss = 0.043819524151194715 Epoch 900: Loss = 0.03741719298315425 Accuracy: 1.0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57"/>
          <p:cNvSpPr/>
          <p:nvPr/>
        </p:nvSpPr>
        <p:spPr>
          <a:xfrm>
            <a:off x="990000" y="2970000"/>
            <a:ext cx="8550000" cy="738000"/>
          </a:xfrm>
          <a:custGeom>
            <a:avLst/>
            <a:gdLst/>
            <a:ahLst/>
            <a:cxnLst/>
            <a:rect l="0" t="0" r="r" b="b"/>
            <a:pathLst>
              <a:path w="23750" h="2050">
                <a:moveTo>
                  <a:pt x="0" y="2050"/>
                </a:moveTo>
                <a:lnTo>
                  <a:pt x="23750" y="2050"/>
                </a:lnTo>
                <a:lnTo>
                  <a:pt x="23750" y="0"/>
                </a:lnTo>
                <a:lnTo>
                  <a:pt x="0" y="0"/>
                </a:lnTo>
                <a:lnTo>
                  <a:pt x="0" y="2050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r>
              <a:rPr lang="en-US" sz="4800" b="0" strike="noStrike" spc="-1" dirty="0">
                <a:latin typeface="Times New Roman"/>
              </a:rPr>
              <a:t>SENTEMENT ANALYSIS</a:t>
            </a:r>
            <a:endParaRPr lang="en-IN" sz="4800" b="0" strike="noStrike" spc="-1" dirty="0">
              <a:latin typeface="Times New Roman"/>
            </a:endParaRPr>
          </a:p>
        </p:txBody>
      </p:sp>
      <p:sp>
        <p:nvSpPr>
          <p:cNvPr id="59" name="Straight Connector 58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Straight Connector 59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Freeform 60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62" name="Freeform 61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63" name="Freeform 62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64" name="Freeform 63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65" name="Freeform 64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66" name="Freeform 65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67" name="Freeform 66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68" name="Freeform 67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69" name="TextBox 68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9353520" y="5362560"/>
            <a:ext cx="457560" cy="457560"/>
          </a:xfrm>
          <a:custGeom>
            <a:avLst/>
            <a:gdLst/>
            <a:ahLst/>
            <a:cxnLst/>
            <a:rect l="0" t="0" r="r" b="b"/>
            <a:pathLst>
              <a:path w="1271" h="1271">
                <a:moveTo>
                  <a:pt x="0" y="1271"/>
                </a:moveTo>
                <a:lnTo>
                  <a:pt x="1271" y="1271"/>
                </a:lnTo>
                <a:lnTo>
                  <a:pt x="1271" y="0"/>
                </a:lnTo>
                <a:lnTo>
                  <a:pt x="0" y="0"/>
                </a:lnTo>
                <a:lnTo>
                  <a:pt x="0" y="1271"/>
                </a:lnTo>
                <a:close/>
              </a:path>
            </a:pathLst>
          </a:custGeom>
          <a:solidFill>
            <a:srgbClr val="42B051"/>
          </a:solidFill>
          <a:ln w="0">
            <a:noFill/>
          </a:ln>
        </p:spPr>
      </p:sp>
      <p:sp>
        <p:nvSpPr>
          <p:cNvPr id="72" name="Freeform 71"/>
          <p:cNvSpPr/>
          <p:nvPr/>
        </p:nvSpPr>
        <p:spPr>
          <a:xfrm>
            <a:off x="9353520" y="5895720"/>
            <a:ext cx="181080" cy="181440"/>
          </a:xfrm>
          <a:custGeom>
            <a:avLst/>
            <a:gdLst/>
            <a:ahLst/>
            <a:cxnLst/>
            <a:rect l="0" t="0" r="r" b="b"/>
            <a:pathLst>
              <a:path w="503" h="504">
                <a:moveTo>
                  <a:pt x="0" y="504"/>
                </a:moveTo>
                <a:lnTo>
                  <a:pt x="503" y="504"/>
                </a:lnTo>
                <a:lnTo>
                  <a:pt x="503" y="0"/>
                </a:lnTo>
                <a:lnTo>
                  <a:pt x="0" y="0"/>
                </a:lnTo>
                <a:lnTo>
                  <a:pt x="0" y="504"/>
                </a:lnTo>
                <a:close/>
              </a:path>
            </a:pathLst>
          </a:custGeom>
          <a:solidFill>
            <a:srgbClr val="2E946B"/>
          </a:solidFill>
          <a:ln w="0">
            <a:noFill/>
          </a:ln>
        </p:spPr>
      </p:sp>
      <p:sp>
        <p:nvSpPr>
          <p:cNvPr id="73" name="TextBox 72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2</a:t>
            </a:r>
            <a:endParaRPr lang="en-IN" sz="1130" b="0" strike="noStrike" spc="-1">
              <a:latin typeface="Times New Roman"/>
            </a:endParaRPr>
          </a:p>
        </p:txBody>
      </p:sp>
      <p:pic>
        <p:nvPicPr>
          <p:cNvPr id="74" name="Picture 73"/>
          <p:cNvPicPr/>
          <p:nvPr/>
        </p:nvPicPr>
        <p:blipFill>
          <a:blip r:embed="rId2" cstate="print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pic>
        <p:nvPicPr>
          <p:cNvPr id="75" name="Picture 74"/>
          <p:cNvPicPr/>
          <p:nvPr/>
        </p:nvPicPr>
        <p:blipFill>
          <a:blip r:embed="rId3" cstate="print"/>
          <a:stretch/>
        </p:blipFill>
        <p:spPr>
          <a:xfrm>
            <a:off x="466560" y="6410160"/>
            <a:ext cx="3704760" cy="294840"/>
          </a:xfrm>
          <a:prstGeom prst="rect">
            <a:avLst/>
          </a:prstGeom>
          <a:ln w="0">
            <a:noFill/>
          </a:ln>
        </p:spPr>
      </p:pic>
      <p:sp>
        <p:nvSpPr>
          <p:cNvPr id="76" name="TextBox 75"/>
          <p:cNvSpPr txBox="1"/>
          <p:nvPr/>
        </p:nvSpPr>
        <p:spPr>
          <a:xfrm>
            <a:off x="752400" y="881640"/>
            <a:ext cx="4479840" cy="63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4290" b="1" strike="noStrike" spc="-1">
                <a:solidFill>
                  <a:srgbClr val="000000"/>
                </a:solidFill>
                <a:latin typeface="Trebuchet MS"/>
              </a:rPr>
              <a:t>PROJECT TITLE</a:t>
            </a:r>
            <a:endParaRPr lang="en-IN" sz="429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76"/>
          <p:cNvSpPr/>
          <p:nvPr/>
        </p:nvSpPr>
        <p:spPr>
          <a:xfrm>
            <a:off x="1289915" y="111495"/>
            <a:ext cx="8708690" cy="6247545"/>
          </a:xfrm>
          <a:custGeom>
            <a:avLst/>
            <a:gdLst/>
            <a:ahLst/>
            <a:cxnLst/>
            <a:rect l="0" t="0" r="r" b="b"/>
            <a:pathLst>
              <a:path w="26000" h="9250">
                <a:moveTo>
                  <a:pt x="0" y="9250"/>
                </a:moveTo>
                <a:lnTo>
                  <a:pt x="26000" y="9250"/>
                </a:lnTo>
                <a:lnTo>
                  <a:pt x="26000" y="0"/>
                </a:lnTo>
                <a:lnTo>
                  <a:pt x="0" y="0"/>
                </a:lnTo>
                <a:lnTo>
                  <a:pt x="0" y="9250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400" b="0" strike="noStrike" spc="-1" dirty="0">
                <a:latin typeface="Times New Roman"/>
              </a:rPr>
              <a:t>         </a:t>
            </a:r>
          </a:p>
          <a:p>
            <a:endParaRPr lang="en-IN" sz="2400" b="0" strike="noStrike" spc="-1" dirty="0">
              <a:latin typeface="Times New Roman"/>
            </a:endParaRPr>
          </a:p>
          <a:p>
            <a:endParaRPr lang="en-IN" sz="2400" b="0" strike="noStrike" spc="-1" dirty="0">
              <a:latin typeface="Times New Roman"/>
            </a:endParaRPr>
          </a:p>
          <a:p>
            <a:endParaRPr lang="en-IN" sz="2400" b="0" strike="noStrike" spc="-1" dirty="0">
              <a:latin typeface="Times New Roman"/>
            </a:endParaRPr>
          </a:p>
          <a:p>
            <a:r>
              <a:rPr lang="en-IN" sz="2400" b="0" strike="noStrike" spc="-1" dirty="0">
                <a:latin typeface="Times New Roman"/>
              </a:rPr>
              <a:t>        </a:t>
            </a:r>
            <a:br>
              <a:rPr sz="2400" dirty="0"/>
            </a:br>
            <a:r>
              <a:rPr lang="en-IN" sz="3600" b="0" strike="noStrike" spc="-1" dirty="0">
                <a:latin typeface="Times New Roman"/>
              </a:rPr>
              <a:t>1. Introduction to </a:t>
            </a:r>
            <a:r>
              <a:rPr lang="en-IN" sz="3600" b="0" strike="noStrike" spc="-1" dirty="0" err="1">
                <a:latin typeface="Times New Roman"/>
              </a:rPr>
              <a:t>Sentement</a:t>
            </a:r>
            <a:r>
              <a:rPr lang="en-IN" sz="3600" b="0" strike="noStrike" spc="-1" dirty="0">
                <a:latin typeface="Times New Roman"/>
              </a:rPr>
              <a:t> analysis.</a:t>
            </a:r>
          </a:p>
          <a:p>
            <a:r>
              <a:rPr lang="en-IN" sz="3600" b="0" strike="noStrike" spc="-1" dirty="0">
                <a:latin typeface="Times New Roman"/>
              </a:rPr>
              <a:t>2. Technologies and Tools.</a:t>
            </a:r>
          </a:p>
          <a:p>
            <a:r>
              <a:rPr lang="en-IN" sz="3600" b="0" strike="noStrike" spc="-1" dirty="0">
                <a:latin typeface="Times New Roman"/>
              </a:rPr>
              <a:t>3. Hardware Requirements.</a:t>
            </a:r>
          </a:p>
          <a:p>
            <a:r>
              <a:rPr lang="en-IN" sz="3600" b="0" strike="noStrike" spc="-1" dirty="0">
                <a:latin typeface="Times New Roman"/>
              </a:rPr>
              <a:t>4. Software Development  </a:t>
            </a:r>
          </a:p>
          <a:p>
            <a:r>
              <a:rPr lang="en-IN" sz="3600" b="0" strike="noStrike" spc="-1" dirty="0">
                <a:latin typeface="Times New Roman"/>
              </a:rPr>
              <a:t>5. Algorithm.</a:t>
            </a:r>
          </a:p>
          <a:p>
            <a:r>
              <a:rPr lang="en-IN" sz="3600" b="0" strike="noStrike" spc="-1" dirty="0">
                <a:latin typeface="Times New Roman"/>
              </a:rPr>
              <a:t>6. Use Cases and Applications.</a:t>
            </a:r>
          </a:p>
          <a:p>
            <a:r>
              <a:rPr lang="en-IN" sz="3600" b="0" strike="noStrike" spc="-1" dirty="0">
                <a:latin typeface="Times New Roman"/>
              </a:rPr>
              <a:t>7. Conclusion. </a:t>
            </a:r>
          </a:p>
          <a:p>
            <a:endParaRPr lang="en-IN" sz="2400" b="0" strike="noStrike" spc="-1" dirty="0">
              <a:latin typeface="Times New Roman"/>
            </a:endParaRPr>
          </a:p>
          <a:p>
            <a:endParaRPr lang="en-IN" sz="2400" b="0" strike="noStrike" spc="-1" dirty="0">
              <a:latin typeface="Times New Roman"/>
            </a:endParaRPr>
          </a:p>
        </p:txBody>
      </p:sp>
      <p:sp>
        <p:nvSpPr>
          <p:cNvPr id="78" name="Straight Connector 77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Straight Connector 78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Freeform 79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81" name="Freeform 80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82" name="Freeform 81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83" name="Freeform 82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84" name="Freeform 83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85" name="Freeform 84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86" name="Freeform 85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87" name="Freeform 86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88" name="TextBox 87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90" name="Freeform 89"/>
          <p:cNvSpPr/>
          <p:nvPr/>
        </p:nvSpPr>
        <p:spPr>
          <a:xfrm>
            <a:off x="7362720" y="447480"/>
            <a:ext cx="362160" cy="362160"/>
          </a:xfrm>
          <a:custGeom>
            <a:avLst/>
            <a:gdLst/>
            <a:ahLst/>
            <a:cxnLst/>
            <a:rect l="0" t="0" r="r" b="b"/>
            <a:pathLst>
              <a:path w="1006" h="1006">
                <a:moveTo>
                  <a:pt x="0" y="504"/>
                </a:moveTo>
                <a:cubicBezTo>
                  <a:pt x="0" y="225"/>
                  <a:pt x="226" y="0"/>
                  <a:pt x="504" y="0"/>
                </a:cubicBezTo>
                <a:cubicBezTo>
                  <a:pt x="781" y="0"/>
                  <a:pt x="1006" y="225"/>
                  <a:pt x="1006" y="504"/>
                </a:cubicBezTo>
                <a:cubicBezTo>
                  <a:pt x="1006" y="781"/>
                  <a:pt x="781" y="1006"/>
                  <a:pt x="504" y="1006"/>
                </a:cubicBezTo>
                <a:cubicBezTo>
                  <a:pt x="226" y="1006"/>
                  <a:pt x="0" y="781"/>
                  <a:pt x="0" y="504"/>
                </a:cubicBez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</p:sp>
      <p:sp>
        <p:nvSpPr>
          <p:cNvPr id="91" name="Freeform 90"/>
          <p:cNvSpPr/>
          <p:nvPr/>
        </p:nvSpPr>
        <p:spPr>
          <a:xfrm>
            <a:off x="11010600" y="5609880"/>
            <a:ext cx="648360" cy="648360"/>
          </a:xfrm>
          <a:custGeom>
            <a:avLst/>
            <a:gdLst/>
            <a:ahLst/>
            <a:cxnLst/>
            <a:rect l="0" t="0" r="r" b="b"/>
            <a:pathLst>
              <a:path w="1801" h="1801">
                <a:moveTo>
                  <a:pt x="0" y="900"/>
                </a:moveTo>
                <a:cubicBezTo>
                  <a:pt x="0" y="403"/>
                  <a:pt x="403" y="0"/>
                  <a:pt x="901" y="0"/>
                </a:cubicBezTo>
                <a:cubicBezTo>
                  <a:pt x="1398" y="0"/>
                  <a:pt x="1801" y="403"/>
                  <a:pt x="1801" y="900"/>
                </a:cubicBezTo>
                <a:cubicBezTo>
                  <a:pt x="1801" y="1397"/>
                  <a:pt x="1398" y="1801"/>
                  <a:pt x="901" y="1801"/>
                </a:cubicBezTo>
                <a:cubicBezTo>
                  <a:pt x="403" y="1801"/>
                  <a:pt x="0" y="1397"/>
                  <a:pt x="0" y="900"/>
                </a:cubicBezTo>
                <a:close/>
              </a:path>
            </a:pathLst>
          </a:custGeom>
          <a:solidFill>
            <a:srgbClr val="2E83C3"/>
          </a:solidFill>
          <a:ln w="0">
            <a:noFill/>
          </a:ln>
        </p:spPr>
      </p:sp>
      <p:sp>
        <p:nvSpPr>
          <p:cNvPr id="92" name="Freeform 91"/>
          <p:cNvSpPr/>
          <p:nvPr/>
        </p:nvSpPr>
        <p:spPr>
          <a:xfrm>
            <a:off x="10686960" y="6134040"/>
            <a:ext cx="248040" cy="248040"/>
          </a:xfrm>
          <a:custGeom>
            <a:avLst/>
            <a:gdLst/>
            <a:ahLst/>
            <a:cxnLst/>
            <a:rect l="0" t="0" r="r" b="b"/>
            <a:pathLst>
              <a:path w="689" h="689">
                <a:moveTo>
                  <a:pt x="0" y="344"/>
                </a:moveTo>
                <a:cubicBezTo>
                  <a:pt x="0" y="154"/>
                  <a:pt x="154" y="0"/>
                  <a:pt x="345" y="0"/>
                </a:cubicBezTo>
                <a:cubicBezTo>
                  <a:pt x="535" y="0"/>
                  <a:pt x="689" y="154"/>
                  <a:pt x="689" y="344"/>
                </a:cubicBezTo>
                <a:cubicBezTo>
                  <a:pt x="689" y="535"/>
                  <a:pt x="535" y="689"/>
                  <a:pt x="345" y="689"/>
                </a:cubicBezTo>
                <a:cubicBezTo>
                  <a:pt x="154" y="689"/>
                  <a:pt x="0" y="535"/>
                  <a:pt x="0" y="344"/>
                </a:cubicBezTo>
                <a:close/>
              </a:path>
            </a:pathLst>
          </a:custGeom>
          <a:solidFill>
            <a:srgbClr val="2E946B"/>
          </a:solidFill>
          <a:ln w="0">
            <a:noFill/>
          </a:ln>
        </p:spPr>
      </p:sp>
      <p:pic>
        <p:nvPicPr>
          <p:cNvPr id="93" name="Picture 92"/>
          <p:cNvPicPr/>
          <p:nvPr/>
        </p:nvPicPr>
        <p:blipFill>
          <a:blip r:embed="rId3" cstate="print"/>
          <a:stretch/>
        </p:blipFill>
        <p:spPr>
          <a:xfrm>
            <a:off x="466560" y="6410160"/>
            <a:ext cx="3704760" cy="29484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93"/>
          <p:cNvPicPr/>
          <p:nvPr/>
        </p:nvPicPr>
        <p:blipFill>
          <a:blip r:embed="rId4" cstate="print"/>
          <a:stretch/>
        </p:blipFill>
        <p:spPr>
          <a:xfrm flipH="1">
            <a:off x="92160" y="4347900"/>
            <a:ext cx="973835" cy="2260800"/>
          </a:xfrm>
          <a:prstGeom prst="rect">
            <a:avLst/>
          </a:prstGeom>
          <a:ln w="0">
            <a:noFill/>
          </a:ln>
        </p:spPr>
      </p:pic>
      <p:sp>
        <p:nvSpPr>
          <p:cNvPr id="95" name="TextBox 94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3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52400" y="502200"/>
            <a:ext cx="2878200" cy="709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AGENDA</a:t>
            </a:r>
            <a:endParaRPr lang="en-IN" sz="48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 96"/>
          <p:cNvSpPr/>
          <p:nvPr/>
        </p:nvSpPr>
        <p:spPr>
          <a:xfrm>
            <a:off x="0" y="-360"/>
            <a:ext cx="12192120" cy="6858360"/>
          </a:xfrm>
          <a:custGeom>
            <a:avLst/>
            <a:gdLst/>
            <a:ahLst/>
            <a:cxnLst/>
            <a:rect l="0" t="0" r="r" b="b"/>
            <a:pathLst>
              <a:path w="33867" h="19051">
                <a:moveTo>
                  <a:pt x="0" y="19051"/>
                </a:moveTo>
                <a:lnTo>
                  <a:pt x="33867" y="19051"/>
                </a:lnTo>
                <a:lnTo>
                  <a:pt x="33867" y="0"/>
                </a:lnTo>
                <a:lnTo>
                  <a:pt x="0" y="0"/>
                </a:lnTo>
                <a:lnTo>
                  <a:pt x="0" y="1905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8" name="Straight Connector 97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Straight Connector 98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Freeform 99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101" name="Freeform 100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102" name="Freeform 101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03" name="Freeform 102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104" name="Freeform 103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105" name="Freeform 104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106" name="Freeform 105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07" name="Freeform 106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108" name="TextBox 107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9532440" y="5302440"/>
            <a:ext cx="457560" cy="457560"/>
          </a:xfrm>
          <a:custGeom>
            <a:avLst/>
            <a:gdLst/>
            <a:ahLst/>
            <a:cxnLst/>
            <a:rect l="0" t="0" r="r" b="b"/>
            <a:pathLst>
              <a:path w="1271" h="1271">
                <a:moveTo>
                  <a:pt x="0" y="1271"/>
                </a:moveTo>
                <a:lnTo>
                  <a:pt x="1271" y="1271"/>
                </a:lnTo>
                <a:lnTo>
                  <a:pt x="1271" y="0"/>
                </a:lnTo>
                <a:lnTo>
                  <a:pt x="0" y="0"/>
                </a:lnTo>
                <a:lnTo>
                  <a:pt x="0" y="1271"/>
                </a:lnTo>
                <a:close/>
              </a:path>
            </a:pathLst>
          </a:custGeom>
          <a:solidFill>
            <a:srgbClr val="42B051"/>
          </a:solidFill>
          <a:ln w="0">
            <a:noFill/>
          </a:ln>
        </p:spPr>
      </p:sp>
      <p:sp>
        <p:nvSpPr>
          <p:cNvPr id="111" name="Freeform 110"/>
          <p:cNvSpPr/>
          <p:nvPr/>
        </p:nvSpPr>
        <p:spPr>
          <a:xfrm>
            <a:off x="9353520" y="5895720"/>
            <a:ext cx="181080" cy="181440"/>
          </a:xfrm>
          <a:custGeom>
            <a:avLst/>
            <a:gdLst/>
            <a:ahLst/>
            <a:cxnLst/>
            <a:rect l="0" t="0" r="r" b="b"/>
            <a:pathLst>
              <a:path w="503" h="504">
                <a:moveTo>
                  <a:pt x="0" y="504"/>
                </a:moveTo>
                <a:lnTo>
                  <a:pt x="503" y="504"/>
                </a:lnTo>
                <a:lnTo>
                  <a:pt x="503" y="0"/>
                </a:lnTo>
                <a:lnTo>
                  <a:pt x="0" y="0"/>
                </a:lnTo>
                <a:lnTo>
                  <a:pt x="0" y="504"/>
                </a:lnTo>
                <a:close/>
              </a:path>
            </a:pathLst>
          </a:custGeom>
          <a:solidFill>
            <a:srgbClr val="2E946B"/>
          </a:solidFill>
          <a:ln w="0">
            <a:noFill/>
          </a:ln>
        </p:spPr>
      </p:sp>
      <p:sp>
        <p:nvSpPr>
          <p:cNvPr id="112" name="TextBox 111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4</a:t>
            </a:r>
            <a:endParaRPr lang="en-IN" sz="1130" b="0" strike="noStrike" spc="-1">
              <a:latin typeface="Times New Roman"/>
            </a:endParaRPr>
          </a:p>
        </p:txBody>
      </p:sp>
      <p:pic>
        <p:nvPicPr>
          <p:cNvPr id="113" name="Picture 112"/>
          <p:cNvPicPr/>
          <p:nvPr/>
        </p:nvPicPr>
        <p:blipFill>
          <a:blip r:embed="rId3" cstate="print"/>
          <a:stretch/>
        </p:blipFill>
        <p:spPr>
          <a:xfrm rot="20728200">
            <a:off x="9932400" y="4095000"/>
            <a:ext cx="2037240" cy="240264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113"/>
          <p:cNvPicPr/>
          <p:nvPr/>
        </p:nvPicPr>
        <p:blipFill>
          <a:blip r:embed="rId4" cstate="print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15" name="TextBox 114"/>
          <p:cNvSpPr txBox="1"/>
          <p:nvPr/>
        </p:nvSpPr>
        <p:spPr>
          <a:xfrm>
            <a:off x="332280" y="455400"/>
            <a:ext cx="7000560" cy="63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4280" b="1" strike="noStrike" spc="-1">
                <a:solidFill>
                  <a:srgbClr val="000000"/>
                </a:solidFill>
                <a:latin typeface="Trebuchet MS"/>
              </a:rPr>
              <a:t>PROBLEM  STATEMENT</a:t>
            </a:r>
            <a:endParaRPr lang="en-IN" sz="4280" b="0" strike="noStrike" spc="-1">
              <a:latin typeface="Times New Roman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29140" y="1903320"/>
            <a:ext cx="9810000" cy="49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of sentiment analysis involves analyzing a piece of text (such as a review, comment, or tweet) and determining the sentiment conveyed by it. Sentiment analysis aims to automatically classify the sentiment of the text as positive, negative, or neutral </a:t>
            </a:r>
          </a:p>
          <a:p>
            <a:r>
              <a:rPr lang="en-US" sz="2800" b="0" strike="noStrike" spc="-1" dirty="0">
                <a:latin typeface="Times New Roman"/>
              </a:rPr>
              <a:t>      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key 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Data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Annotation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 116"/>
          <p:cNvSpPr/>
          <p:nvPr/>
        </p:nvSpPr>
        <p:spPr>
          <a:xfrm>
            <a:off x="325440" y="1395000"/>
            <a:ext cx="9752209" cy="4410000"/>
          </a:xfrm>
          <a:custGeom>
            <a:avLst/>
            <a:gdLst/>
            <a:ahLst/>
            <a:cxnLst/>
            <a:rect l="0" t="0" r="r" b="b"/>
            <a:pathLst>
              <a:path w="31866" h="12250">
                <a:moveTo>
                  <a:pt x="0" y="12250"/>
                </a:moveTo>
                <a:lnTo>
                  <a:pt x="31866" y="12250"/>
                </a:lnTo>
                <a:lnTo>
                  <a:pt x="31866" y="0"/>
                </a:lnTo>
                <a:lnTo>
                  <a:pt x="0" y="0"/>
                </a:lnTo>
                <a:lnTo>
                  <a:pt x="0" y="12250"/>
                </a:lnTo>
                <a:close/>
              </a:path>
            </a:pathLst>
          </a:custGeom>
          <a:solidFill>
            <a:srgbClr val="F2F2F2">
              <a:alpha val="7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Collection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Gather a diverse dataset of text samples from various sources such as social         media, customer reviews, news articles,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surveys.Ensure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is properly labeled with sentiment annotations.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Preprocessing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Tokenize the text data and convert it into numerical representations.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Perform text normalization techniques such as stemming, lemmatization, and        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any noise or inconsistencies in the data.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Exploratory Data Analysis (EDA)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Analyze the distribution of sentiment classes in the dataset.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common words or phrases associated with each sentiment category.</a:t>
            </a:r>
          </a:p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50404"/>
              </a:buClr>
              <a:buSzPct val="45000"/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Straight Connector 117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Straight Connector 118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Freeform 119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121" name="Freeform 120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122" name="Freeform 121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123" name="Freeform 122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124" name="Freeform 123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125" name="Freeform 124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126" name="Freeform 125"/>
          <p:cNvSpPr/>
          <p:nvPr/>
        </p:nvSpPr>
        <p:spPr>
          <a:xfrm>
            <a:off x="10350000" y="360000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27" name="Freeform 126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128" name="TextBox 127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5</a:t>
            </a:r>
            <a:endParaRPr lang="en-IN" sz="1130" b="0" strike="noStrike" spc="-1">
              <a:latin typeface="Times New Roman"/>
            </a:endParaRPr>
          </a:p>
        </p:txBody>
      </p:sp>
      <p:pic>
        <p:nvPicPr>
          <p:cNvPr id="131" name="Picture 130"/>
          <p:cNvPicPr/>
          <p:nvPr/>
        </p:nvPicPr>
        <p:blipFill>
          <a:blip r:embed="rId2" cstate="print"/>
          <a:stretch/>
        </p:blipFill>
        <p:spPr>
          <a:xfrm>
            <a:off x="10653720" y="5234472"/>
            <a:ext cx="1316280" cy="1383407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131"/>
          <p:cNvPicPr/>
          <p:nvPr/>
        </p:nvPicPr>
        <p:blipFill>
          <a:blip r:embed="rId3" cstate="print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33" name="TextBox 132"/>
          <p:cNvSpPr txBox="1"/>
          <p:nvPr/>
        </p:nvSpPr>
        <p:spPr>
          <a:xfrm>
            <a:off x="325440" y="270000"/>
            <a:ext cx="6154560" cy="62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4200" b="1" strike="noStrike" spc="-1">
                <a:solidFill>
                  <a:srgbClr val="000000"/>
                </a:solidFill>
                <a:latin typeface="Trebuchet MS"/>
              </a:rPr>
              <a:t>PROJECT  OVERVIEW</a:t>
            </a:r>
            <a:endParaRPr lang="en-IN" sz="4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 133"/>
          <p:cNvSpPr/>
          <p:nvPr/>
        </p:nvSpPr>
        <p:spPr>
          <a:xfrm>
            <a:off x="990000" y="1890000"/>
            <a:ext cx="8460000" cy="2790000"/>
          </a:xfrm>
          <a:custGeom>
            <a:avLst/>
            <a:gdLst/>
            <a:ahLst/>
            <a:cxnLst/>
            <a:rect l="0" t="0" r="r" b="b"/>
            <a:pathLst>
              <a:path w="23500" h="7750">
                <a:moveTo>
                  <a:pt x="0" y="7750"/>
                </a:moveTo>
                <a:lnTo>
                  <a:pt x="23500" y="7750"/>
                </a:lnTo>
                <a:lnTo>
                  <a:pt x="23500" y="0"/>
                </a:lnTo>
                <a:lnTo>
                  <a:pt x="0" y="0"/>
                </a:lnTo>
                <a:lnTo>
                  <a:pt x="0" y="775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3600" b="0" strike="noStrike" spc="-1" dirty="0">
                <a:latin typeface="Times New Roman"/>
              </a:rPr>
              <a:t>1.Business and </a:t>
            </a:r>
            <a:r>
              <a:rPr lang="en-IN" sz="3600" b="0" strike="noStrike" spc="-1" dirty="0" err="1">
                <a:latin typeface="Times New Roman"/>
              </a:rPr>
              <a:t>origanation</a:t>
            </a:r>
            <a:endParaRPr lang="en-IN" sz="3600" b="0" strike="noStrike" spc="-1" dirty="0">
              <a:latin typeface="Times New Roman"/>
            </a:endParaRPr>
          </a:p>
          <a:p>
            <a:r>
              <a:rPr lang="en-IN" sz="3600" spc="-1" dirty="0">
                <a:latin typeface="Times New Roman"/>
              </a:rPr>
              <a:t>2</a:t>
            </a:r>
            <a:r>
              <a:rPr lang="en-IN" sz="3600" b="0" strike="noStrike" spc="-1" dirty="0">
                <a:latin typeface="Times New Roman"/>
              </a:rPr>
              <a:t>. </a:t>
            </a:r>
            <a:r>
              <a:rPr lang="en-IN" sz="3600" spc="-1" dirty="0">
                <a:latin typeface="Times New Roman"/>
              </a:rPr>
              <a:t>Market </a:t>
            </a:r>
            <a:r>
              <a:rPr lang="en-IN" sz="3600" spc="-1" dirty="0" err="1">
                <a:latin typeface="Times New Roman"/>
              </a:rPr>
              <a:t>reacher</a:t>
            </a:r>
            <a:endParaRPr lang="en-IN" sz="3600" spc="-1" dirty="0">
              <a:latin typeface="Times New Roman"/>
            </a:endParaRPr>
          </a:p>
          <a:p>
            <a:r>
              <a:rPr lang="en-IN" sz="3600" b="0" strike="noStrike" spc="-1" dirty="0">
                <a:latin typeface="Times New Roman"/>
              </a:rPr>
              <a:t>3. </a:t>
            </a:r>
            <a:r>
              <a:rPr lang="en-IN" sz="3600" spc="-1" dirty="0">
                <a:latin typeface="Times New Roman"/>
              </a:rPr>
              <a:t>Government and public sector</a:t>
            </a:r>
            <a:endParaRPr lang="en-IN" sz="3600" b="0" strike="noStrike" spc="-1" dirty="0">
              <a:latin typeface="Times New Roman"/>
            </a:endParaRPr>
          </a:p>
          <a:p>
            <a:r>
              <a:rPr lang="en-IN" sz="3600" b="0" strike="noStrike" spc="-1" dirty="0">
                <a:latin typeface="Times New Roman"/>
              </a:rPr>
              <a:t>4. </a:t>
            </a:r>
            <a:r>
              <a:rPr lang="en-IN" sz="3600" spc="-1" dirty="0" err="1">
                <a:latin typeface="Times New Roman"/>
              </a:rPr>
              <a:t>Acadameic</a:t>
            </a:r>
            <a:r>
              <a:rPr lang="en-IN" sz="3600" spc="-1" dirty="0">
                <a:latin typeface="Times New Roman"/>
              </a:rPr>
              <a:t> </a:t>
            </a:r>
            <a:r>
              <a:rPr lang="en-IN" sz="3600" spc="-1" dirty="0" err="1">
                <a:latin typeface="Times New Roman"/>
              </a:rPr>
              <a:t>reacher</a:t>
            </a:r>
            <a:endParaRPr lang="en-IN" sz="3600" spc="-1" dirty="0">
              <a:latin typeface="Times New Roman"/>
            </a:endParaRPr>
          </a:p>
          <a:p>
            <a:r>
              <a:rPr lang="en-IN" sz="3600" b="0" strike="noStrike" spc="-1" dirty="0">
                <a:latin typeface="Times New Roman"/>
              </a:rPr>
              <a:t>5. </a:t>
            </a:r>
            <a:r>
              <a:rPr lang="en-IN" sz="3600" spc="-1" dirty="0">
                <a:latin typeface="Times New Roman"/>
              </a:rPr>
              <a:t>Media and entertainment industry</a:t>
            </a:r>
            <a:endParaRPr lang="en-IN" sz="3600" b="0" strike="noStrike" spc="-1" dirty="0">
              <a:latin typeface="Times New Roman"/>
            </a:endParaRPr>
          </a:p>
        </p:txBody>
      </p:sp>
      <p:sp>
        <p:nvSpPr>
          <p:cNvPr id="135" name="Straight Connector 134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Straight Connector 135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Freeform 136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138" name="Freeform 137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139" name="Freeform 138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40" name="Freeform 139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141" name="Freeform 140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142" name="Freeform 141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143" name="Freeform 142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44" name="Freeform 143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145" name="TextBox 144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6</a:t>
            </a:r>
            <a:endParaRPr lang="en-IN" sz="1130" b="0" strike="noStrike" spc="-1">
              <a:latin typeface="Times New Roman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3" cstate="print"/>
          <a:stretch/>
        </p:blipFill>
        <p:spPr>
          <a:xfrm>
            <a:off x="723960" y="6172200"/>
            <a:ext cx="2180880" cy="485280"/>
          </a:xfrm>
          <a:prstGeom prst="rect">
            <a:avLst/>
          </a:prstGeom>
          <a:ln w="0">
            <a:noFill/>
          </a:ln>
        </p:spPr>
      </p:pic>
      <p:sp>
        <p:nvSpPr>
          <p:cNvPr id="149" name="TextBox 148"/>
          <p:cNvSpPr txBox="1"/>
          <p:nvPr/>
        </p:nvSpPr>
        <p:spPr>
          <a:xfrm>
            <a:off x="712080" y="934200"/>
            <a:ext cx="6253560" cy="47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3230" b="1" strike="noStrike" spc="-1">
                <a:solidFill>
                  <a:srgbClr val="000000"/>
                </a:solidFill>
                <a:latin typeface="Trebuchet MS"/>
              </a:rPr>
              <a:t>WHO ARE THE END USERS?</a:t>
            </a:r>
            <a:endParaRPr lang="en-IN" sz="323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reeform 149"/>
          <p:cNvSpPr/>
          <p:nvPr/>
        </p:nvSpPr>
        <p:spPr>
          <a:xfrm>
            <a:off x="720000" y="1530000"/>
            <a:ext cx="9360000" cy="4968000"/>
          </a:xfrm>
          <a:custGeom>
            <a:avLst/>
            <a:gdLst/>
            <a:ahLst/>
            <a:cxnLst/>
            <a:rect l="0" t="0" r="r" b="b"/>
            <a:pathLst>
              <a:path w="26000" h="13800">
                <a:moveTo>
                  <a:pt x="0" y="13800"/>
                </a:moveTo>
                <a:lnTo>
                  <a:pt x="26000" y="13800"/>
                </a:lnTo>
                <a:lnTo>
                  <a:pt x="26000" y="0"/>
                </a:lnTo>
                <a:lnTo>
                  <a:pt x="0" y="0"/>
                </a:lnTo>
                <a:lnTo>
                  <a:pt x="0" y="138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51" name="Straight Connector 150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Straight Connector 151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Freeform 152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154" name="Freeform 153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155" name="Freeform 154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56" name="Freeform 155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157" name="Freeform 156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158" name="Freeform 157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159" name="Freeform 158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60" name="Freeform 159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161" name="TextBox 160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pic>
        <p:nvPicPr>
          <p:cNvPr id="163" name="Picture 162"/>
          <p:cNvPicPr/>
          <p:nvPr/>
        </p:nvPicPr>
        <p:blipFill>
          <a:blip r:embed="rId2" cstate="print"/>
          <a:stretch/>
        </p:blipFill>
        <p:spPr>
          <a:xfrm rot="20850000">
            <a:off x="10408660" y="4702336"/>
            <a:ext cx="1620000" cy="1951920"/>
          </a:xfrm>
          <a:prstGeom prst="rect">
            <a:avLst/>
          </a:prstGeom>
          <a:ln w="0">
            <a:noFill/>
          </a:ln>
        </p:spPr>
      </p:pic>
      <p:sp>
        <p:nvSpPr>
          <p:cNvPr id="164" name="TextBox 163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7</a:t>
            </a:r>
            <a:endParaRPr lang="en-IN" sz="1130" b="0" strike="noStrike" spc="-1">
              <a:latin typeface="Times New Roman"/>
            </a:endParaRPr>
          </a:p>
        </p:txBody>
      </p:sp>
      <p:pic>
        <p:nvPicPr>
          <p:cNvPr id="165" name="Picture 164"/>
          <p:cNvPicPr/>
          <p:nvPr/>
        </p:nvPicPr>
        <p:blipFill>
          <a:blip r:embed="rId3" cstate="print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66" name="TextBox 165"/>
          <p:cNvSpPr txBox="1"/>
          <p:nvPr/>
        </p:nvSpPr>
        <p:spPr>
          <a:xfrm>
            <a:off x="570960" y="903600"/>
            <a:ext cx="1207980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3609" b="1" strike="noStrike" spc="-1">
                <a:solidFill>
                  <a:srgbClr val="000000"/>
                </a:solidFill>
                <a:latin typeface="Trebuchet MS"/>
              </a:rPr>
              <a:t>YOUR SOLUTION AND ITS VALUE PROPOSITION</a:t>
            </a:r>
            <a:endParaRPr lang="en-IN" sz="3609" b="0" strike="noStrike" spc="-1">
              <a:latin typeface="Times New Roman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85000" y="1630980"/>
            <a:ext cx="9450000" cy="281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/>
            <a:r>
              <a:rPr lang="en-IN" sz="2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The solution typically involves building a machine learning or deep learning model that can accurately classify the sentiment of text data into different categories such as positive, negative, or neutral</a:t>
            </a:r>
            <a:r>
              <a:rPr lang="en-IN" sz="2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Training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Train the selected model on the training data using an appropriate loss function and optimizer.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techniques such as grid search, random search, or Bayesian optimization.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model's performance on the validation set and adjust parameters as needed.</a:t>
            </a:r>
          </a:p>
          <a:p>
            <a:endParaRPr lang="en-IN" sz="28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reeform 167"/>
          <p:cNvSpPr/>
          <p:nvPr/>
        </p:nvSpPr>
        <p:spPr>
          <a:xfrm>
            <a:off x="720000" y="1350000"/>
            <a:ext cx="10260000" cy="4500000"/>
          </a:xfrm>
          <a:custGeom>
            <a:avLst/>
            <a:gdLst/>
            <a:ahLst/>
            <a:cxnLst/>
            <a:rect l="0" t="0" r="r" b="b"/>
            <a:pathLst>
              <a:path w="28500" h="12500">
                <a:moveTo>
                  <a:pt x="0" y="12500"/>
                </a:moveTo>
                <a:lnTo>
                  <a:pt x="28500" y="12500"/>
                </a:lnTo>
                <a:lnTo>
                  <a:pt x="28500" y="0"/>
                </a:lnTo>
                <a:lnTo>
                  <a:pt x="0" y="0"/>
                </a:lnTo>
                <a:lnTo>
                  <a:pt x="0" y="125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69" name="Straight Connector 168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Straight Connector 169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Freeform 170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172" name="Freeform 171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173" name="Freeform 172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74" name="Freeform 173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175" name="Freeform 174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176" name="Freeform 175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177" name="Freeform 176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78" name="Freeform 177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179" name="TextBox 178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pic>
        <p:nvPicPr>
          <p:cNvPr id="181" name="Picture 180"/>
          <p:cNvPicPr/>
          <p:nvPr/>
        </p:nvPicPr>
        <p:blipFill>
          <a:blip r:embed="rId2" cstate="print"/>
          <a:stretch/>
        </p:blipFill>
        <p:spPr>
          <a:xfrm>
            <a:off x="180000" y="4241880"/>
            <a:ext cx="1800000" cy="2495160"/>
          </a:xfrm>
          <a:prstGeom prst="rect">
            <a:avLst/>
          </a:prstGeom>
          <a:ln w="0">
            <a:noFill/>
          </a:ln>
        </p:spPr>
      </p:pic>
      <p:sp>
        <p:nvSpPr>
          <p:cNvPr id="182" name="TextBox 181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8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752400" y="706680"/>
            <a:ext cx="9127800" cy="63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4280" b="1" strike="noStrike" spc="-1">
                <a:solidFill>
                  <a:srgbClr val="000000"/>
                </a:solidFill>
                <a:latin typeface="Trebuchet MS"/>
              </a:rPr>
              <a:t>THE WOW IN YOUR SOLUTION</a:t>
            </a:r>
            <a:endParaRPr lang="en-IN" sz="4280" b="0" strike="noStrike" spc="-1">
              <a:latin typeface="Times New Roman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980000" y="1800000"/>
            <a:ext cx="819000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3200" b="0" strike="noStrike" spc="-1" dirty="0">
                <a:latin typeface="Times New Roman"/>
              </a:rPr>
              <a:t>1. Contactless Interaction</a:t>
            </a:r>
          </a:p>
          <a:p>
            <a:r>
              <a:rPr lang="en-IN" sz="3200" b="0" strike="noStrike" spc="-1" dirty="0">
                <a:latin typeface="Times New Roman"/>
              </a:rPr>
              <a:t>2. Easy to analysis</a:t>
            </a:r>
          </a:p>
          <a:p>
            <a:r>
              <a:rPr lang="en-IN" sz="3200" b="0" strike="noStrike" spc="-1" dirty="0">
                <a:latin typeface="Times New Roman"/>
              </a:rPr>
              <a:t>3. Multi-Modal Input</a:t>
            </a:r>
          </a:p>
          <a:p>
            <a:r>
              <a:rPr lang="en-IN" sz="3200" b="0" strike="noStrike" spc="-1" dirty="0">
                <a:latin typeface="Times New Roman"/>
              </a:rPr>
              <a:t>4. Customizable Gestures</a:t>
            </a:r>
          </a:p>
          <a:p>
            <a:r>
              <a:rPr lang="en-IN" sz="3200" b="0" strike="noStrike" spc="-1" dirty="0">
                <a:latin typeface="Times New Roman"/>
              </a:rPr>
              <a:t>5. </a:t>
            </a:r>
            <a:r>
              <a:rPr lang="en-US" sz="3200" dirty="0"/>
              <a:t>implementation</a:t>
            </a:r>
            <a:endParaRPr lang="en-IN" sz="32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184"/>
          <p:cNvSpPr/>
          <p:nvPr/>
        </p:nvSpPr>
        <p:spPr>
          <a:xfrm>
            <a:off x="5760" y="1039659"/>
            <a:ext cx="12192120" cy="6337883"/>
          </a:xfrm>
          <a:custGeom>
            <a:avLst/>
            <a:gdLst/>
            <a:ahLst/>
            <a:cxnLst/>
            <a:rect l="0" t="0" r="r" b="b"/>
            <a:pathLst>
              <a:path w="33867" h="19051">
                <a:moveTo>
                  <a:pt x="0" y="19051"/>
                </a:moveTo>
                <a:lnTo>
                  <a:pt x="33867" y="19051"/>
                </a:lnTo>
                <a:lnTo>
                  <a:pt x="33867" y="0"/>
                </a:lnTo>
                <a:lnTo>
                  <a:pt x="0" y="0"/>
                </a:lnTo>
                <a:lnTo>
                  <a:pt x="0" y="1905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86" name="Straight Connector 185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Straight Connector 186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Freeform 187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189" name="Freeform 188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190" name="Freeform 189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91" name="Freeform 190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192" name="Freeform 191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193" name="Freeform 192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194" name="Freeform 193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95" name="Freeform 194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196" name="TextBox 195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98" name="Freeform 197"/>
          <p:cNvSpPr/>
          <p:nvPr/>
        </p:nvSpPr>
        <p:spPr>
          <a:xfrm>
            <a:off x="9353520" y="5362560"/>
            <a:ext cx="457560" cy="457560"/>
          </a:xfrm>
          <a:custGeom>
            <a:avLst/>
            <a:gdLst/>
            <a:ahLst/>
            <a:cxnLst/>
            <a:rect l="0" t="0" r="r" b="b"/>
            <a:pathLst>
              <a:path w="1271" h="1271">
                <a:moveTo>
                  <a:pt x="0" y="1271"/>
                </a:moveTo>
                <a:lnTo>
                  <a:pt x="1271" y="1271"/>
                </a:lnTo>
                <a:lnTo>
                  <a:pt x="1271" y="0"/>
                </a:lnTo>
                <a:lnTo>
                  <a:pt x="0" y="0"/>
                </a:lnTo>
                <a:lnTo>
                  <a:pt x="0" y="1271"/>
                </a:lnTo>
                <a:close/>
              </a:path>
            </a:pathLst>
          </a:custGeom>
          <a:solidFill>
            <a:srgbClr val="42B051"/>
          </a:solidFill>
          <a:ln w="0">
            <a:noFill/>
          </a:ln>
        </p:spPr>
      </p:sp>
      <p:sp>
        <p:nvSpPr>
          <p:cNvPr id="199" name="Freeform 198"/>
          <p:cNvSpPr/>
          <p:nvPr/>
        </p:nvSpPr>
        <p:spPr>
          <a:xfrm>
            <a:off x="9353520" y="5895720"/>
            <a:ext cx="181080" cy="181440"/>
          </a:xfrm>
          <a:custGeom>
            <a:avLst/>
            <a:gdLst/>
            <a:ahLst/>
            <a:cxnLst/>
            <a:rect l="0" t="0" r="r" b="b"/>
            <a:pathLst>
              <a:path w="503" h="504">
                <a:moveTo>
                  <a:pt x="0" y="504"/>
                </a:moveTo>
                <a:lnTo>
                  <a:pt x="503" y="504"/>
                </a:lnTo>
                <a:lnTo>
                  <a:pt x="503" y="0"/>
                </a:lnTo>
                <a:lnTo>
                  <a:pt x="0" y="0"/>
                </a:lnTo>
                <a:lnTo>
                  <a:pt x="0" y="504"/>
                </a:lnTo>
                <a:close/>
              </a:path>
            </a:pathLst>
          </a:custGeom>
          <a:solidFill>
            <a:srgbClr val="2E946B"/>
          </a:solidFill>
          <a:ln w="0">
            <a:noFill/>
          </a:ln>
        </p:spPr>
      </p:sp>
      <p:pic>
        <p:nvPicPr>
          <p:cNvPr id="200" name="Picture 199"/>
          <p:cNvPicPr/>
          <p:nvPr/>
        </p:nvPicPr>
        <p:blipFill>
          <a:blip r:embed="rId2" cstate="print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201" name="TextBox 200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9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40000" y="160335"/>
            <a:ext cx="4074480" cy="71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4810" b="1" strike="noStrike" spc="-1">
                <a:solidFill>
                  <a:srgbClr val="000000"/>
                </a:solidFill>
                <a:latin typeface="Trebuchet MS"/>
              </a:rPr>
              <a:t>MODELLING</a:t>
            </a:r>
            <a:endParaRPr lang="en-IN" sz="4810" b="0" strike="noStrike" spc="-1">
              <a:latin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3308" y="1037880"/>
            <a:ext cx="93712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RNNs are a type of neural network architecture that can capture sequential information in text data.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process input sequences one token at a time and maintain an internal state that summarizes the information seen so far.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variants such as Long Short-Term Memory (LSTM) and Gated Recurrent Unit (GRU) are commonly used in sentiment analysis tasks due to their ability to handle variable-length sequences.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(CNNs)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are primarily used for image processing tasks, but they can also be applied to text data by treating text as a one-dimensional sequence.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sentiment analysis, CNNs use 1D convolutional filters to extract local features from text sequences, followed by pooling layers to aggregate information.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are particularly effective at capturing local patterns and dependencies in text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781</Words>
  <Application>Microsoft Office PowerPoint</Application>
  <PresentationFormat>Widescreen</PresentationFormat>
  <Paragraphs>104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Symbol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Vinaykrishna Babu</dc:creator>
  <cp:lastModifiedBy>Venotha priyaa</cp:lastModifiedBy>
  <cp:revision>12</cp:revision>
  <dcterms:modified xsi:type="dcterms:W3CDTF">2024-05-03T08:39:48Z</dcterms:modified>
  <dc:language>en-IN</dc:language>
</cp:coreProperties>
</file>