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Google Sans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font" Target="fonts/GoogleSans-boldItalic.fntdata"/><Relationship Id="rId9" Type="http://schemas.openxmlformats.org/officeDocument/2006/relationships/font" Target="fonts/Google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GoogleSans-regular.fntdata"/><Relationship Id="rId8" Type="http://schemas.openxmlformats.org/officeDocument/2006/relationships/font" Target="fonts/GoogleSans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5e3a99cfb3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5e3a99cfb3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Google Shape;54;p13"/>
          <p:cNvCxnSpPr/>
          <p:nvPr/>
        </p:nvCxnSpPr>
        <p:spPr>
          <a:xfrm rot="10800000">
            <a:off x="4489875" y="815775"/>
            <a:ext cx="924000" cy="0"/>
          </a:xfrm>
          <a:prstGeom prst="straightConnector1">
            <a:avLst/>
          </a:prstGeom>
          <a:noFill/>
          <a:ln cap="flat" cmpd="sng" w="9525">
            <a:solidFill>
              <a:srgbClr val="4285F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" name="Google Shape;55;p13"/>
          <p:cNvCxnSpPr/>
          <p:nvPr/>
        </p:nvCxnSpPr>
        <p:spPr>
          <a:xfrm>
            <a:off x="3880925" y="1441900"/>
            <a:ext cx="0" cy="583800"/>
          </a:xfrm>
          <a:prstGeom prst="straightConnector1">
            <a:avLst/>
          </a:prstGeom>
          <a:noFill/>
          <a:ln cap="flat" cmpd="sng" w="9525">
            <a:solidFill>
              <a:srgbClr val="4285F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" name="Google Shape;56;p13"/>
          <p:cNvCxnSpPr/>
          <p:nvPr/>
        </p:nvCxnSpPr>
        <p:spPr>
          <a:xfrm>
            <a:off x="5778100" y="816150"/>
            <a:ext cx="1140000" cy="0"/>
          </a:xfrm>
          <a:prstGeom prst="straightConnector1">
            <a:avLst/>
          </a:prstGeom>
          <a:noFill/>
          <a:ln cap="flat" cmpd="sng" w="9525">
            <a:solidFill>
              <a:srgbClr val="4285F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" name="Google Shape;57;p13"/>
          <p:cNvCxnSpPr/>
          <p:nvPr/>
        </p:nvCxnSpPr>
        <p:spPr>
          <a:xfrm>
            <a:off x="1049301" y="2723725"/>
            <a:ext cx="2079300" cy="0"/>
          </a:xfrm>
          <a:prstGeom prst="straightConnector1">
            <a:avLst/>
          </a:prstGeom>
          <a:noFill/>
          <a:ln cap="flat" cmpd="sng" w="9525">
            <a:solidFill>
              <a:srgbClr val="4285F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" name="Google Shape;58;p13"/>
          <p:cNvCxnSpPr/>
          <p:nvPr/>
        </p:nvCxnSpPr>
        <p:spPr>
          <a:xfrm rot="10800000">
            <a:off x="4649525" y="2723725"/>
            <a:ext cx="654900" cy="0"/>
          </a:xfrm>
          <a:prstGeom prst="straightConnector1">
            <a:avLst/>
          </a:prstGeom>
          <a:noFill/>
          <a:ln cap="flat" cmpd="sng" w="9525">
            <a:solidFill>
              <a:srgbClr val="4285F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" name="Google Shape;59;p13"/>
          <p:cNvCxnSpPr/>
          <p:nvPr/>
        </p:nvCxnSpPr>
        <p:spPr>
          <a:xfrm>
            <a:off x="1049301" y="4189350"/>
            <a:ext cx="2079300" cy="0"/>
          </a:xfrm>
          <a:prstGeom prst="straightConnector1">
            <a:avLst/>
          </a:prstGeom>
          <a:noFill/>
          <a:ln cap="flat" cmpd="sng" w="9525">
            <a:solidFill>
              <a:srgbClr val="4285F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0" name="Google Shape;60;p13"/>
          <p:cNvSpPr/>
          <p:nvPr/>
        </p:nvSpPr>
        <p:spPr>
          <a:xfrm>
            <a:off x="4649534" y="3700800"/>
            <a:ext cx="2273700" cy="211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/>
          <p:nvPr/>
        </p:nvSpPr>
        <p:spPr>
          <a:xfrm>
            <a:off x="6385757" y="2880950"/>
            <a:ext cx="537600" cy="211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5253275" y="674300"/>
            <a:ext cx="384300" cy="10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3"/>
          <p:cNvSpPr txBox="1"/>
          <p:nvPr/>
        </p:nvSpPr>
        <p:spPr>
          <a:xfrm>
            <a:off x="5199579" y="594256"/>
            <a:ext cx="4917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product_id</a:t>
            </a:r>
            <a:endParaRPr sz="500"/>
          </a:p>
        </p:txBody>
      </p:sp>
      <p:sp>
        <p:nvSpPr>
          <p:cNvPr id="64" name="Google Shape;64;p13"/>
          <p:cNvSpPr/>
          <p:nvPr/>
        </p:nvSpPr>
        <p:spPr>
          <a:xfrm>
            <a:off x="7020850" y="615000"/>
            <a:ext cx="384300" cy="10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 txBox="1"/>
          <p:nvPr/>
        </p:nvSpPr>
        <p:spPr>
          <a:xfrm>
            <a:off x="6958131" y="519519"/>
            <a:ext cx="13563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product_id</a:t>
            </a:r>
            <a:endParaRPr sz="500"/>
          </a:p>
        </p:txBody>
      </p:sp>
      <p:sp>
        <p:nvSpPr>
          <p:cNvPr id="66" name="Google Shape;66;p13"/>
          <p:cNvSpPr/>
          <p:nvPr/>
        </p:nvSpPr>
        <p:spPr>
          <a:xfrm>
            <a:off x="3352325" y="131750"/>
            <a:ext cx="1095900" cy="1554900"/>
          </a:xfrm>
          <a:prstGeom prst="roundRect">
            <a:avLst>
              <a:gd fmla="val 9029" name="adj"/>
            </a:avLst>
          </a:prstGeom>
          <a:solidFill>
            <a:srgbClr val="FFFFFF"/>
          </a:solidFill>
          <a:ln>
            <a:noFill/>
          </a:ln>
          <a:effectLst>
            <a:outerShdw blurRad="142875" rotWithShape="0" algn="bl" dir="15960000" dist="47625">
              <a:srgbClr val="000000">
                <a:alpha val="18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3"/>
          <p:cNvSpPr txBox="1"/>
          <p:nvPr/>
        </p:nvSpPr>
        <p:spPr>
          <a:xfrm>
            <a:off x="3399125" y="513075"/>
            <a:ext cx="10491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>
                <a:solidFill>
                  <a:schemeClr val="dk1"/>
                </a:solidFill>
                <a:highlight>
                  <a:srgbClr val="F4CCCC"/>
                </a:highlight>
                <a:latin typeface="Google Sans"/>
                <a:ea typeface="Google Sans"/>
                <a:cs typeface="Google Sans"/>
                <a:sym typeface="Google Sans"/>
              </a:rPr>
              <a:t>order_sid</a:t>
            </a:r>
            <a:endParaRPr sz="6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>
                <a:solidFill>
                  <a:schemeClr val="dk1"/>
                </a:solidFill>
                <a:highlight>
                  <a:srgbClr val="FFF2CC"/>
                </a:highlight>
                <a:latin typeface="Google Sans"/>
                <a:ea typeface="Google Sans"/>
                <a:cs typeface="Google Sans"/>
                <a:sym typeface="Google Sans"/>
              </a:rPr>
              <a:t>order_item_sid</a:t>
            </a:r>
            <a:endParaRPr sz="6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Google Sans"/>
                <a:ea typeface="Google Sans"/>
                <a:cs typeface="Google Sans"/>
                <a:sym typeface="Google Sans"/>
              </a:rPr>
              <a:t>order_item_type</a:t>
            </a:r>
            <a:endParaRPr sz="6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highlight>
                  <a:srgbClr val="D9D2E9"/>
                </a:highlight>
                <a:latin typeface="Google Sans"/>
                <a:ea typeface="Google Sans"/>
                <a:cs typeface="Google Sans"/>
                <a:sym typeface="Google Sans"/>
              </a:rPr>
              <a:t>product_sid</a:t>
            </a:r>
            <a:endParaRPr sz="600">
              <a:highlight>
                <a:srgbClr val="D9D2E9"/>
              </a:highlight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Google Sans"/>
                <a:ea typeface="Google Sans"/>
                <a:cs typeface="Google Sans"/>
                <a:sym typeface="Google Sans"/>
              </a:rPr>
              <a:t>planned_delivery_date</a:t>
            </a:r>
            <a:endParaRPr sz="6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Google Sans"/>
                <a:ea typeface="Google Sans"/>
                <a:cs typeface="Google Sans"/>
                <a:sym typeface="Google Sans"/>
              </a:rPr>
              <a:t>order_item_price</a:t>
            </a:r>
            <a:endParaRPr sz="6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Google Sans"/>
                <a:ea typeface="Google Sans"/>
                <a:cs typeface="Google Sans"/>
                <a:sym typeface="Google Sans"/>
              </a:rPr>
              <a:t>order_item_currency</a:t>
            </a:r>
            <a:endParaRPr sz="6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3399125" y="234150"/>
            <a:ext cx="1049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rPr>
              <a:t>Order Items</a:t>
            </a:r>
            <a:endParaRPr b="1" sz="800">
              <a:solidFill>
                <a:srgbClr val="4285F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69" name="Google Shape;69;p13"/>
          <p:cNvCxnSpPr/>
          <p:nvPr/>
        </p:nvCxnSpPr>
        <p:spPr>
          <a:xfrm>
            <a:off x="3452975" y="513075"/>
            <a:ext cx="8946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" name="Google Shape;70;p13"/>
          <p:cNvSpPr/>
          <p:nvPr/>
        </p:nvSpPr>
        <p:spPr>
          <a:xfrm>
            <a:off x="5186600" y="308925"/>
            <a:ext cx="1095900" cy="1013700"/>
          </a:xfrm>
          <a:prstGeom prst="roundRect">
            <a:avLst>
              <a:gd fmla="val 9029" name="adj"/>
            </a:avLst>
          </a:prstGeom>
          <a:solidFill>
            <a:srgbClr val="FFFFFF"/>
          </a:solidFill>
          <a:ln>
            <a:noFill/>
          </a:ln>
          <a:effectLst>
            <a:outerShdw blurRad="142875" rotWithShape="0" algn="bl" dir="15960000" dist="47625">
              <a:srgbClr val="000000">
                <a:alpha val="18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3"/>
          <p:cNvSpPr txBox="1"/>
          <p:nvPr/>
        </p:nvSpPr>
        <p:spPr>
          <a:xfrm>
            <a:off x="5233388" y="690250"/>
            <a:ext cx="1049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>
                <a:solidFill>
                  <a:schemeClr val="dk1"/>
                </a:solidFill>
                <a:highlight>
                  <a:srgbClr val="D9D2E9"/>
                </a:highlight>
                <a:latin typeface="Google Sans"/>
                <a:ea typeface="Google Sans"/>
                <a:cs typeface="Google Sans"/>
                <a:sym typeface="Google Sans"/>
              </a:rPr>
              <a:t>product_sid</a:t>
            </a:r>
            <a:endParaRPr sz="6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Google Sans"/>
                <a:ea typeface="Google Sans"/>
                <a:cs typeface="Google Sans"/>
                <a:sym typeface="Google Sans"/>
              </a:rPr>
              <a:t>product_name</a:t>
            </a:r>
            <a:endParaRPr sz="6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Google Sans"/>
                <a:ea typeface="Google Sans"/>
                <a:cs typeface="Google Sans"/>
                <a:sym typeface="Google Sans"/>
              </a:rPr>
              <a:t>product_category</a:t>
            </a:r>
            <a:endParaRPr sz="6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2" name="Google Shape;72;p13"/>
          <p:cNvSpPr txBox="1"/>
          <p:nvPr/>
        </p:nvSpPr>
        <p:spPr>
          <a:xfrm>
            <a:off x="5233388" y="411325"/>
            <a:ext cx="1049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rPr>
              <a:t>Product</a:t>
            </a:r>
            <a:endParaRPr b="1" sz="800">
              <a:solidFill>
                <a:srgbClr val="4285F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73" name="Google Shape;73;p13"/>
          <p:cNvCxnSpPr/>
          <p:nvPr/>
        </p:nvCxnSpPr>
        <p:spPr>
          <a:xfrm>
            <a:off x="5287238" y="690250"/>
            <a:ext cx="8946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" name="Google Shape;74;p13"/>
          <p:cNvSpPr/>
          <p:nvPr/>
        </p:nvSpPr>
        <p:spPr>
          <a:xfrm>
            <a:off x="6958125" y="234150"/>
            <a:ext cx="1095900" cy="1182000"/>
          </a:xfrm>
          <a:prstGeom prst="roundRect">
            <a:avLst>
              <a:gd fmla="val 9029" name="adj"/>
            </a:avLst>
          </a:prstGeom>
          <a:solidFill>
            <a:srgbClr val="FFFFFF"/>
          </a:solidFill>
          <a:ln>
            <a:noFill/>
          </a:ln>
          <a:effectLst>
            <a:outerShdw blurRad="142875" rotWithShape="0" algn="bl" dir="15960000" dist="47625">
              <a:srgbClr val="000000">
                <a:alpha val="18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3"/>
          <p:cNvSpPr txBox="1"/>
          <p:nvPr/>
        </p:nvSpPr>
        <p:spPr>
          <a:xfrm>
            <a:off x="7004913" y="615463"/>
            <a:ext cx="1049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>
                <a:solidFill>
                  <a:schemeClr val="dk1"/>
                </a:solidFill>
                <a:highlight>
                  <a:srgbClr val="D9D2E9"/>
                </a:highlight>
                <a:latin typeface="Google Sans"/>
                <a:ea typeface="Google Sans"/>
                <a:cs typeface="Google Sans"/>
                <a:sym typeface="Google Sans"/>
              </a:rPr>
              <a:t>product_sid</a:t>
            </a:r>
            <a:endParaRPr sz="6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Google Sans"/>
                <a:ea typeface="Google Sans"/>
                <a:cs typeface="Google Sans"/>
                <a:sym typeface="Google Sans"/>
              </a:rPr>
              <a:t>product_price</a:t>
            </a:r>
            <a:endParaRPr sz="6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Google Sans"/>
                <a:ea typeface="Google Sans"/>
                <a:cs typeface="Google Sans"/>
                <a:sym typeface="Google Sans"/>
              </a:rPr>
              <a:t>price_valid_from</a:t>
            </a:r>
            <a:endParaRPr sz="6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Google Sans"/>
                <a:ea typeface="Google Sans"/>
                <a:cs typeface="Google Sans"/>
                <a:sym typeface="Google Sans"/>
              </a:rPr>
              <a:t>price_valid_to</a:t>
            </a:r>
            <a:endParaRPr sz="6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6" name="Google Shape;76;p13"/>
          <p:cNvSpPr txBox="1"/>
          <p:nvPr/>
        </p:nvSpPr>
        <p:spPr>
          <a:xfrm>
            <a:off x="7004913" y="336538"/>
            <a:ext cx="1049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rPr>
              <a:t>Product Price</a:t>
            </a:r>
            <a:endParaRPr b="1" sz="800">
              <a:solidFill>
                <a:srgbClr val="4285F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77" name="Google Shape;77;p13"/>
          <p:cNvCxnSpPr/>
          <p:nvPr/>
        </p:nvCxnSpPr>
        <p:spPr>
          <a:xfrm>
            <a:off x="7058763" y="615463"/>
            <a:ext cx="8946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" name="Google Shape;78;p13"/>
          <p:cNvSpPr/>
          <p:nvPr/>
        </p:nvSpPr>
        <p:spPr>
          <a:xfrm>
            <a:off x="186750" y="2361600"/>
            <a:ext cx="384300" cy="10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3"/>
          <p:cNvSpPr/>
          <p:nvPr/>
        </p:nvSpPr>
        <p:spPr>
          <a:xfrm>
            <a:off x="124025" y="1980750"/>
            <a:ext cx="1095900" cy="1182000"/>
          </a:xfrm>
          <a:prstGeom prst="roundRect">
            <a:avLst>
              <a:gd fmla="val 9029" name="adj"/>
            </a:avLst>
          </a:prstGeom>
          <a:solidFill>
            <a:srgbClr val="FFFFFF"/>
          </a:solidFill>
          <a:ln>
            <a:noFill/>
          </a:ln>
          <a:effectLst>
            <a:outerShdw blurRad="142875" rotWithShape="0" algn="bl" dir="15960000" dist="47625">
              <a:srgbClr val="000000">
                <a:alpha val="18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3"/>
          <p:cNvSpPr txBox="1"/>
          <p:nvPr/>
        </p:nvSpPr>
        <p:spPr>
          <a:xfrm>
            <a:off x="170813" y="2362063"/>
            <a:ext cx="1049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>
                <a:solidFill>
                  <a:schemeClr val="dk1"/>
                </a:solidFill>
                <a:highlight>
                  <a:srgbClr val="D9EAD3"/>
                </a:highlight>
                <a:latin typeface="Google Sans"/>
                <a:ea typeface="Google Sans"/>
                <a:cs typeface="Google Sans"/>
                <a:sym typeface="Google Sans"/>
              </a:rPr>
              <a:t>shipment_sid</a:t>
            </a:r>
            <a:endParaRPr sz="6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>
                <a:solidFill>
                  <a:schemeClr val="dk1"/>
                </a:solidFill>
                <a:highlight>
                  <a:srgbClr val="F4CCCC"/>
                </a:highlight>
                <a:latin typeface="Google Sans"/>
                <a:ea typeface="Google Sans"/>
                <a:cs typeface="Google Sans"/>
                <a:sym typeface="Google Sans"/>
              </a:rPr>
              <a:t>order_sid</a:t>
            </a:r>
            <a:endParaRPr sz="6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>
                <a:solidFill>
                  <a:schemeClr val="dk1"/>
                </a:solidFill>
                <a:highlight>
                  <a:srgbClr val="FFF2CC"/>
                </a:highlight>
                <a:latin typeface="Google Sans"/>
                <a:ea typeface="Google Sans"/>
                <a:cs typeface="Google Sans"/>
                <a:sym typeface="Google Sans"/>
              </a:rPr>
              <a:t>order_item_sid</a:t>
            </a:r>
            <a:endParaRPr sz="6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Google Sans"/>
                <a:ea typeface="Google Sans"/>
                <a:cs typeface="Google Sans"/>
                <a:sym typeface="Google Sans"/>
              </a:rPr>
              <a:t>shipped_quanity</a:t>
            </a:r>
            <a:endParaRPr sz="6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1" name="Google Shape;81;p13"/>
          <p:cNvSpPr txBox="1"/>
          <p:nvPr/>
        </p:nvSpPr>
        <p:spPr>
          <a:xfrm>
            <a:off x="170813" y="2083138"/>
            <a:ext cx="1049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rPr>
              <a:t>Shipments</a:t>
            </a:r>
            <a:endParaRPr b="1" sz="800">
              <a:solidFill>
                <a:srgbClr val="4285F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82" name="Google Shape;82;p13"/>
          <p:cNvCxnSpPr/>
          <p:nvPr/>
        </p:nvCxnSpPr>
        <p:spPr>
          <a:xfrm>
            <a:off x="224663" y="2362063"/>
            <a:ext cx="8946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" name="Google Shape;83;p13"/>
          <p:cNvSpPr/>
          <p:nvPr/>
        </p:nvSpPr>
        <p:spPr>
          <a:xfrm>
            <a:off x="186750" y="3799000"/>
            <a:ext cx="384300" cy="10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3"/>
          <p:cNvSpPr/>
          <p:nvPr/>
        </p:nvSpPr>
        <p:spPr>
          <a:xfrm>
            <a:off x="124025" y="3418150"/>
            <a:ext cx="1095900" cy="1300500"/>
          </a:xfrm>
          <a:prstGeom prst="roundRect">
            <a:avLst>
              <a:gd fmla="val 9029" name="adj"/>
            </a:avLst>
          </a:prstGeom>
          <a:solidFill>
            <a:srgbClr val="FFFFFF"/>
          </a:solidFill>
          <a:ln>
            <a:noFill/>
          </a:ln>
          <a:effectLst>
            <a:outerShdw blurRad="142875" rotWithShape="0" algn="bl" dir="15960000" dist="47625">
              <a:srgbClr val="000000">
                <a:alpha val="18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3"/>
          <p:cNvSpPr txBox="1"/>
          <p:nvPr/>
        </p:nvSpPr>
        <p:spPr>
          <a:xfrm>
            <a:off x="170813" y="3799463"/>
            <a:ext cx="1049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>
                <a:solidFill>
                  <a:schemeClr val="dk1"/>
                </a:solidFill>
                <a:highlight>
                  <a:srgbClr val="C9DAF8"/>
                </a:highlight>
                <a:latin typeface="Google Sans"/>
                <a:ea typeface="Google Sans"/>
                <a:cs typeface="Google Sans"/>
                <a:sym typeface="Google Sans"/>
              </a:rPr>
              <a:t>billing_sid</a:t>
            </a:r>
            <a:endParaRPr sz="6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Google Sans"/>
                <a:ea typeface="Google Sans"/>
                <a:cs typeface="Google Sans"/>
                <a:sym typeface="Google Sans"/>
              </a:rPr>
              <a:t>billing_date</a:t>
            </a:r>
            <a:endParaRPr sz="6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>
                <a:solidFill>
                  <a:schemeClr val="dk1"/>
                </a:solidFill>
                <a:highlight>
                  <a:srgbClr val="F4CCCC"/>
                </a:highlight>
                <a:latin typeface="Google Sans"/>
                <a:ea typeface="Google Sans"/>
                <a:cs typeface="Google Sans"/>
                <a:sym typeface="Google Sans"/>
              </a:rPr>
              <a:t>order_sid</a:t>
            </a:r>
            <a:endParaRPr sz="6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>
                <a:solidFill>
                  <a:schemeClr val="dk1"/>
                </a:solidFill>
                <a:highlight>
                  <a:srgbClr val="FFF2CC"/>
                </a:highlight>
                <a:latin typeface="Google Sans"/>
                <a:ea typeface="Google Sans"/>
                <a:cs typeface="Google Sans"/>
                <a:sym typeface="Google Sans"/>
              </a:rPr>
              <a:t>order_item_sid</a:t>
            </a:r>
            <a:endParaRPr sz="6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Google Sans"/>
                <a:ea typeface="Google Sans"/>
                <a:cs typeface="Google Sans"/>
                <a:sym typeface="Google Sans"/>
              </a:rPr>
              <a:t>billing_amount</a:t>
            </a:r>
            <a:endParaRPr sz="6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170813" y="3520538"/>
            <a:ext cx="1049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rPr>
              <a:t>Billing</a:t>
            </a:r>
            <a:endParaRPr b="1" sz="800">
              <a:solidFill>
                <a:srgbClr val="4285F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87" name="Google Shape;87;p13"/>
          <p:cNvCxnSpPr/>
          <p:nvPr/>
        </p:nvCxnSpPr>
        <p:spPr>
          <a:xfrm>
            <a:off x="224663" y="3799463"/>
            <a:ext cx="8946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" name="Google Shape;88;p13"/>
          <p:cNvSpPr/>
          <p:nvPr/>
        </p:nvSpPr>
        <p:spPr>
          <a:xfrm>
            <a:off x="3159125" y="2083150"/>
            <a:ext cx="1443600" cy="2358600"/>
          </a:xfrm>
          <a:prstGeom prst="roundRect">
            <a:avLst>
              <a:gd fmla="val 9029" name="adj"/>
            </a:avLst>
          </a:prstGeom>
          <a:solidFill>
            <a:srgbClr val="FFFFFF"/>
          </a:solidFill>
          <a:ln>
            <a:noFill/>
          </a:ln>
          <a:effectLst>
            <a:outerShdw blurRad="142875" rotWithShape="0" algn="bl" dir="15960000" dist="47625">
              <a:srgbClr val="000000">
                <a:alpha val="18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3"/>
          <p:cNvSpPr txBox="1"/>
          <p:nvPr/>
        </p:nvSpPr>
        <p:spPr>
          <a:xfrm>
            <a:off x="3205925" y="2693075"/>
            <a:ext cx="1049100" cy="15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highlight>
                  <a:srgbClr val="F4CCCC"/>
                </a:highlight>
                <a:latin typeface="Google Sans"/>
                <a:ea typeface="Google Sans"/>
                <a:cs typeface="Google Sans"/>
                <a:sym typeface="Google Sans"/>
              </a:rPr>
              <a:t>order_sid</a:t>
            </a:r>
            <a:endParaRPr sz="600">
              <a:highlight>
                <a:srgbClr val="F4CCCC"/>
              </a:highlight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highlight>
                  <a:srgbClr val="FCE5CD"/>
                </a:highlight>
                <a:latin typeface="Google Sans"/>
                <a:ea typeface="Google Sans"/>
                <a:cs typeface="Google Sans"/>
                <a:sym typeface="Google Sans"/>
              </a:rPr>
              <a:t>customer_sid</a:t>
            </a:r>
            <a:endParaRPr sz="600">
              <a:highlight>
                <a:srgbClr val="FCE5CD"/>
              </a:highlight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highlight>
                  <a:srgbClr val="FFF2CC"/>
                </a:highlight>
                <a:latin typeface="Google Sans"/>
                <a:ea typeface="Google Sans"/>
                <a:cs typeface="Google Sans"/>
                <a:sym typeface="Google Sans"/>
              </a:rPr>
              <a:t>order_item_sid</a:t>
            </a:r>
            <a:endParaRPr sz="600">
              <a:highlight>
                <a:srgbClr val="FFF2CC"/>
              </a:highlight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highlight>
                  <a:srgbClr val="D9EAD3"/>
                </a:highlight>
                <a:latin typeface="Google Sans"/>
                <a:ea typeface="Google Sans"/>
                <a:cs typeface="Google Sans"/>
                <a:sym typeface="Google Sans"/>
              </a:rPr>
              <a:t>shipment_sid</a:t>
            </a:r>
            <a:endParaRPr sz="600">
              <a:highlight>
                <a:srgbClr val="D9EAD3"/>
              </a:highlight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highlight>
                  <a:srgbClr val="C9DAF8"/>
                </a:highlight>
                <a:latin typeface="Google Sans"/>
                <a:ea typeface="Google Sans"/>
                <a:cs typeface="Google Sans"/>
                <a:sym typeface="Google Sans"/>
              </a:rPr>
              <a:t>billing_sid</a:t>
            </a:r>
            <a:endParaRPr sz="600">
              <a:highlight>
                <a:srgbClr val="C9DAF8"/>
              </a:highlight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Google Sans"/>
                <a:ea typeface="Google Sans"/>
                <a:cs typeface="Google Sans"/>
                <a:sym typeface="Google Sans"/>
              </a:rPr>
              <a:t>quantity </a:t>
            </a:r>
            <a:endParaRPr sz="6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Google Sans"/>
                <a:ea typeface="Google Sans"/>
                <a:cs typeface="Google Sans"/>
                <a:sym typeface="Google Sans"/>
              </a:rPr>
              <a:t>net_amount</a:t>
            </a:r>
            <a:endParaRPr sz="6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Google Sans"/>
                <a:ea typeface="Google Sans"/>
                <a:cs typeface="Google Sans"/>
                <a:sym typeface="Google Sans"/>
              </a:rPr>
              <a:t>tax_amount</a:t>
            </a:r>
            <a:endParaRPr sz="6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Google Sans"/>
                <a:ea typeface="Google Sans"/>
                <a:cs typeface="Google Sans"/>
                <a:sym typeface="Google Sans"/>
              </a:rPr>
              <a:t>gross_amount</a:t>
            </a:r>
            <a:endParaRPr sz="6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Google Sans"/>
                <a:ea typeface="Google Sans"/>
                <a:cs typeface="Google Sans"/>
                <a:sym typeface="Google Sans"/>
              </a:rPr>
              <a:t>discount_amount</a:t>
            </a:r>
            <a:endParaRPr sz="6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3205925" y="2185550"/>
            <a:ext cx="1049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rPr>
              <a:t>Sales Facts</a:t>
            </a:r>
            <a:endParaRPr b="1" sz="800">
              <a:solidFill>
                <a:srgbClr val="4285F4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rPr>
              <a:t>Sales</a:t>
            </a:r>
            <a:endParaRPr i="1" sz="800">
              <a:solidFill>
                <a:srgbClr val="4285F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91" name="Google Shape;91;p13"/>
          <p:cNvCxnSpPr/>
          <p:nvPr/>
        </p:nvCxnSpPr>
        <p:spPr>
          <a:xfrm>
            <a:off x="3259775" y="2693075"/>
            <a:ext cx="12423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" name="Google Shape;92;p13"/>
          <p:cNvSpPr/>
          <p:nvPr/>
        </p:nvSpPr>
        <p:spPr>
          <a:xfrm>
            <a:off x="5353925" y="2601525"/>
            <a:ext cx="384300" cy="10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3"/>
          <p:cNvSpPr txBox="1"/>
          <p:nvPr/>
        </p:nvSpPr>
        <p:spPr>
          <a:xfrm>
            <a:off x="5300229" y="2521481"/>
            <a:ext cx="4917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product_id</a:t>
            </a:r>
            <a:endParaRPr sz="500"/>
          </a:p>
        </p:txBody>
      </p:sp>
      <p:sp>
        <p:nvSpPr>
          <p:cNvPr id="94" name="Google Shape;94;p13"/>
          <p:cNvSpPr/>
          <p:nvPr/>
        </p:nvSpPr>
        <p:spPr>
          <a:xfrm>
            <a:off x="5287250" y="2236150"/>
            <a:ext cx="1095900" cy="1182000"/>
          </a:xfrm>
          <a:prstGeom prst="roundRect">
            <a:avLst>
              <a:gd fmla="val 9029" name="adj"/>
            </a:avLst>
          </a:prstGeom>
          <a:solidFill>
            <a:srgbClr val="FFFFFF"/>
          </a:solidFill>
          <a:ln>
            <a:noFill/>
          </a:ln>
          <a:effectLst>
            <a:outerShdw blurRad="142875" rotWithShape="0" algn="bl" dir="15960000" dist="47625">
              <a:srgbClr val="000000">
                <a:alpha val="18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3"/>
          <p:cNvSpPr txBox="1"/>
          <p:nvPr/>
        </p:nvSpPr>
        <p:spPr>
          <a:xfrm>
            <a:off x="5334038" y="2617475"/>
            <a:ext cx="1049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>
                <a:solidFill>
                  <a:schemeClr val="dk1"/>
                </a:solidFill>
                <a:highlight>
                  <a:srgbClr val="F4CCCC"/>
                </a:highlight>
                <a:latin typeface="Google Sans"/>
                <a:ea typeface="Google Sans"/>
                <a:cs typeface="Google Sans"/>
                <a:sym typeface="Google Sans"/>
              </a:rPr>
              <a:t>order_sid</a:t>
            </a:r>
            <a:endParaRPr sz="6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>
                <a:solidFill>
                  <a:schemeClr val="dk1"/>
                </a:solidFill>
                <a:highlight>
                  <a:srgbClr val="FCE5CD"/>
                </a:highlight>
                <a:latin typeface="Google Sans"/>
                <a:ea typeface="Google Sans"/>
                <a:cs typeface="Google Sans"/>
                <a:sym typeface="Google Sans"/>
              </a:rPr>
              <a:t>customer_sid</a:t>
            </a:r>
            <a:endParaRPr sz="6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Google Sans"/>
                <a:ea typeface="Google Sans"/>
                <a:cs typeface="Google Sans"/>
                <a:sym typeface="Google Sans"/>
              </a:rPr>
              <a:t>order_date</a:t>
            </a:r>
            <a:endParaRPr sz="6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Google Sans"/>
                <a:ea typeface="Google Sans"/>
                <a:cs typeface="Google Sans"/>
                <a:sym typeface="Google Sans"/>
              </a:rPr>
              <a:t>order_type</a:t>
            </a:r>
            <a:endParaRPr sz="6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6" name="Google Shape;96;p13"/>
          <p:cNvSpPr txBox="1"/>
          <p:nvPr/>
        </p:nvSpPr>
        <p:spPr>
          <a:xfrm>
            <a:off x="5334038" y="2338550"/>
            <a:ext cx="1049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rPr>
              <a:t>Order Details</a:t>
            </a:r>
            <a:endParaRPr b="1" sz="800">
              <a:solidFill>
                <a:srgbClr val="4285F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97" name="Google Shape;97;p13"/>
          <p:cNvCxnSpPr/>
          <p:nvPr/>
        </p:nvCxnSpPr>
        <p:spPr>
          <a:xfrm>
            <a:off x="5387888" y="2617475"/>
            <a:ext cx="8946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8" name="Google Shape;98;p13"/>
          <p:cNvSpPr/>
          <p:nvPr/>
        </p:nvSpPr>
        <p:spPr>
          <a:xfrm>
            <a:off x="6989900" y="3148450"/>
            <a:ext cx="384300" cy="10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3"/>
          <p:cNvSpPr txBox="1"/>
          <p:nvPr/>
        </p:nvSpPr>
        <p:spPr>
          <a:xfrm>
            <a:off x="6936204" y="3068406"/>
            <a:ext cx="4917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product_id</a:t>
            </a:r>
            <a:endParaRPr sz="500"/>
          </a:p>
        </p:txBody>
      </p:sp>
      <p:sp>
        <p:nvSpPr>
          <p:cNvPr id="100" name="Google Shape;100;p13"/>
          <p:cNvSpPr/>
          <p:nvPr/>
        </p:nvSpPr>
        <p:spPr>
          <a:xfrm>
            <a:off x="6923225" y="2783075"/>
            <a:ext cx="1095900" cy="1013700"/>
          </a:xfrm>
          <a:prstGeom prst="roundRect">
            <a:avLst>
              <a:gd fmla="val 9029" name="adj"/>
            </a:avLst>
          </a:prstGeom>
          <a:solidFill>
            <a:srgbClr val="FFFFFF"/>
          </a:solidFill>
          <a:ln>
            <a:noFill/>
          </a:ln>
          <a:effectLst>
            <a:outerShdw blurRad="142875" rotWithShape="0" algn="bl" dir="15960000" dist="47625">
              <a:srgbClr val="000000">
                <a:alpha val="18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3"/>
          <p:cNvSpPr txBox="1"/>
          <p:nvPr/>
        </p:nvSpPr>
        <p:spPr>
          <a:xfrm>
            <a:off x="6970013" y="3164400"/>
            <a:ext cx="1049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>
                <a:solidFill>
                  <a:schemeClr val="dk1"/>
                </a:solidFill>
                <a:highlight>
                  <a:srgbClr val="FCE5CD"/>
                </a:highlight>
                <a:latin typeface="Google Sans"/>
                <a:ea typeface="Google Sans"/>
                <a:cs typeface="Google Sans"/>
                <a:sym typeface="Google Sans"/>
              </a:rPr>
              <a:t>customer_sid</a:t>
            </a:r>
            <a:endParaRPr sz="6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Google Sans"/>
                <a:ea typeface="Google Sans"/>
                <a:cs typeface="Google Sans"/>
                <a:sym typeface="Google Sans"/>
              </a:rPr>
              <a:t>customer_name</a:t>
            </a:r>
            <a:endParaRPr sz="6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Google Sans"/>
                <a:ea typeface="Google Sans"/>
                <a:cs typeface="Google Sans"/>
                <a:sym typeface="Google Sans"/>
              </a:rPr>
              <a:t>customer_type</a:t>
            </a:r>
            <a:endParaRPr sz="6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2" name="Google Shape;102;p13"/>
          <p:cNvSpPr txBox="1"/>
          <p:nvPr/>
        </p:nvSpPr>
        <p:spPr>
          <a:xfrm>
            <a:off x="6970013" y="2885475"/>
            <a:ext cx="1049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rPr>
              <a:t>Customer</a:t>
            </a:r>
            <a:endParaRPr b="1" sz="800">
              <a:solidFill>
                <a:srgbClr val="4285F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103" name="Google Shape;103;p13"/>
          <p:cNvCxnSpPr/>
          <p:nvPr/>
        </p:nvCxnSpPr>
        <p:spPr>
          <a:xfrm>
            <a:off x="7023863" y="3164400"/>
            <a:ext cx="8946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" name="Google Shape;104;p13"/>
          <p:cNvCxnSpPr/>
          <p:nvPr/>
        </p:nvCxnSpPr>
        <p:spPr>
          <a:xfrm rot="10800000">
            <a:off x="6424688" y="3036075"/>
            <a:ext cx="497700" cy="3300"/>
          </a:xfrm>
          <a:prstGeom prst="straightConnector1">
            <a:avLst/>
          </a:prstGeom>
          <a:noFill/>
          <a:ln cap="flat" cmpd="sng" w="9525">
            <a:solidFill>
              <a:srgbClr val="4285F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" name="Google Shape;105;p13"/>
          <p:cNvCxnSpPr/>
          <p:nvPr/>
        </p:nvCxnSpPr>
        <p:spPr>
          <a:xfrm rot="10800000">
            <a:off x="4649634" y="3663150"/>
            <a:ext cx="2273700" cy="0"/>
          </a:xfrm>
          <a:prstGeom prst="straightConnector1">
            <a:avLst/>
          </a:prstGeom>
          <a:noFill/>
          <a:ln cap="flat" cmpd="sng" w="9525">
            <a:solidFill>
              <a:srgbClr val="4285F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" name="Google Shape;106;p13"/>
          <p:cNvCxnSpPr/>
          <p:nvPr/>
        </p:nvCxnSpPr>
        <p:spPr>
          <a:xfrm flipH="1" rot="10800000">
            <a:off x="671975" y="957206"/>
            <a:ext cx="2571300" cy="1016400"/>
          </a:xfrm>
          <a:prstGeom prst="straightConnector1">
            <a:avLst/>
          </a:prstGeom>
          <a:noFill/>
          <a:ln cap="flat" cmpd="sng" w="9525">
            <a:solidFill>
              <a:srgbClr val="4285F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" name="Google Shape;107;p13"/>
          <p:cNvCxnSpPr/>
          <p:nvPr/>
        </p:nvCxnSpPr>
        <p:spPr>
          <a:xfrm flipH="1" rot="10800000">
            <a:off x="1223150" y="1238950"/>
            <a:ext cx="2054400" cy="2563800"/>
          </a:xfrm>
          <a:prstGeom prst="straightConnector1">
            <a:avLst/>
          </a:prstGeom>
          <a:noFill/>
          <a:ln cap="flat" cmpd="sng" w="9525">
            <a:solidFill>
              <a:srgbClr val="4285F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" name="Google Shape;108;p13"/>
          <p:cNvCxnSpPr/>
          <p:nvPr/>
        </p:nvCxnSpPr>
        <p:spPr>
          <a:xfrm rot="10800000">
            <a:off x="656616" y="3228987"/>
            <a:ext cx="0" cy="193200"/>
          </a:xfrm>
          <a:prstGeom prst="straightConnector1">
            <a:avLst/>
          </a:prstGeom>
          <a:noFill/>
          <a:ln cap="flat" cmpd="sng" w="9525">
            <a:solidFill>
              <a:srgbClr val="4285F4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