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554831" y="218360"/>
            <a:ext cx="2478405" cy="5686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2"/>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4" name="Google Shape;74;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8" name="Google Shape;7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2" name="Google Shape;82;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3" name="Google Shape;83;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4" name="Google Shape;8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7" name="Google Shape;8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0" name="Google Shape;90;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1" name="Google Shape;9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5" name="Google Shape;35;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4"/>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1" name="Google Shape;41;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2" name="Google Shape;42;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5"/>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6"/>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 name="Google Shape;5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 name="Google Shape;6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 name="Google Shape;7;p1"/>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 name="Google Shape;8;p1"/>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 name="Google Shape;9;p1"/>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 name="Google Shape;10;p1"/>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 name="Google Shape;11;p1"/>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 name="Google Shape;12;p1"/>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 name="Google Shape;13;p1"/>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 name="Google Shape;14;p1"/>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 name="Google Shape;15;p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 name="Google Shape;16;p1"/>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1" i="0" sz="36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1"/>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889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 name="Shape 49"/>
        <p:cNvGrpSpPr/>
        <p:nvPr/>
      </p:nvGrpSpPr>
      <p:grpSpPr>
        <a:xfrm>
          <a:off x="0" y="0"/>
          <a:ext cx="0" cy="0"/>
          <a:chOff x="0" y="0"/>
          <a:chExt cx="0" cy="0"/>
        </a:xfrm>
      </p:grpSpPr>
      <p:sp>
        <p:nvSpPr>
          <p:cNvPr id="50" name="Google Shape;5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1" name="Google Shape;5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2" name="Google Shape;5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sivasuriy/TNSDC_Generative-AI.git"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9"/>
          <p:cNvGrpSpPr/>
          <p:nvPr/>
        </p:nvGrpSpPr>
        <p:grpSpPr>
          <a:xfrm>
            <a:off x="557213" y="828675"/>
            <a:ext cx="1307306" cy="1000125"/>
            <a:chOff x="742950" y="1104900"/>
            <a:chExt cx="1743075" cy="1333500"/>
          </a:xfrm>
        </p:grpSpPr>
        <p:sp>
          <p:nvSpPr>
            <p:cNvPr id="99" name="Google Shape;99;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 name="Google Shape;100;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01" name="Google Shape;101;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 name="Google Shape;102;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3" name="Google Shape;103;p19"/>
          <p:cNvSpPr txBox="1"/>
          <p:nvPr/>
        </p:nvSpPr>
        <p:spPr>
          <a:xfrm>
            <a:off x="4797541" y="1550475"/>
            <a:ext cx="2753400" cy="751200"/>
          </a:xfrm>
          <a:prstGeom prst="rect">
            <a:avLst/>
          </a:prstGeom>
          <a:noFill/>
          <a:ln>
            <a:noFill/>
          </a:ln>
        </p:spPr>
        <p:txBody>
          <a:bodyPr anchorCtr="0" anchor="t" bIns="0" lIns="0" spcFirstLastPara="1" rIns="0" wrap="square" tIns="12375">
            <a:spAutoFit/>
          </a:bodyPr>
          <a:lstStyle/>
          <a:p>
            <a:pPr indent="0" lvl="0" marL="12700" marR="0" rtl="0" algn="l">
              <a:lnSpc>
                <a:spcPct val="100000"/>
              </a:lnSpc>
              <a:spcBef>
                <a:spcPts val="0"/>
              </a:spcBef>
              <a:spcAft>
                <a:spcPts val="0"/>
              </a:spcAft>
              <a:buClr>
                <a:srgbClr val="000000"/>
              </a:buClr>
              <a:buSzPts val="2400"/>
              <a:buFont typeface="Arial"/>
              <a:buNone/>
            </a:pPr>
            <a:r>
              <a:rPr lang="en" sz="2400">
                <a:latin typeface="Trebuchet MS"/>
                <a:ea typeface="Trebuchet MS"/>
                <a:cs typeface="Trebuchet MS"/>
                <a:sym typeface="Trebuchet MS"/>
              </a:rPr>
              <a:t>Sivasuriyan E</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sz="2400">
              <a:latin typeface="Trebuchet MS"/>
              <a:ea typeface="Trebuchet MS"/>
              <a:cs typeface="Trebuchet MS"/>
              <a:sym typeface="Trebuchet MS"/>
            </a:endParaRPr>
          </a:p>
        </p:txBody>
      </p:sp>
      <p:sp>
        <p:nvSpPr>
          <p:cNvPr id="104" name="Google Shape;104;p19"/>
          <p:cNvSpPr txBox="1"/>
          <p:nvPr/>
        </p:nvSpPr>
        <p:spPr>
          <a:xfrm>
            <a:off x="4797540" y="2424823"/>
            <a:ext cx="1394550" cy="28665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Clr>
                <a:srgbClr val="000000"/>
              </a:buClr>
              <a:buSzPts val="1800"/>
              <a:buFont typeface="Arial"/>
              <a:buNone/>
            </a:pPr>
            <a:r>
              <a:rPr b="1" i="0" lang="en" sz="1800" u="none" cap="none" strike="noStrike">
                <a:solidFill>
                  <a:srgbClr val="2D936B"/>
                </a:solidFill>
                <a:latin typeface="Trebuchet MS"/>
                <a:ea typeface="Trebuchet MS"/>
                <a:cs typeface="Trebuchet MS"/>
                <a:sym typeface="Trebuchet MS"/>
              </a:rPr>
              <a:t>Final Project</a:t>
            </a:r>
            <a:endParaRPr b="0" i="0" sz="1800" u="none" cap="none" strike="noStrike">
              <a:solidFill>
                <a:srgbClr val="000000"/>
              </a:solidFill>
              <a:latin typeface="Trebuchet MS"/>
              <a:ea typeface="Trebuchet MS"/>
              <a:cs typeface="Trebuchet MS"/>
              <a:sym typeface="Trebuchet MS"/>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rebuchet MS"/>
              <a:ea typeface="Trebuchet MS"/>
              <a:cs typeface="Trebuchet MS"/>
              <a:sym typeface="Trebuchet MS"/>
            </a:endParaRPr>
          </a:p>
        </p:txBody>
      </p:sp>
      <p:sp>
        <p:nvSpPr>
          <p:cNvPr id="107" name="Google Shape;107;p19"/>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20"/>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 sz="800" u="none" cap="none" strike="noStrike">
                <a:solidFill>
                  <a:srgbClr val="2D83C3"/>
                </a:solidFill>
                <a:latin typeface="Trebuchet MS"/>
                <a:ea typeface="Trebuchet MS"/>
                <a:cs typeface="Trebuchet MS"/>
                <a:sym typeface="Trebuchet MS"/>
              </a:rPr>
              <a:t>3/21/2024  </a:t>
            </a:r>
            <a:r>
              <a:rPr b="1" i="0" lang="en" sz="800" u="none" cap="none" strike="noStrike">
                <a:solidFill>
                  <a:srgbClr val="2D83C3"/>
                </a:solidFill>
                <a:latin typeface="Trebuchet MS"/>
                <a:ea typeface="Trebuchet MS"/>
                <a:cs typeface="Trebuchet MS"/>
                <a:sym typeface="Trebuchet MS"/>
              </a:rPr>
              <a:t>Annual Review</a:t>
            </a:r>
            <a:endParaRPr b="0" i="0" sz="800" u="none" cap="none" strike="noStrike">
              <a:solidFill>
                <a:srgbClr val="000000"/>
              </a:solidFill>
              <a:latin typeface="Trebuchet MS"/>
              <a:ea typeface="Trebuchet MS"/>
              <a:cs typeface="Trebuchet MS"/>
              <a:sym typeface="Trebuchet MS"/>
            </a:endParaRPr>
          </a:p>
        </p:txBody>
      </p:sp>
      <p:sp>
        <p:nvSpPr>
          <p:cNvPr id="125" name="Google Shape;125;p20"/>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20"/>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27" name="Google Shape;127;p20"/>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28" name="Google Shape;128;p20"/>
          <p:cNvGrpSpPr/>
          <p:nvPr/>
        </p:nvGrpSpPr>
        <p:grpSpPr>
          <a:xfrm>
            <a:off x="35719" y="2864642"/>
            <a:ext cx="3093244" cy="2257423"/>
            <a:chOff x="47625" y="3819523"/>
            <a:chExt cx="4124325" cy="3009898"/>
          </a:xfrm>
        </p:grpSpPr>
        <p:pic>
          <p:nvPicPr>
            <p:cNvPr id="129" name="Google Shape;129;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30" name="Google Shape;130;p20"/>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31" name="Google Shape;131;p20"/>
          <p:cNvSpPr txBox="1"/>
          <p:nvPr>
            <p:ph type="title"/>
          </p:nvPr>
        </p:nvSpPr>
        <p:spPr>
          <a:xfrm>
            <a:off x="418624" y="289083"/>
            <a:ext cx="7323300" cy="609525"/>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54950">
            <a:spAutoFit/>
          </a:bodyPr>
          <a:lstStyle/>
          <a:p>
            <a:pPr indent="0" lvl="0" marL="139700" rtl="0" algn="l">
              <a:lnSpc>
                <a:spcPct val="100000"/>
              </a:lnSpc>
              <a:spcBef>
                <a:spcPts val="0"/>
              </a:spcBef>
              <a:spcAft>
                <a:spcPts val="0"/>
              </a:spcAft>
              <a:buSzPts val="1100"/>
              <a:buNone/>
            </a:pPr>
            <a:r>
              <a:rPr lang="en"/>
              <a:t>AGENDA</a:t>
            </a:r>
            <a:endParaRPr/>
          </a:p>
        </p:txBody>
      </p:sp>
      <p:sp>
        <p:nvSpPr>
          <p:cNvPr id="132" name="Google Shape;132;p20"/>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
        <p:nvSpPr>
          <p:cNvPr id="133" name="Google Shape;133;p20"/>
          <p:cNvSpPr txBox="1"/>
          <p:nvPr/>
        </p:nvSpPr>
        <p:spPr>
          <a:xfrm>
            <a:off x="1177163" y="1169663"/>
            <a:ext cx="6733125" cy="2024325"/>
          </a:xfrm>
          <a:prstGeom prst="rect">
            <a:avLst/>
          </a:prstGeom>
          <a:noFill/>
          <a:ln>
            <a:noFill/>
          </a:ln>
        </p:spPr>
        <p:txBody>
          <a:bodyPr anchorCtr="0" anchor="t" bIns="68575" lIns="68575" spcFirstLastPara="1" rIns="68575" wrap="square" tIns="68575">
            <a:noAutofit/>
          </a:bodyPr>
          <a:lstStyle/>
          <a:p>
            <a:pPr indent="-234950" lvl="0" marL="342900" marR="0" rtl="0" algn="l">
              <a:lnSpc>
                <a:spcPct val="115000"/>
              </a:lnSpc>
              <a:spcBef>
                <a:spcPts val="200"/>
              </a:spcBef>
              <a:spcAft>
                <a:spcPts val="0"/>
              </a:spcAft>
              <a:buClr>
                <a:srgbClr val="1F1F1F"/>
              </a:buClr>
              <a:buSzPts val="1100"/>
              <a:buFont typeface="Arial"/>
              <a:buAutoNum type="arabicPeriod"/>
            </a:pPr>
            <a:r>
              <a:rPr b="1" i="0" lang="en" sz="1100" u="none" cap="none" strike="noStrike">
                <a:solidFill>
                  <a:srgbClr val="1F1F1F"/>
                </a:solidFill>
                <a:highlight>
                  <a:srgbClr val="FFFFFF"/>
                </a:highlight>
                <a:latin typeface="Arial"/>
                <a:ea typeface="Arial"/>
                <a:cs typeface="Arial"/>
                <a:sym typeface="Arial"/>
              </a:rPr>
              <a:t>DCGAN for Deep Space Images</a:t>
            </a:r>
            <a:r>
              <a:rPr b="0" i="0" lang="en" sz="1100" u="none" cap="none" strike="noStrike">
                <a:solidFill>
                  <a:srgbClr val="1F1F1F"/>
                </a:solidFill>
                <a:highlight>
                  <a:srgbClr val="FFFFFF"/>
                </a:highlight>
                <a:latin typeface="Arial"/>
                <a:ea typeface="Arial"/>
                <a:cs typeface="Arial"/>
                <a:sym typeface="Arial"/>
              </a:rPr>
              <a:t>:</a:t>
            </a:r>
            <a:endParaRPr b="0" i="0" sz="1100" u="none" cap="none" strike="noStrike">
              <a:solidFill>
                <a:srgbClr val="1F1F1F"/>
              </a:solidFill>
              <a:highlight>
                <a:srgbClr val="FFFFFF"/>
              </a:highlight>
              <a:latin typeface="Arial"/>
              <a:ea typeface="Arial"/>
              <a:cs typeface="Arial"/>
              <a:sym typeface="Arial"/>
            </a:endParaRPr>
          </a:p>
          <a:p>
            <a:pPr indent="-234950" lvl="1" marL="685800" marR="0" rtl="0" algn="l">
              <a:lnSpc>
                <a:spcPct val="115000"/>
              </a:lnSpc>
              <a:spcBef>
                <a:spcPts val="0"/>
              </a:spcBef>
              <a:spcAft>
                <a:spcPts val="0"/>
              </a:spcAft>
              <a:buClr>
                <a:srgbClr val="1F1F1F"/>
              </a:buClr>
              <a:buSzPts val="1100"/>
              <a:buFont typeface="Arial"/>
              <a:buChar char="○"/>
            </a:pPr>
            <a:r>
              <a:rPr b="0" i="0" lang="en" sz="1100" u="none" cap="none" strike="noStrike">
                <a:solidFill>
                  <a:srgbClr val="1F1F1F"/>
                </a:solidFill>
                <a:highlight>
                  <a:srgbClr val="FFFFFF"/>
                </a:highlight>
                <a:latin typeface="Arial"/>
                <a:ea typeface="Arial"/>
                <a:cs typeface="Arial"/>
                <a:sym typeface="Arial"/>
              </a:rPr>
              <a:t>Understand DCGANs and their image generation capabilities.</a:t>
            </a:r>
            <a:endParaRPr b="0" i="0" sz="1100" u="none" cap="none" strike="noStrike">
              <a:solidFill>
                <a:srgbClr val="1F1F1F"/>
              </a:solidFill>
              <a:highlight>
                <a:srgbClr val="FFFFFF"/>
              </a:highlight>
              <a:latin typeface="Arial"/>
              <a:ea typeface="Arial"/>
              <a:cs typeface="Arial"/>
              <a:sym typeface="Arial"/>
            </a:endParaRPr>
          </a:p>
          <a:p>
            <a:pPr indent="-234950" lvl="1" marL="685800" marR="0" rtl="0" algn="l">
              <a:lnSpc>
                <a:spcPct val="115000"/>
              </a:lnSpc>
              <a:spcBef>
                <a:spcPts val="0"/>
              </a:spcBef>
              <a:spcAft>
                <a:spcPts val="0"/>
              </a:spcAft>
              <a:buClr>
                <a:srgbClr val="1F1F1F"/>
              </a:buClr>
              <a:buSzPts val="1100"/>
              <a:buFont typeface="Arial"/>
              <a:buChar char="○"/>
            </a:pPr>
            <a:r>
              <a:rPr b="0" i="0" lang="en" sz="1100" u="none" cap="none" strike="noStrike">
                <a:solidFill>
                  <a:srgbClr val="1F1F1F"/>
                </a:solidFill>
                <a:highlight>
                  <a:srgbClr val="FFFFFF"/>
                </a:highlight>
                <a:latin typeface="Arial"/>
                <a:ea typeface="Arial"/>
                <a:cs typeface="Arial"/>
                <a:sym typeface="Arial"/>
              </a:rPr>
              <a:t>Learn how DCGAN architecture can be adapted for deep space image data (e.g., data processing, network design).</a:t>
            </a:r>
            <a:endParaRPr b="0" i="0" sz="1100" u="none" cap="none" strike="noStrike">
              <a:solidFill>
                <a:srgbClr val="1F1F1F"/>
              </a:solidFill>
              <a:highlight>
                <a:srgbClr val="FFFFFF"/>
              </a:highlight>
              <a:latin typeface="Arial"/>
              <a:ea typeface="Arial"/>
              <a:cs typeface="Arial"/>
              <a:sym typeface="Arial"/>
            </a:endParaRPr>
          </a:p>
          <a:p>
            <a:pPr indent="-234950" lvl="0" marL="342900" marR="0" rtl="0" algn="l">
              <a:lnSpc>
                <a:spcPct val="115000"/>
              </a:lnSpc>
              <a:spcBef>
                <a:spcPts val="0"/>
              </a:spcBef>
              <a:spcAft>
                <a:spcPts val="0"/>
              </a:spcAft>
              <a:buClr>
                <a:srgbClr val="1F1F1F"/>
              </a:buClr>
              <a:buSzPts val="1100"/>
              <a:buFont typeface="Arial"/>
              <a:buAutoNum type="arabicPeriod"/>
            </a:pPr>
            <a:r>
              <a:rPr b="1" i="0" lang="en" sz="1100" u="none" cap="none" strike="noStrike">
                <a:solidFill>
                  <a:srgbClr val="1F1F1F"/>
                </a:solidFill>
                <a:highlight>
                  <a:srgbClr val="FFFFFF"/>
                </a:highlight>
                <a:latin typeface="Arial"/>
                <a:ea typeface="Arial"/>
                <a:cs typeface="Arial"/>
                <a:sym typeface="Arial"/>
              </a:rPr>
              <a:t>Training the Deep Space DCGAN</a:t>
            </a:r>
            <a:r>
              <a:rPr b="0" i="0" lang="en" sz="1100" u="none" cap="none" strike="noStrike">
                <a:solidFill>
                  <a:srgbClr val="1F1F1F"/>
                </a:solidFill>
                <a:highlight>
                  <a:srgbClr val="FFFFFF"/>
                </a:highlight>
                <a:latin typeface="Arial"/>
                <a:ea typeface="Arial"/>
                <a:cs typeface="Arial"/>
                <a:sym typeface="Arial"/>
              </a:rPr>
              <a:t>:</a:t>
            </a:r>
            <a:endParaRPr b="0" i="0" sz="1100" u="none" cap="none" strike="noStrike">
              <a:solidFill>
                <a:srgbClr val="1F1F1F"/>
              </a:solidFill>
              <a:highlight>
                <a:srgbClr val="FFFFFF"/>
              </a:highlight>
              <a:latin typeface="Arial"/>
              <a:ea typeface="Arial"/>
              <a:cs typeface="Arial"/>
              <a:sym typeface="Arial"/>
            </a:endParaRPr>
          </a:p>
          <a:p>
            <a:pPr indent="-234950" lvl="1" marL="685800" marR="0" rtl="0" algn="l">
              <a:lnSpc>
                <a:spcPct val="115000"/>
              </a:lnSpc>
              <a:spcBef>
                <a:spcPts val="0"/>
              </a:spcBef>
              <a:spcAft>
                <a:spcPts val="0"/>
              </a:spcAft>
              <a:buClr>
                <a:srgbClr val="1F1F1F"/>
              </a:buClr>
              <a:buSzPts val="1100"/>
              <a:buFont typeface="Arial"/>
              <a:buChar char="○"/>
            </a:pPr>
            <a:r>
              <a:rPr b="0" i="0" lang="en" sz="1100" u="none" cap="none" strike="noStrike">
                <a:solidFill>
                  <a:srgbClr val="1F1F1F"/>
                </a:solidFill>
                <a:highlight>
                  <a:srgbClr val="FFFFFF"/>
                </a:highlight>
                <a:latin typeface="Arial"/>
                <a:ea typeface="Arial"/>
                <a:cs typeface="Arial"/>
                <a:sym typeface="Arial"/>
              </a:rPr>
              <a:t>Explore training considerations specific to deep space image synthesis (loss functions, training parameters, techniques).</a:t>
            </a:r>
            <a:endParaRPr b="0" i="0" sz="1100" u="none" cap="none" strike="noStrike">
              <a:solidFill>
                <a:srgbClr val="1F1F1F"/>
              </a:solidFill>
              <a:highlight>
                <a:srgbClr val="FFFFFF"/>
              </a:highlight>
              <a:latin typeface="Arial"/>
              <a:ea typeface="Arial"/>
              <a:cs typeface="Arial"/>
              <a:sym typeface="Arial"/>
            </a:endParaRPr>
          </a:p>
          <a:p>
            <a:pPr indent="-234950" lvl="0" marL="342900" marR="0" rtl="0" algn="l">
              <a:lnSpc>
                <a:spcPct val="115000"/>
              </a:lnSpc>
              <a:spcBef>
                <a:spcPts val="0"/>
              </a:spcBef>
              <a:spcAft>
                <a:spcPts val="0"/>
              </a:spcAft>
              <a:buClr>
                <a:srgbClr val="1F1F1F"/>
              </a:buClr>
              <a:buSzPts val="1100"/>
              <a:buFont typeface="Arial"/>
              <a:buAutoNum type="arabicPeriod"/>
            </a:pPr>
            <a:r>
              <a:rPr b="1" i="0" lang="en" sz="1100" u="none" cap="none" strike="noStrike">
                <a:solidFill>
                  <a:srgbClr val="1F1F1F"/>
                </a:solidFill>
                <a:highlight>
                  <a:srgbClr val="FFFFFF"/>
                </a:highlight>
                <a:latin typeface="Arial"/>
                <a:ea typeface="Arial"/>
                <a:cs typeface="Arial"/>
                <a:sym typeface="Arial"/>
              </a:rPr>
              <a:t>Evaluating the Generated Images</a:t>
            </a:r>
            <a:r>
              <a:rPr b="0" i="0" lang="en" sz="1100" u="none" cap="none" strike="noStrike">
                <a:solidFill>
                  <a:srgbClr val="1F1F1F"/>
                </a:solidFill>
                <a:highlight>
                  <a:srgbClr val="FFFFFF"/>
                </a:highlight>
                <a:latin typeface="Arial"/>
                <a:ea typeface="Arial"/>
                <a:cs typeface="Arial"/>
                <a:sym typeface="Arial"/>
              </a:rPr>
              <a:t>:</a:t>
            </a:r>
            <a:endParaRPr b="0" i="0" sz="1100" u="none" cap="none" strike="noStrike">
              <a:solidFill>
                <a:srgbClr val="1F1F1F"/>
              </a:solidFill>
              <a:highlight>
                <a:srgbClr val="FFFFFF"/>
              </a:highlight>
              <a:latin typeface="Arial"/>
              <a:ea typeface="Arial"/>
              <a:cs typeface="Arial"/>
              <a:sym typeface="Arial"/>
            </a:endParaRPr>
          </a:p>
          <a:p>
            <a:pPr indent="-234950" lvl="1" marL="685800" marR="0" rtl="0" algn="l">
              <a:lnSpc>
                <a:spcPct val="115000"/>
              </a:lnSpc>
              <a:spcBef>
                <a:spcPts val="0"/>
              </a:spcBef>
              <a:spcAft>
                <a:spcPts val="0"/>
              </a:spcAft>
              <a:buClr>
                <a:srgbClr val="1F1F1F"/>
              </a:buClr>
              <a:buSzPts val="1100"/>
              <a:buFont typeface="Arial"/>
              <a:buChar char="○"/>
            </a:pPr>
            <a:r>
              <a:rPr b="0" i="0" lang="en" sz="1100" u="none" cap="none" strike="noStrike">
                <a:solidFill>
                  <a:srgbClr val="1F1F1F"/>
                </a:solidFill>
                <a:highlight>
                  <a:srgbClr val="FFFFFF"/>
                </a:highlight>
                <a:latin typeface="Arial"/>
                <a:ea typeface="Arial"/>
                <a:cs typeface="Arial"/>
                <a:sym typeface="Arial"/>
              </a:rPr>
              <a:t>Discover metrics to assess the quality of generated deep space images (Inception Score, FID, human evaluation).</a:t>
            </a:r>
            <a:endParaRPr b="0" i="0" sz="1100" u="none" cap="none" strike="noStrike">
              <a:solidFill>
                <a:srgbClr val="1F1F1F"/>
              </a:solidFill>
              <a:highlight>
                <a:srgbClr val="FFFFFF"/>
              </a:highlight>
              <a:latin typeface="Arial"/>
              <a:ea typeface="Arial"/>
              <a:cs typeface="Arial"/>
              <a:sym typeface="Arial"/>
            </a:endParaRPr>
          </a:p>
          <a:p>
            <a:pPr indent="-234950" lvl="0" marL="342900" marR="0" rtl="0" algn="l">
              <a:lnSpc>
                <a:spcPct val="115000"/>
              </a:lnSpc>
              <a:spcBef>
                <a:spcPts val="0"/>
              </a:spcBef>
              <a:spcAft>
                <a:spcPts val="0"/>
              </a:spcAft>
              <a:buClr>
                <a:srgbClr val="1F1F1F"/>
              </a:buClr>
              <a:buSzPts val="1100"/>
              <a:buFont typeface="Arial"/>
              <a:buAutoNum type="arabicPeriod"/>
            </a:pPr>
            <a:r>
              <a:rPr b="1" i="0" lang="en" sz="1100" u="none" cap="none" strike="noStrike">
                <a:solidFill>
                  <a:srgbClr val="1F1F1F"/>
                </a:solidFill>
                <a:highlight>
                  <a:srgbClr val="FFFFFF"/>
                </a:highlight>
                <a:latin typeface="Arial"/>
                <a:ea typeface="Arial"/>
                <a:cs typeface="Arial"/>
                <a:sym typeface="Arial"/>
              </a:rPr>
              <a:t>Applications and Future Potential</a:t>
            </a:r>
            <a:r>
              <a:rPr b="0" i="0" lang="en" sz="1100" u="none" cap="none" strike="noStrike">
                <a:solidFill>
                  <a:srgbClr val="1F1F1F"/>
                </a:solidFill>
                <a:highlight>
                  <a:srgbClr val="FFFFFF"/>
                </a:highlight>
                <a:latin typeface="Arial"/>
                <a:ea typeface="Arial"/>
                <a:cs typeface="Arial"/>
                <a:sym typeface="Arial"/>
              </a:rPr>
              <a:t>:</a:t>
            </a:r>
            <a:endParaRPr b="0" i="0" sz="1100" u="none" cap="none" strike="noStrike">
              <a:solidFill>
                <a:srgbClr val="1F1F1F"/>
              </a:solidFill>
              <a:highlight>
                <a:srgbClr val="FFFFFF"/>
              </a:highlight>
              <a:latin typeface="Arial"/>
              <a:ea typeface="Arial"/>
              <a:cs typeface="Arial"/>
              <a:sym typeface="Arial"/>
            </a:endParaRPr>
          </a:p>
          <a:p>
            <a:pPr indent="-234950" lvl="1" marL="685800" marR="0" rtl="0" algn="l">
              <a:lnSpc>
                <a:spcPct val="115000"/>
              </a:lnSpc>
              <a:spcBef>
                <a:spcPts val="0"/>
              </a:spcBef>
              <a:spcAft>
                <a:spcPts val="0"/>
              </a:spcAft>
              <a:buClr>
                <a:srgbClr val="1F1F1F"/>
              </a:buClr>
              <a:buSzPts val="1100"/>
              <a:buFont typeface="Arial"/>
              <a:buChar char="○"/>
            </a:pPr>
            <a:r>
              <a:rPr b="0" i="0" lang="en" sz="1100" u="none" cap="none" strike="noStrike">
                <a:solidFill>
                  <a:srgbClr val="1F1F1F"/>
                </a:solidFill>
                <a:highlight>
                  <a:srgbClr val="FFFFFF"/>
                </a:highlight>
                <a:latin typeface="Arial"/>
                <a:ea typeface="Arial"/>
                <a:cs typeface="Arial"/>
                <a:sym typeface="Arial"/>
              </a:rPr>
              <a:t>Discuss potential uses of deep space image synthesis (simulations, data augmentation, visualization). Briefly touch upon limitations and future research directions.</a:t>
            </a:r>
            <a:endParaRPr b="0" i="0" sz="1100" u="none" cap="none" strike="noStrike">
              <a:solidFill>
                <a:srgbClr val="1F1F1F"/>
              </a:solidFill>
              <a:highlight>
                <a:srgbClr val="5FCAEE"/>
              </a:highlight>
              <a:latin typeface="Arial"/>
              <a:ea typeface="Arial"/>
              <a:cs typeface="Arial"/>
              <a:sym typeface="Arial"/>
            </a:endParaRPr>
          </a:p>
          <a:p>
            <a:pPr indent="0" lvl="0" marL="0" marR="0" rtl="0" algn="l">
              <a:lnSpc>
                <a:spcPct val="100000"/>
              </a:lnSpc>
              <a:spcBef>
                <a:spcPts val="500"/>
              </a:spcBef>
              <a:spcAft>
                <a:spcPts val="0"/>
              </a:spcAft>
              <a:buClr>
                <a:srgbClr val="000000"/>
              </a:buClr>
              <a:buSzPts val="1500"/>
              <a:buFont typeface="Arial"/>
              <a:buNone/>
            </a:pPr>
            <a:r>
              <a:t/>
            </a:r>
            <a:endParaRPr b="0" i="0" sz="1500" u="none" cap="none" strike="noStrike">
              <a:solidFill>
                <a:srgbClr val="000000"/>
              </a:solidFill>
              <a:highlight>
                <a:schemeClr val="dk2"/>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21"/>
          <p:cNvGrpSpPr/>
          <p:nvPr/>
        </p:nvGrpSpPr>
        <p:grpSpPr>
          <a:xfrm>
            <a:off x="6855844" y="2342738"/>
            <a:ext cx="2071688" cy="2443163"/>
            <a:chOff x="7991475" y="2933700"/>
            <a:chExt cx="2762250" cy="3257550"/>
          </a:xfrm>
        </p:grpSpPr>
        <p:sp>
          <p:nvSpPr>
            <p:cNvPr id="139" name="Google Shape;139;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0" name="Google Shape;140;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41" name="Google Shape;141;p21"/>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42" name="Google Shape;142;p2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3" name="Google Shape;143;p21"/>
          <p:cNvSpPr txBox="1"/>
          <p:nvPr>
            <p:ph type="title"/>
          </p:nvPr>
        </p:nvSpPr>
        <p:spPr>
          <a:xfrm>
            <a:off x="625554" y="431291"/>
            <a:ext cx="4229100"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 sz="3200"/>
              <a:t>PROBLEM	STATEMENT</a:t>
            </a:r>
            <a:endParaRPr sz="3200"/>
          </a:p>
        </p:txBody>
      </p:sp>
      <p:pic>
        <p:nvPicPr>
          <p:cNvPr id="144" name="Google Shape;144;p21"/>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5" name="Google Shape;145;p21"/>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rebuchet MS"/>
              <a:ea typeface="Trebuchet MS"/>
              <a:cs typeface="Trebuchet MS"/>
              <a:sym typeface="Trebuchet MS"/>
            </a:endParaRPr>
          </a:p>
        </p:txBody>
      </p:sp>
      <p:sp>
        <p:nvSpPr>
          <p:cNvPr id="146" name="Google Shape;146;p21"/>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
        <p:nvSpPr>
          <p:cNvPr id="147" name="Google Shape;147;p21"/>
          <p:cNvSpPr txBox="1"/>
          <p:nvPr/>
        </p:nvSpPr>
        <p:spPr>
          <a:xfrm>
            <a:off x="625556" y="1074319"/>
            <a:ext cx="5990625" cy="637425"/>
          </a:xfrm>
          <a:prstGeom prst="rect">
            <a:avLst/>
          </a:prstGeom>
          <a:noFill/>
          <a:ln>
            <a:noFill/>
          </a:ln>
        </p:spPr>
        <p:txBody>
          <a:bodyPr anchorCtr="0" anchor="t" bIns="68575" lIns="68575" spcFirstLastPara="1" rIns="68575" wrap="square" tIns="68575">
            <a:noAutofit/>
          </a:bodyPr>
          <a:lstStyle/>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Develop a Deep Convolutional Generative Adversarial Network (DCGAN) to generate realistic and diverse deep space images.</a:t>
            </a:r>
            <a:endParaRPr b="1"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0" i="0" lang="en" sz="1000" u="none" cap="none" strike="noStrike">
                <a:solidFill>
                  <a:srgbClr val="1F1F1F"/>
                </a:solidFill>
                <a:latin typeface="Arial"/>
                <a:ea typeface="Arial"/>
                <a:cs typeface="Arial"/>
                <a:sym typeface="Arial"/>
              </a:rPr>
              <a:t>This task involves: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Adapting a DCGAN architecture to effectively handle deep space image data.</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Training the DCGAN on a dataset of deep space images to learn the underlying patterns and distributions.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Evaluating the generated images using appropriate metrics and subjective assessments to ensure they are realistic, diverse, and capture the essence of deep space objects.</a:t>
            </a: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0" i="0" lang="en" sz="1000" u="none" cap="none" strike="noStrike">
                <a:solidFill>
                  <a:srgbClr val="1F1F1F"/>
                </a:solidFill>
                <a:latin typeface="Arial"/>
                <a:ea typeface="Arial"/>
                <a:cs typeface="Arial"/>
                <a:sym typeface="Arial"/>
              </a:rPr>
              <a:t>The successful development of this DCGAN will enable researchers to:</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Simulate new galaxies or astronomical phenomena to aid in scientific discovery.</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Augment existing deep space image datasets for various applications.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Generate visuals to support deep space exploration concepts and enhance scientific communication.</a:t>
            </a:r>
            <a:endParaRPr b="0" i="0" sz="1000" u="none" cap="none" strike="noStrike">
              <a:solidFill>
                <a:srgbClr val="1F1F1F"/>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2"/>
          <p:cNvGrpSpPr/>
          <p:nvPr/>
        </p:nvGrpSpPr>
        <p:grpSpPr>
          <a:xfrm>
            <a:off x="6493669" y="1985963"/>
            <a:ext cx="2650331" cy="2857500"/>
            <a:chOff x="8658225" y="2647950"/>
            <a:chExt cx="3533775" cy="3810000"/>
          </a:xfrm>
        </p:grpSpPr>
        <p:sp>
          <p:nvSpPr>
            <p:cNvPr id="153" name="Google Shape;15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55" name="Google Shape;155;p2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6" name="Google Shape;15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7" name="Google Shape;157;p22"/>
          <p:cNvSpPr txBox="1"/>
          <p:nvPr>
            <p:ph type="title"/>
          </p:nvPr>
        </p:nvSpPr>
        <p:spPr>
          <a:xfrm>
            <a:off x="507206" y="224833"/>
            <a:ext cx="3948525" cy="99382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 sz="3200"/>
              <a:t>PROJECT	OVERVIEW</a:t>
            </a:r>
            <a:endParaRPr sz="3200"/>
          </a:p>
        </p:txBody>
      </p:sp>
      <p:pic>
        <p:nvPicPr>
          <p:cNvPr id="158" name="Google Shape;15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59" name="Google Shape;159;p22"/>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rebuchet MS"/>
              <a:ea typeface="Trebuchet MS"/>
              <a:cs typeface="Trebuchet MS"/>
              <a:sym typeface="Trebuchet MS"/>
            </a:endParaRPr>
          </a:p>
        </p:txBody>
      </p:sp>
      <p:sp>
        <p:nvSpPr>
          <p:cNvPr id="160" name="Google Shape;160;p22"/>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
        <p:nvSpPr>
          <p:cNvPr id="161" name="Google Shape;161;p22"/>
          <p:cNvSpPr txBox="1"/>
          <p:nvPr/>
        </p:nvSpPr>
        <p:spPr>
          <a:xfrm>
            <a:off x="1372088" y="1271588"/>
            <a:ext cx="4926150" cy="1822050"/>
          </a:xfrm>
          <a:prstGeom prst="rect">
            <a:avLst/>
          </a:prstGeom>
          <a:noFill/>
          <a:ln>
            <a:noFill/>
          </a:ln>
        </p:spPr>
        <p:txBody>
          <a:bodyPr anchorCtr="0" anchor="t" bIns="68575" lIns="68575" spcFirstLastPara="1" rIns="68575" wrap="square" tIns="68575">
            <a:noAutofit/>
          </a:bodyPr>
          <a:lstStyle/>
          <a:p>
            <a:pPr indent="0" lvl="0" marL="0" marR="0" rtl="0" algn="l">
              <a:lnSpc>
                <a:spcPct val="150000"/>
              </a:lnSpc>
              <a:spcBef>
                <a:spcPts val="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Deep Space Image Synthesis with DCGAN ()</a:t>
            </a:r>
            <a:endParaRPr b="1"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Goal:</a:t>
            </a:r>
            <a:r>
              <a:rPr b="0" i="0" lang="en" sz="1000" u="none" cap="none" strike="noStrike">
                <a:solidFill>
                  <a:srgbClr val="1F1F1F"/>
                </a:solidFill>
                <a:latin typeface="Arial"/>
                <a:ea typeface="Arial"/>
                <a:cs typeface="Arial"/>
                <a:sym typeface="Arial"/>
              </a:rPr>
              <a:t> Build a DCGAN to create realistic and varied deep space images.</a:t>
            </a: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Steps:</a:t>
            </a:r>
            <a:endParaRPr b="1"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AutoNum type="arabicPeriod"/>
            </a:pPr>
            <a:r>
              <a:rPr b="0" i="0" lang="en" sz="1000" u="none" cap="none" strike="noStrike">
                <a:solidFill>
                  <a:srgbClr val="1F1F1F"/>
                </a:solidFill>
                <a:latin typeface="Arial"/>
                <a:ea typeface="Arial"/>
                <a:cs typeface="Arial"/>
                <a:sym typeface="Arial"/>
              </a:rPr>
              <a:t>Get and prepare deep space image data.</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AutoNum type="arabicPeriod"/>
            </a:pPr>
            <a:r>
              <a:rPr b="0" i="0" lang="en" sz="1000" u="none" cap="none" strike="noStrike">
                <a:solidFill>
                  <a:srgbClr val="1F1F1F"/>
                </a:solidFill>
                <a:latin typeface="Arial"/>
                <a:ea typeface="Arial"/>
                <a:cs typeface="Arial"/>
                <a:sym typeface="Arial"/>
              </a:rPr>
              <a:t>Design a custom DCGAN for this data type.</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AutoNum type="arabicPeriod"/>
            </a:pPr>
            <a:r>
              <a:rPr b="0" i="0" lang="en" sz="1000" u="none" cap="none" strike="noStrike">
                <a:solidFill>
                  <a:srgbClr val="1F1F1F"/>
                </a:solidFill>
                <a:latin typeface="Arial"/>
                <a:ea typeface="Arial"/>
                <a:cs typeface="Arial"/>
                <a:sym typeface="Arial"/>
              </a:rPr>
              <a:t>Train the DCGAN model.</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AutoNum type="arabicPeriod"/>
            </a:pPr>
            <a:r>
              <a:rPr b="0" i="0" lang="en" sz="1000" u="none" cap="none" strike="noStrike">
                <a:solidFill>
                  <a:srgbClr val="1F1F1F"/>
                </a:solidFill>
                <a:latin typeface="Arial"/>
                <a:ea typeface="Arial"/>
                <a:cs typeface="Arial"/>
                <a:sym typeface="Arial"/>
              </a:rPr>
              <a:t>Evaluate the generated images for quality.</a:t>
            </a: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Benefits:</a:t>
            </a:r>
            <a:endParaRPr b="1"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Simulate new celestial objects for scientific studies.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Expand existing deep space image datasets.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Visualize deep space exploration concepts.</a:t>
            </a:r>
            <a:endParaRPr b="0" i="0" sz="1000" u="none" cap="none" strike="noStrike">
              <a:solidFill>
                <a:srgbClr val="1F1F1F"/>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7" name="Google Shape;167;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8" name="Google Shape;168;p2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9" name="Google Shape;169;p23"/>
          <p:cNvSpPr txBox="1"/>
          <p:nvPr>
            <p:ph type="title"/>
          </p:nvPr>
        </p:nvSpPr>
        <p:spPr>
          <a:xfrm>
            <a:off x="463605" y="-5"/>
            <a:ext cx="7323300" cy="765450"/>
          </a:xfrm>
          <a:prstGeom prst="rect">
            <a:avLst/>
          </a:prstGeom>
          <a:noFill/>
          <a:ln>
            <a:noFill/>
          </a:ln>
        </p:spPr>
        <p:txBody>
          <a:bodyPr anchorCtr="0" anchor="t" bIns="0" lIns="0" spcFirstLastPara="1" rIns="0" wrap="square" tIns="392150">
            <a:spAutoFit/>
          </a:bodyPr>
          <a:lstStyle/>
          <a:p>
            <a:pPr indent="0" lvl="0" marL="114300" rtl="0" algn="l">
              <a:lnSpc>
                <a:spcPct val="100000"/>
              </a:lnSpc>
              <a:spcBef>
                <a:spcPts val="0"/>
              </a:spcBef>
              <a:spcAft>
                <a:spcPts val="0"/>
              </a:spcAft>
              <a:buSzPts val="1100"/>
              <a:buNone/>
            </a:pPr>
            <a:r>
              <a:rPr lang="en" sz="2400"/>
              <a:t>WHO ARE THE END USERS?</a:t>
            </a:r>
            <a:endParaRPr sz="2400"/>
          </a:p>
        </p:txBody>
      </p:sp>
      <p:pic>
        <p:nvPicPr>
          <p:cNvPr id="170" name="Google Shape;170;p23"/>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71" name="Google Shape;171;p23"/>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rebuchet MS"/>
              <a:ea typeface="Trebuchet MS"/>
              <a:cs typeface="Trebuchet MS"/>
              <a:sym typeface="Trebuchet MS"/>
            </a:endParaRPr>
          </a:p>
        </p:txBody>
      </p:sp>
      <p:sp>
        <p:nvSpPr>
          <p:cNvPr id="172" name="Google Shape;172;p23"/>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
        <p:nvSpPr>
          <p:cNvPr id="173" name="Google Shape;173;p23"/>
          <p:cNvSpPr txBox="1"/>
          <p:nvPr/>
        </p:nvSpPr>
        <p:spPr>
          <a:xfrm rot="-426">
            <a:off x="223288" y="782385"/>
            <a:ext cx="7257825" cy="472275"/>
          </a:xfrm>
          <a:prstGeom prst="rect">
            <a:avLst/>
          </a:prstGeom>
          <a:noFill/>
          <a:ln>
            <a:noFill/>
          </a:ln>
        </p:spPr>
        <p:txBody>
          <a:bodyPr anchorCtr="0" anchor="t" bIns="68575" lIns="68575" spcFirstLastPara="1" rIns="68575" wrap="square" tIns="68575">
            <a:noAutofit/>
          </a:bodyPr>
          <a:lstStyle/>
          <a:p>
            <a:pPr indent="-228600" lvl="0" marL="342900" marR="0" rtl="0" algn="l">
              <a:lnSpc>
                <a:spcPct val="175000"/>
              </a:lnSpc>
              <a:spcBef>
                <a:spcPts val="200"/>
              </a:spcBef>
              <a:spcAft>
                <a:spcPts val="0"/>
              </a:spcAft>
              <a:buClr>
                <a:srgbClr val="1F1F1F"/>
              </a:buClr>
              <a:buSzPts val="1000"/>
              <a:buFont typeface="Arial"/>
              <a:buAutoNum type="arabicPeriod"/>
            </a:pPr>
            <a:r>
              <a:rPr b="1" i="0" lang="en" sz="1000" u="none" cap="none" strike="noStrike">
                <a:solidFill>
                  <a:srgbClr val="1F1F1F"/>
                </a:solidFill>
                <a:latin typeface="Arial"/>
                <a:ea typeface="Arial"/>
                <a:cs typeface="Arial"/>
                <a:sym typeface="Arial"/>
              </a:rPr>
              <a:t>Astronomical Researchers:</a:t>
            </a:r>
            <a:endParaRPr b="1"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Astrophysicists:</a:t>
            </a:r>
            <a:r>
              <a:rPr b="0" i="0" lang="en" sz="1000" u="none" cap="none" strike="noStrike">
                <a:solidFill>
                  <a:srgbClr val="1F1F1F"/>
                </a:solidFill>
                <a:latin typeface="Arial"/>
                <a:ea typeface="Arial"/>
                <a:cs typeface="Arial"/>
                <a:sym typeface="Arial"/>
              </a:rPr>
              <a:t> They can use the generated images to simulate new galaxies, nebulae, or other phenomena for theoretical studies.</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Cosmologists:</a:t>
            </a:r>
            <a:r>
              <a:rPr b="0" i="0" lang="en" sz="1000" u="none" cap="none" strike="noStrike">
                <a:solidFill>
                  <a:srgbClr val="1F1F1F"/>
                </a:solidFill>
                <a:latin typeface="Arial"/>
                <a:ea typeface="Arial"/>
                <a:cs typeface="Arial"/>
                <a:sym typeface="Arial"/>
              </a:rPr>
              <a:t> The simulations can aid in understanding large-scale structures in the universe.</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Planetary Scientists:</a:t>
            </a:r>
            <a:r>
              <a:rPr b="0" i="0" lang="en" sz="1000" u="none" cap="none" strike="noStrike">
                <a:solidFill>
                  <a:srgbClr val="1F1F1F"/>
                </a:solidFill>
                <a:latin typeface="Arial"/>
                <a:ea typeface="Arial"/>
                <a:cs typeface="Arial"/>
                <a:sym typeface="Arial"/>
              </a:rPr>
              <a:t> They could potentially use the images to create simulations of exoplanet environments.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AutoNum type="arabicPeriod"/>
            </a:pPr>
            <a:r>
              <a:rPr b="1" i="0" lang="en" sz="1000" u="none" cap="none" strike="noStrike">
                <a:solidFill>
                  <a:srgbClr val="1F1F1F"/>
                </a:solidFill>
                <a:latin typeface="Arial"/>
                <a:ea typeface="Arial"/>
                <a:cs typeface="Arial"/>
                <a:sym typeface="Arial"/>
              </a:rPr>
              <a:t>Other Fields:</a:t>
            </a:r>
            <a:endParaRPr b="1"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Data Scientists:</a:t>
            </a:r>
            <a:r>
              <a:rPr b="0" i="0" lang="en" sz="1000" u="none" cap="none" strike="noStrike">
                <a:solidFill>
                  <a:srgbClr val="1F1F1F"/>
                </a:solidFill>
                <a:latin typeface="Arial"/>
                <a:ea typeface="Arial"/>
                <a:cs typeface="Arial"/>
                <a:sym typeface="Arial"/>
              </a:rPr>
              <a:t> They can leverage the generated images to augment existing datasets for tasks like object detection or classification in deep space imagery.</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Science Communicators:</a:t>
            </a:r>
            <a:r>
              <a:rPr b="0" i="0" lang="en" sz="1000" u="none" cap="none" strike="noStrike">
                <a:solidFill>
                  <a:srgbClr val="1F1F1F"/>
                </a:solidFill>
                <a:latin typeface="Arial"/>
                <a:ea typeface="Arial"/>
                <a:cs typeface="Arial"/>
                <a:sym typeface="Arial"/>
              </a:rPr>
              <a:t> They can use the realistic visuals to create educational content or enhance presentations about space exploration.</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Artists and Designers:</a:t>
            </a:r>
            <a:r>
              <a:rPr b="0" i="0" lang="en" sz="1000" u="none" cap="none" strike="noStrike">
                <a:solidFill>
                  <a:srgbClr val="1F1F1F"/>
                </a:solidFill>
                <a:latin typeface="Arial"/>
                <a:ea typeface="Arial"/>
                <a:cs typeface="Arial"/>
                <a:sym typeface="Arial"/>
              </a:rPr>
              <a:t> They might find the generated images inspiring for creating space-themed art or designing concepts for future space missions.</a:t>
            </a:r>
            <a:endParaRPr b="0" i="0" sz="1000" u="none" cap="none" strike="noStrike">
              <a:solidFill>
                <a:srgbClr val="1F1F1F"/>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b="0" l="0" r="0" t="0"/>
          <a:stretch/>
        </p:blipFill>
        <p:spPr>
          <a:xfrm>
            <a:off x="284906" y="1655213"/>
            <a:ext cx="6815512" cy="2436019"/>
          </a:xfrm>
          <a:prstGeom prst="rect">
            <a:avLst/>
          </a:prstGeom>
          <a:noFill/>
          <a:ln>
            <a:noFill/>
          </a:ln>
        </p:spPr>
      </p:pic>
      <p:sp>
        <p:nvSpPr>
          <p:cNvPr id="179" name="Google Shape;179;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4"/>
          <p:cNvSpPr txBox="1"/>
          <p:nvPr>
            <p:ph type="title"/>
          </p:nvPr>
        </p:nvSpPr>
        <p:spPr>
          <a:xfrm>
            <a:off x="433624" y="-5"/>
            <a:ext cx="7323300" cy="1199250"/>
          </a:xfrm>
          <a:prstGeom prst="rect">
            <a:avLst/>
          </a:prstGeom>
          <a:noFill/>
          <a:ln>
            <a:noFill/>
          </a:ln>
        </p:spPr>
        <p:txBody>
          <a:bodyPr anchorCtr="0" anchor="t" bIns="0" lIns="0" spcFirstLastPara="1" rIns="0" wrap="square" tIns="364325">
            <a:spAutoFit/>
          </a:bodyPr>
          <a:lstStyle/>
          <a:p>
            <a:pPr indent="0" lvl="0" marL="12700" rtl="0" algn="l">
              <a:lnSpc>
                <a:spcPct val="100000"/>
              </a:lnSpc>
              <a:spcBef>
                <a:spcPts val="0"/>
              </a:spcBef>
              <a:spcAft>
                <a:spcPts val="0"/>
              </a:spcAft>
              <a:buSzPts val="1100"/>
              <a:buNone/>
            </a:pPr>
            <a:r>
              <a:rPr lang="en" sz="2700"/>
              <a:t>YOUR SOLUTION AND ITS VALUE PROPOSITION</a:t>
            </a:r>
            <a:endParaRPr sz="2700"/>
          </a:p>
        </p:txBody>
      </p:sp>
      <p:pic>
        <p:nvPicPr>
          <p:cNvPr id="183" name="Google Shape;183;p24"/>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4" name="Google Shape;184;p24"/>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rebuchet MS"/>
              <a:ea typeface="Trebuchet MS"/>
              <a:cs typeface="Trebuchet MS"/>
              <a:sym typeface="Trebuchet MS"/>
            </a:endParaRPr>
          </a:p>
        </p:txBody>
      </p:sp>
      <p:sp>
        <p:nvSpPr>
          <p:cNvPr id="185" name="Google Shape;185;p24"/>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SzPts val="800"/>
              <a:buNone/>
            </a:pPr>
            <a:fld id="{00000000-1234-1234-1234-123412341234}" type="slidenum">
              <a:rPr lang="en"/>
              <a:t>‹#›</a:t>
            </a:fld>
            <a:endParaRPr/>
          </a:p>
        </p:txBody>
      </p:sp>
      <p:sp>
        <p:nvSpPr>
          <p:cNvPr id="186" name="Google Shape;186;p24"/>
          <p:cNvSpPr txBox="1"/>
          <p:nvPr/>
        </p:nvSpPr>
        <p:spPr>
          <a:xfrm>
            <a:off x="751144" y="1199250"/>
            <a:ext cx="7850250" cy="577350"/>
          </a:xfrm>
          <a:prstGeom prst="rect">
            <a:avLst/>
          </a:prstGeom>
          <a:noFill/>
          <a:ln>
            <a:noFill/>
          </a:ln>
        </p:spPr>
        <p:txBody>
          <a:bodyPr anchorCtr="0" anchor="t" bIns="68575" lIns="68575" spcFirstLastPara="1" rIns="68575" wrap="square" tIns="68575">
            <a:noAutofit/>
          </a:bodyPr>
          <a:lstStyle/>
          <a:p>
            <a:pPr indent="0" lvl="0" marL="0" marR="0" rtl="0" algn="l">
              <a:lnSpc>
                <a:spcPct val="150000"/>
              </a:lnSpc>
              <a:spcBef>
                <a:spcPts val="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Solution and Value Proposition: Deep Space Image Synthesis with DCGAN</a:t>
            </a:r>
            <a:endParaRPr b="1"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0" i="0" lang="en" sz="1000" u="none" cap="none" strike="noStrike">
                <a:solidFill>
                  <a:srgbClr val="1F1F1F"/>
                </a:solidFill>
                <a:latin typeface="Arial"/>
                <a:ea typeface="Arial"/>
                <a:cs typeface="Arial"/>
                <a:sym typeface="Arial"/>
              </a:rPr>
              <a:t>This project proposes a Deep Convolutional Generative Adversarial Network (DCGAN) for generating high-fidelity and diverse deep space images.</a:t>
            </a: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Our Solution:</a:t>
            </a:r>
            <a:endParaRPr b="1"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A custom-designed DCGAN architecture specifically tailored to capture the intricacies of deep space objects like galaxies, nebulae, and star clusters.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A training process optimized for deep space image data, ensuring the generated images are realistic and statistically consistent with real observations.</a:t>
            </a: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1" i="0" lang="en" sz="1000" u="none" cap="none" strike="noStrike">
                <a:solidFill>
                  <a:srgbClr val="1F1F1F"/>
                </a:solidFill>
                <a:latin typeface="Arial"/>
                <a:ea typeface="Arial"/>
                <a:cs typeface="Arial"/>
                <a:sym typeface="Arial"/>
              </a:rPr>
              <a:t>Value Proposition:</a:t>
            </a:r>
            <a:endParaRPr b="1"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Scientific Discovery:</a:t>
            </a:r>
            <a:r>
              <a:rPr b="0" i="0" lang="en" sz="1000" u="none" cap="none" strike="noStrike">
                <a:solidFill>
                  <a:srgbClr val="1F1F1F"/>
                </a:solidFill>
                <a:latin typeface="Arial"/>
                <a:ea typeface="Arial"/>
                <a:cs typeface="Arial"/>
                <a:sym typeface="Arial"/>
              </a:rPr>
              <a:t> Simulate new galaxies or phenomena to test hypotheses and explore unobserved regions of the universe.</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Data Augmentation:</a:t>
            </a:r>
            <a:r>
              <a:rPr b="0" i="0" lang="en" sz="1000" u="none" cap="none" strike="noStrike">
                <a:solidFill>
                  <a:srgbClr val="1F1F1F"/>
                </a:solidFill>
                <a:latin typeface="Arial"/>
                <a:ea typeface="Arial"/>
                <a:cs typeface="Arial"/>
                <a:sym typeface="Arial"/>
              </a:rPr>
              <a:t> Expand existing datasets for training and improving deep learning models used in astronomical research.</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Enhanced Communication:</a:t>
            </a:r>
            <a:r>
              <a:rPr b="0" i="0" lang="en" sz="1000" u="none" cap="none" strike="noStrike">
                <a:solidFill>
                  <a:srgbClr val="1F1F1F"/>
                </a:solidFill>
                <a:latin typeface="Arial"/>
                <a:ea typeface="Arial"/>
                <a:cs typeface="Arial"/>
                <a:sym typeface="Arial"/>
              </a:rPr>
              <a:t> Generate visuals to explain complex astronomical concepts or showcase potential scenarios in deep space exploration.</a:t>
            </a:r>
            <a:endParaRPr b="0" i="0" sz="1000" u="none" cap="none" strike="noStrike">
              <a:solidFill>
                <a:srgbClr val="1F1F1F"/>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3" name="Google Shape;193;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94" name="Google Shape;194;p25"/>
          <p:cNvPicPr preferRelativeResize="0"/>
          <p:nvPr/>
        </p:nvPicPr>
        <p:blipFill rotWithShape="1">
          <a:blip r:embed="rId3">
            <a:alphaModFix/>
          </a:blip>
          <a:srcRect b="0" l="0" r="0" t="0"/>
          <a:stretch/>
        </p:blipFill>
        <p:spPr>
          <a:xfrm>
            <a:off x="-30000" y="3695474"/>
            <a:ext cx="1044675" cy="1448026"/>
          </a:xfrm>
          <a:prstGeom prst="rect">
            <a:avLst/>
          </a:prstGeom>
          <a:noFill/>
          <a:ln>
            <a:noFill/>
          </a:ln>
        </p:spPr>
      </p:pic>
      <p:sp>
        <p:nvSpPr>
          <p:cNvPr id="195" name="Google Shape;195;p25"/>
          <p:cNvSpPr txBox="1"/>
          <p:nvPr>
            <p:ph type="title"/>
          </p:nvPr>
        </p:nvSpPr>
        <p:spPr>
          <a:xfrm>
            <a:off x="396143" y="56658"/>
            <a:ext cx="7323300" cy="707175"/>
          </a:xfrm>
          <a:prstGeom prst="rect">
            <a:avLst/>
          </a:prstGeom>
          <a:noFill/>
          <a:ln>
            <a:noFill/>
          </a:ln>
        </p:spPr>
        <p:txBody>
          <a:bodyPr anchorCtr="0" anchor="t" bIns="0" lIns="0" spcFirstLastPara="1" rIns="0" wrap="square" tIns="214500">
            <a:spAutoFit/>
          </a:bodyPr>
          <a:lstStyle/>
          <a:p>
            <a:pPr indent="0" lvl="0" marL="139700" rtl="0" algn="l">
              <a:lnSpc>
                <a:spcPct val="100000"/>
              </a:lnSpc>
              <a:spcBef>
                <a:spcPts val="0"/>
              </a:spcBef>
              <a:spcAft>
                <a:spcPts val="0"/>
              </a:spcAft>
              <a:buSzPts val="1100"/>
              <a:buNone/>
            </a:pPr>
            <a:r>
              <a:rPr lang="en" sz="3200"/>
              <a:t>THE WOW IN YOUR SOLUTION</a:t>
            </a:r>
            <a:endParaRPr sz="3200"/>
          </a:p>
        </p:txBody>
      </p:sp>
      <p:sp>
        <p:nvSpPr>
          <p:cNvPr id="196" name="Google Shape;196;p25"/>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
              <a:t>‹#›</a:t>
            </a:fld>
            <a:endParaRPr/>
          </a:p>
        </p:txBody>
      </p:sp>
      <p:sp>
        <p:nvSpPr>
          <p:cNvPr id="197" name="Google Shape;197;p25"/>
          <p:cNvSpPr txBox="1"/>
          <p:nvPr/>
        </p:nvSpPr>
        <p:spPr>
          <a:xfrm>
            <a:off x="832256" y="808819"/>
            <a:ext cx="7004475" cy="674775"/>
          </a:xfrm>
          <a:prstGeom prst="rect">
            <a:avLst/>
          </a:prstGeom>
          <a:noFill/>
          <a:ln>
            <a:noFill/>
          </a:ln>
        </p:spPr>
        <p:txBody>
          <a:bodyPr anchorCtr="0" anchor="t" bIns="68575" lIns="68575" spcFirstLastPara="1" rIns="68575" wrap="square" tIns="68575">
            <a:noAutofit/>
          </a:bodyPr>
          <a:lstStyle/>
          <a:p>
            <a:pPr indent="-228600" lvl="0" marL="342900" marR="0" rtl="0" algn="l">
              <a:lnSpc>
                <a:spcPct val="175000"/>
              </a:lnSpc>
              <a:spcBef>
                <a:spcPts val="200"/>
              </a:spcBef>
              <a:spcAft>
                <a:spcPts val="0"/>
              </a:spcAft>
              <a:buClr>
                <a:srgbClr val="1F1F1F"/>
              </a:buClr>
              <a:buSzPts val="1000"/>
              <a:buFont typeface="Arial"/>
              <a:buAutoNum type="arabicPeriod"/>
            </a:pPr>
            <a:r>
              <a:rPr b="1" i="0" lang="en" sz="1000" u="none" cap="none" strike="noStrike">
                <a:solidFill>
                  <a:srgbClr val="1F1F1F"/>
                </a:solidFill>
                <a:latin typeface="Arial"/>
                <a:ea typeface="Arial"/>
                <a:cs typeface="Arial"/>
                <a:sym typeface="Arial"/>
              </a:rPr>
              <a:t>Unprecedented Diversity and Realism:</a:t>
            </a:r>
            <a:r>
              <a:rPr b="0" i="0" lang="en" sz="1000" u="none" cap="none" strike="noStrike">
                <a:solidFill>
                  <a:srgbClr val="1F1F1F"/>
                </a:solidFill>
                <a:latin typeface="Arial"/>
                <a:ea typeface="Arial"/>
                <a:cs typeface="Arial"/>
                <a:sym typeface="Arial"/>
              </a:rPr>
              <a:t> We're not just aiming for realistic images, but for a level of </a:t>
            </a:r>
            <a:r>
              <a:rPr b="1" i="0" lang="en" sz="1000" u="none" cap="none" strike="noStrike">
                <a:solidFill>
                  <a:srgbClr val="1F1F1F"/>
                </a:solidFill>
                <a:latin typeface="Arial"/>
                <a:ea typeface="Arial"/>
                <a:cs typeface="Arial"/>
                <a:sym typeface="Arial"/>
              </a:rPr>
              <a:t>variety that surpasses existing methods</a:t>
            </a:r>
            <a:r>
              <a:rPr b="0" i="0" lang="en" sz="1000" u="none" cap="none" strike="noStrike">
                <a:solidFill>
                  <a:srgbClr val="1F1F1F"/>
                </a:solidFill>
                <a:latin typeface="Arial"/>
                <a:ea typeface="Arial"/>
                <a:cs typeface="Arial"/>
                <a:sym typeface="Arial"/>
              </a:rPr>
              <a:t>. This means generating a broader spectrum of deep space objects, capturing the stunning range of shapes, colors, and textures found in the universe. Imagine a vast library of never-before-seen galaxies, nebulae, and star clusters, all statistically plausible based on real astronomical data.</a:t>
            </a:r>
            <a:br>
              <a:rPr b="0" i="0" lang="en" sz="1000" u="none" cap="none" strike="noStrike">
                <a:solidFill>
                  <a:srgbClr val="1F1F1F"/>
                </a:solidFill>
                <a:latin typeface="Arial"/>
                <a:ea typeface="Arial"/>
                <a:cs typeface="Arial"/>
                <a:sym typeface="Arial"/>
              </a:rPr>
            </a:b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AutoNum type="arabicPeriod"/>
            </a:pPr>
            <a:r>
              <a:rPr b="1" i="0" lang="en" sz="1000" u="none" cap="none" strike="noStrike">
                <a:solidFill>
                  <a:srgbClr val="1F1F1F"/>
                </a:solidFill>
                <a:latin typeface="Arial"/>
                <a:ea typeface="Arial"/>
                <a:cs typeface="Arial"/>
                <a:sym typeface="Arial"/>
              </a:rPr>
              <a:t>Scientifically Grounded Creativity:</a:t>
            </a:r>
            <a:r>
              <a:rPr b="0" i="0" lang="en" sz="1000" u="none" cap="none" strike="noStrike">
                <a:solidFill>
                  <a:srgbClr val="1F1F1F"/>
                </a:solidFill>
                <a:latin typeface="Arial"/>
                <a:ea typeface="Arial"/>
                <a:cs typeface="Arial"/>
                <a:sym typeface="Arial"/>
              </a:rPr>
              <a:t> Our solution goes beyond aesthetics. The DCGAN will be specifically trained on a curated dataset of deep space images, allowing it to capture the underlying statistical properties and relationships within that data. This ensures the generated images are not just visually captivating, but also </a:t>
            </a:r>
            <a:r>
              <a:rPr b="1" i="0" lang="en" sz="1000" u="none" cap="none" strike="noStrike">
                <a:solidFill>
                  <a:srgbClr val="1F1F1F"/>
                </a:solidFill>
                <a:latin typeface="Arial"/>
                <a:ea typeface="Arial"/>
                <a:cs typeface="Arial"/>
                <a:sym typeface="Arial"/>
              </a:rPr>
              <a:t>scientifically sound</a:t>
            </a:r>
            <a:r>
              <a:rPr b="0" i="0" lang="en" sz="1000" u="none" cap="none" strike="noStrike">
                <a:solidFill>
                  <a:srgbClr val="1F1F1F"/>
                </a:solidFill>
                <a:latin typeface="Arial"/>
                <a:ea typeface="Arial"/>
                <a:cs typeface="Arial"/>
                <a:sym typeface="Arial"/>
              </a:rPr>
              <a:t>. Researchers can use these images with confidence, knowing they represent a realistic possibility within the cosmos.</a:t>
            </a:r>
            <a:br>
              <a:rPr b="0" i="0" lang="en" sz="1000" u="none" cap="none" strike="noStrike">
                <a:solidFill>
                  <a:srgbClr val="1F1F1F"/>
                </a:solidFill>
                <a:latin typeface="Arial"/>
                <a:ea typeface="Arial"/>
                <a:cs typeface="Arial"/>
                <a:sym typeface="Arial"/>
              </a:rPr>
            </a:br>
            <a:endParaRPr b="0" i="0" sz="1000" u="none" cap="none" strike="noStrike">
              <a:solidFill>
                <a:srgbClr val="1F1F1F"/>
              </a:solidFill>
              <a:latin typeface="Arial"/>
              <a:ea typeface="Arial"/>
              <a:cs typeface="Arial"/>
              <a:sym typeface="Arial"/>
            </a:endParaRPr>
          </a:p>
          <a:p>
            <a:pPr indent="0" lvl="0" marL="0" marR="0" rtl="0" algn="l">
              <a:lnSpc>
                <a:spcPct val="175000"/>
              </a:lnSpc>
              <a:spcBef>
                <a:spcPts val="900"/>
              </a:spcBef>
              <a:spcAft>
                <a:spcPts val="0"/>
              </a:spcAft>
              <a:buClr>
                <a:schemeClr val="dk1"/>
              </a:buClr>
              <a:buSzPts val="800"/>
              <a:buFont typeface="Arial"/>
              <a:buNone/>
            </a:pPr>
            <a:r>
              <a:rPr b="0" i="0" lang="en" sz="1000" u="none" cap="none" strike="noStrike">
                <a:solidFill>
                  <a:srgbClr val="1F1F1F"/>
                </a:solidFill>
                <a:latin typeface="Arial"/>
                <a:ea typeface="Arial"/>
                <a:cs typeface="Arial"/>
                <a:sym typeface="Arial"/>
              </a:rPr>
              <a:t>This combination of </a:t>
            </a:r>
            <a:r>
              <a:rPr b="1" i="0" lang="en" sz="1000" u="none" cap="none" strike="noStrike">
                <a:solidFill>
                  <a:srgbClr val="1F1F1F"/>
                </a:solidFill>
                <a:latin typeface="Arial"/>
                <a:ea typeface="Arial"/>
                <a:cs typeface="Arial"/>
                <a:sym typeface="Arial"/>
              </a:rPr>
              <a:t>unparalleled diversity, grounded realism, and scientific accuracy</a:t>
            </a:r>
            <a:r>
              <a:rPr b="0" i="0" lang="en" sz="1000" u="none" cap="none" strike="noStrike">
                <a:solidFill>
                  <a:srgbClr val="1F1F1F"/>
                </a:solidFill>
                <a:latin typeface="Arial"/>
                <a:ea typeface="Arial"/>
                <a:cs typeface="Arial"/>
                <a:sym typeface="Arial"/>
              </a:rPr>
              <a:t> is what sets our solution apart. It offers a powerful tool for scientific exploration, data augmentation, and pushing the boundaries of creative visualization in the field of astronomy. Imagine using these images to not only simulate new galaxies but also generate entirely new types of deep space phenomena, sparking curiosity and driving new discoveries.</a:t>
            </a:r>
            <a:endParaRPr b="0" i="0" sz="1000" u="none" cap="none" strike="noStrike">
              <a:solidFill>
                <a:srgbClr val="1F1F1F"/>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6"/>
          <p:cNvSpPr txBox="1"/>
          <p:nvPr/>
        </p:nvSpPr>
        <p:spPr>
          <a:xfrm>
            <a:off x="564356" y="617700"/>
            <a:ext cx="7330950" cy="4052925"/>
          </a:xfrm>
          <a:prstGeom prst="rect">
            <a:avLst/>
          </a:prstGeom>
          <a:noFill/>
          <a:ln>
            <a:noFill/>
          </a:ln>
        </p:spPr>
        <p:txBody>
          <a:bodyPr anchorCtr="0" anchor="t" bIns="0" lIns="0" spcFirstLastPara="1" rIns="0" wrap="square" tIns="9525">
            <a:spAutoFit/>
          </a:bodyPr>
          <a:lstStyle/>
          <a:p>
            <a:pPr indent="0" lvl="0" marL="0" marR="0" rtl="0" algn="l">
              <a:lnSpc>
                <a:spcPct val="175000"/>
              </a:lnSpc>
              <a:spcBef>
                <a:spcPts val="0"/>
              </a:spcBef>
              <a:spcAft>
                <a:spcPts val="0"/>
              </a:spcAft>
              <a:buClr>
                <a:srgbClr val="000000"/>
              </a:buClr>
              <a:buSzPts val="800"/>
              <a:buFont typeface="Arial"/>
              <a:buNone/>
            </a:pPr>
            <a:r>
              <a:rPr b="1" i="0" lang="en" sz="1400" u="none" cap="none" strike="noStrike">
                <a:solidFill>
                  <a:srgbClr val="1F1F1F"/>
                </a:solidFill>
                <a:latin typeface="Arial"/>
                <a:ea typeface="Arial"/>
                <a:cs typeface="Arial"/>
                <a:sym typeface="Arial"/>
              </a:rPr>
              <a:t>Summary </a:t>
            </a:r>
            <a:br>
              <a:rPr b="1" i="0" lang="en" sz="1400" u="none" cap="none" strike="noStrike">
                <a:solidFill>
                  <a:srgbClr val="1F1F1F"/>
                </a:solidFill>
                <a:latin typeface="Arial"/>
                <a:ea typeface="Arial"/>
                <a:cs typeface="Arial"/>
                <a:sym typeface="Arial"/>
              </a:rPr>
            </a:br>
            <a:r>
              <a:rPr b="0" i="0" lang="en" sz="1000" u="none" cap="none" strike="noStrike">
                <a:solidFill>
                  <a:srgbClr val="1F1F1F"/>
                </a:solidFill>
                <a:latin typeface="Arial"/>
                <a:ea typeface="Arial"/>
                <a:cs typeface="Arial"/>
                <a:sym typeface="Arial"/>
              </a:rPr>
              <a:t>the deep space image synthesis with DCGANs: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Goal:</a:t>
            </a:r>
            <a:r>
              <a:rPr b="0" i="0" lang="en" sz="1000" u="none" cap="none" strike="noStrike">
                <a:solidFill>
                  <a:srgbClr val="1F1F1F"/>
                </a:solidFill>
                <a:latin typeface="Arial"/>
                <a:ea typeface="Arial"/>
                <a:cs typeface="Arial"/>
                <a:sym typeface="Arial"/>
              </a:rPr>
              <a:t> Develop a DCGAN to generate high-fidelity and diverse deep space images.</a:t>
            </a:r>
            <a:br>
              <a:rPr b="0" i="0" lang="en" sz="1000" u="none" cap="none" strike="noStrike">
                <a:solidFill>
                  <a:srgbClr val="1F1F1F"/>
                </a:solidFill>
                <a:latin typeface="Arial"/>
                <a:ea typeface="Arial"/>
                <a:cs typeface="Arial"/>
                <a:sym typeface="Arial"/>
              </a:rPr>
            </a:b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Approach:</a:t>
            </a:r>
            <a:endParaRPr b="1"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Acquire and preprocess deep space image data.</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Design a custom DCGAN architecture for deep space images.</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Train the DCGAN with a combination of loss functions.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Value Proposition:</a:t>
            </a:r>
            <a:endParaRPr b="1"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Generate unseen but realistic deep space objects for scientific discovery.</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Expand datasets for training astronomical deep learning models.</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Create visuals to communicate complex astronomical concepts.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Key Aspects:</a:t>
            </a:r>
            <a:endParaRPr b="1"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Unprecedented diversity and realism of generated images.</a:t>
            </a:r>
            <a:endParaRPr b="0" i="0" sz="1000" u="none" cap="none" strike="noStrike">
              <a:solidFill>
                <a:srgbClr val="1F1F1F"/>
              </a:solidFill>
              <a:latin typeface="Arial"/>
              <a:ea typeface="Arial"/>
              <a:cs typeface="Arial"/>
              <a:sym typeface="Arial"/>
            </a:endParaRPr>
          </a:p>
          <a:p>
            <a:pPr indent="-228600" lvl="1" marL="685800" marR="0" rtl="0" algn="l">
              <a:lnSpc>
                <a:spcPct val="175000"/>
              </a:lnSpc>
              <a:spcBef>
                <a:spcPts val="0"/>
              </a:spcBef>
              <a:spcAft>
                <a:spcPts val="0"/>
              </a:spcAft>
              <a:buClr>
                <a:srgbClr val="1F1F1F"/>
              </a:buClr>
              <a:buSzPts val="1000"/>
              <a:buFont typeface="Arial"/>
              <a:buChar char="○"/>
            </a:pPr>
            <a:r>
              <a:rPr b="0" i="0" lang="en" sz="1000" u="none" cap="none" strike="noStrike">
                <a:solidFill>
                  <a:srgbClr val="1F1F1F"/>
                </a:solidFill>
                <a:latin typeface="Arial"/>
                <a:ea typeface="Arial"/>
                <a:cs typeface="Arial"/>
                <a:sym typeface="Arial"/>
              </a:rPr>
              <a:t>Scientifically grounded creativity based on real astronomical data.</a:t>
            </a:r>
            <a:endParaRPr b="0" i="0" sz="1000" u="none" cap="none" strike="noStrike">
              <a:solidFill>
                <a:srgbClr val="1F1F1F"/>
              </a:solidFill>
              <a:latin typeface="Arial"/>
              <a:ea typeface="Arial"/>
              <a:cs typeface="Arial"/>
              <a:sym typeface="Arial"/>
            </a:endParaRPr>
          </a:p>
        </p:txBody>
      </p:sp>
      <p:sp>
        <p:nvSpPr>
          <p:cNvPr id="206" name="Google Shape;206;p26"/>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
              <a:t>‹#›</a:t>
            </a:fld>
            <a:endParaRPr/>
          </a:p>
        </p:txBody>
      </p:sp>
      <p:sp>
        <p:nvSpPr>
          <p:cNvPr id="207" name="Google Shape;207;p26"/>
          <p:cNvSpPr txBox="1"/>
          <p:nvPr>
            <p:ph type="ctrTitle"/>
          </p:nvPr>
        </p:nvSpPr>
        <p:spPr>
          <a:xfrm>
            <a:off x="599831" y="53398"/>
            <a:ext cx="2478375" cy="564300"/>
          </a:xfrm>
          <a:prstGeom prst="rect">
            <a:avLst/>
          </a:prstGeom>
          <a:solidFill>
            <a:schemeClr val="lt1"/>
          </a:solid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
              <a:t>MODELLING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2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5" name="Google Shape;215;p27"/>
          <p:cNvSpPr txBox="1"/>
          <p:nvPr>
            <p:ph type="title"/>
          </p:nvPr>
        </p:nvSpPr>
        <p:spPr>
          <a:xfrm>
            <a:off x="418624" y="289083"/>
            <a:ext cx="7323296" cy="841772"/>
          </a:xfrm>
          <a:prstGeom prst="rect">
            <a:avLst/>
          </a:prstGeom>
          <a:noFill/>
          <a:ln>
            <a:noFill/>
          </a:ln>
        </p:spPr>
        <p:txBody>
          <a:bodyPr anchorCtr="0" anchor="t" bIns="0" lIns="0" spcFirstLastPara="1" rIns="0" wrap="square" tIns="10000">
            <a:spAutoFit/>
          </a:bodyPr>
          <a:lstStyle/>
          <a:p>
            <a:pPr indent="0" lvl="0" marL="152400" rtl="0" algn="l">
              <a:lnSpc>
                <a:spcPct val="100000"/>
              </a:lnSpc>
              <a:spcBef>
                <a:spcPts val="0"/>
              </a:spcBef>
              <a:spcAft>
                <a:spcPts val="0"/>
              </a:spcAft>
              <a:buSzPts val="1100"/>
              <a:buNone/>
            </a:pPr>
            <a:r>
              <a:rPr lang="en"/>
              <a:t>RESULTS</a:t>
            </a:r>
            <a:endParaRPr/>
          </a:p>
        </p:txBody>
      </p:sp>
      <p:sp>
        <p:nvSpPr>
          <p:cNvPr id="216" name="Google Shape;216;p27"/>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
              <a:t>‹#›</a:t>
            </a:fld>
            <a:endParaRPr/>
          </a:p>
        </p:txBody>
      </p:sp>
      <p:sp>
        <p:nvSpPr>
          <p:cNvPr id="217" name="Google Shape;217;p27"/>
          <p:cNvSpPr txBox="1"/>
          <p:nvPr/>
        </p:nvSpPr>
        <p:spPr>
          <a:xfrm>
            <a:off x="280326" y="4611700"/>
            <a:ext cx="5724300" cy="474300"/>
          </a:xfrm>
          <a:prstGeom prst="rect">
            <a:avLst/>
          </a:prstGeom>
          <a:noFill/>
          <a:ln>
            <a:noFill/>
          </a:ln>
        </p:spPr>
        <p:txBody>
          <a:bodyPr anchorCtr="0" anchor="t" bIns="0" lIns="0" spcFirstLastPara="1" rIns="0" wrap="square" tIns="12375">
            <a:spAutoFit/>
          </a:bodyPr>
          <a:lstStyle/>
          <a:p>
            <a:pPr indent="0" lvl="0" marL="0" marR="0" rtl="0" algn="l">
              <a:lnSpc>
                <a:spcPct val="100000"/>
              </a:lnSpc>
              <a:spcBef>
                <a:spcPts val="0"/>
              </a:spcBef>
              <a:spcAft>
                <a:spcPts val="0"/>
              </a:spcAft>
              <a:buClr>
                <a:srgbClr val="000000"/>
              </a:buClr>
              <a:buSzPts val="1500"/>
              <a:buFont typeface="Arial"/>
              <a:buNone/>
            </a:pPr>
            <a:r>
              <a:rPr lang="en" sz="1500" u="sng">
                <a:solidFill>
                  <a:schemeClr val="hlink"/>
                </a:solidFill>
                <a:latin typeface="Trebuchet MS"/>
                <a:ea typeface="Trebuchet MS"/>
                <a:cs typeface="Trebuchet MS"/>
                <a:sym typeface="Trebuchet MS"/>
                <a:hlinkClick r:id="rId3"/>
              </a:rPr>
              <a:t>https://github.com/sivasuriy/TNSDC_Generative-AI.git</a:t>
            </a:r>
            <a:endParaRPr sz="1500">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500"/>
              <a:buFont typeface="Arial"/>
              <a:buNone/>
            </a:pPr>
            <a:r>
              <a:t/>
            </a:r>
            <a:endParaRPr sz="1500">
              <a:latin typeface="Trebuchet MS"/>
              <a:ea typeface="Trebuchet MS"/>
              <a:cs typeface="Trebuchet MS"/>
              <a:sym typeface="Trebuchet MS"/>
            </a:endParaRPr>
          </a:p>
        </p:txBody>
      </p:sp>
      <p:sp>
        <p:nvSpPr>
          <p:cNvPr id="218" name="Google Shape;218;p27"/>
          <p:cNvSpPr txBox="1"/>
          <p:nvPr/>
        </p:nvSpPr>
        <p:spPr>
          <a:xfrm>
            <a:off x="617419" y="1304625"/>
            <a:ext cx="5271075" cy="1791900"/>
          </a:xfrm>
          <a:prstGeom prst="rect">
            <a:avLst/>
          </a:prstGeom>
          <a:noFill/>
          <a:ln>
            <a:noFill/>
          </a:ln>
        </p:spPr>
        <p:txBody>
          <a:bodyPr anchorCtr="0" anchor="t" bIns="68575" lIns="68575" spcFirstLastPara="1" rIns="68575" wrap="square" tIns="68575">
            <a:noAutofit/>
          </a:bodyPr>
          <a:lstStyle/>
          <a:p>
            <a:pPr indent="0" lvl="0" marL="0" marR="0" rtl="0" algn="l">
              <a:lnSpc>
                <a:spcPct val="150000"/>
              </a:lnSpc>
              <a:spcBef>
                <a:spcPts val="0"/>
              </a:spcBef>
              <a:spcAft>
                <a:spcPts val="0"/>
              </a:spcAft>
              <a:buClr>
                <a:srgbClr val="000000"/>
              </a:buClr>
              <a:buSzPts val="1000"/>
              <a:buFont typeface="Arial"/>
              <a:buNone/>
            </a:pPr>
            <a:r>
              <a:rPr b="1" i="0" lang="en" sz="1000" u="none" cap="none" strike="noStrike">
                <a:solidFill>
                  <a:srgbClr val="1F1F1F"/>
                </a:solidFill>
                <a:latin typeface="Arial"/>
                <a:ea typeface="Arial"/>
                <a:cs typeface="Arial"/>
                <a:sym typeface="Arial"/>
              </a:rPr>
              <a:t>Deep Space Image Synthesis with DCGAN: Results </a:t>
            </a:r>
            <a:endParaRPr b="1" i="0" sz="1000" u="none" cap="none" strike="noStrike">
              <a:solidFill>
                <a:srgbClr val="1F1F1F"/>
              </a:solidFill>
              <a:latin typeface="Arial"/>
              <a:ea typeface="Arial"/>
              <a:cs typeface="Arial"/>
              <a:sym typeface="Arial"/>
            </a:endParaRPr>
          </a:p>
          <a:p>
            <a:pPr indent="0" lvl="0" marL="0" marR="0" rtl="0" algn="l">
              <a:lnSpc>
                <a:spcPct val="150000"/>
              </a:lnSpc>
              <a:spcBef>
                <a:spcPts val="900"/>
              </a:spcBef>
              <a:spcAft>
                <a:spcPts val="0"/>
              </a:spcAft>
              <a:buClr>
                <a:srgbClr val="000000"/>
              </a:buClr>
              <a:buSzPts val="1000"/>
              <a:buFont typeface="Arial"/>
              <a:buNone/>
            </a:pPr>
            <a:r>
              <a:rPr b="1" i="0" lang="en" sz="1000" u="none" cap="none" strike="noStrike">
                <a:solidFill>
                  <a:srgbClr val="1F1F1F"/>
                </a:solidFill>
                <a:latin typeface="Arial"/>
                <a:ea typeface="Arial"/>
                <a:cs typeface="Arial"/>
                <a:sym typeface="Arial"/>
              </a:rPr>
              <a:t>Trained DCGAN Model:</a:t>
            </a:r>
            <a:r>
              <a:rPr b="0" i="0" lang="en" sz="1000" u="none" cap="none" strike="noStrike">
                <a:solidFill>
                  <a:srgbClr val="1F1F1F"/>
                </a:solidFill>
                <a:latin typeface="Arial"/>
                <a:ea typeface="Arial"/>
                <a:cs typeface="Arial"/>
                <a:sym typeface="Arial"/>
              </a:rPr>
              <a:t> Generates realistic and diverse deep space images.</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90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High-Quality Images:</a:t>
            </a:r>
            <a:r>
              <a:rPr b="0" i="0" lang="en" sz="1000" u="none" cap="none" strike="noStrike">
                <a:solidFill>
                  <a:srgbClr val="1F1F1F"/>
                </a:solidFill>
                <a:latin typeface="Arial"/>
                <a:ea typeface="Arial"/>
                <a:cs typeface="Arial"/>
                <a:sym typeface="Arial"/>
              </a:rPr>
              <a:t> Realistic, diverse, and statistically sound.</a:t>
            </a:r>
            <a:endParaRPr b="0" i="0" sz="1000" u="none" cap="none" strike="noStrike">
              <a:solidFill>
                <a:srgbClr val="1F1F1F"/>
              </a:solidFill>
              <a:latin typeface="Arial"/>
              <a:ea typeface="Arial"/>
              <a:cs typeface="Arial"/>
              <a:sym typeface="Arial"/>
            </a:endParaRPr>
          </a:p>
          <a:p>
            <a:pPr indent="-228600" lvl="0" marL="342900" marR="0" rtl="0" algn="l">
              <a:lnSpc>
                <a:spcPct val="175000"/>
              </a:lnSpc>
              <a:spcBef>
                <a:spcPts val="0"/>
              </a:spcBef>
              <a:spcAft>
                <a:spcPts val="0"/>
              </a:spcAft>
              <a:buClr>
                <a:srgbClr val="1F1F1F"/>
              </a:buClr>
              <a:buSzPts val="1000"/>
              <a:buFont typeface="Arial"/>
              <a:buChar char="●"/>
            </a:pPr>
            <a:r>
              <a:rPr b="1" i="0" lang="en" sz="1000" u="none" cap="none" strike="noStrike">
                <a:solidFill>
                  <a:srgbClr val="1F1F1F"/>
                </a:solidFill>
                <a:latin typeface="Arial"/>
                <a:ea typeface="Arial"/>
                <a:cs typeface="Arial"/>
                <a:sym typeface="Arial"/>
              </a:rPr>
              <a:t>Evaluation:</a:t>
            </a:r>
            <a:r>
              <a:rPr b="0" i="0" lang="en" sz="1000" u="none" cap="none" strike="noStrike">
                <a:solidFill>
                  <a:srgbClr val="1F1F1F"/>
                </a:solidFill>
                <a:latin typeface="Arial"/>
                <a:ea typeface="Arial"/>
                <a:cs typeface="Arial"/>
                <a:sym typeface="Arial"/>
              </a:rPr>
              <a:t> Quantitative metrics (Inception Score, FID) and human evaluation by astronomers.</a:t>
            </a:r>
            <a:endParaRPr b="0" i="0" sz="1000" u="none" cap="none" strike="noStrike">
              <a:solidFill>
                <a:srgbClr val="1F1F1F"/>
              </a:solidFill>
              <a:latin typeface="Arial"/>
              <a:ea typeface="Arial"/>
              <a:cs typeface="Arial"/>
              <a:sym typeface="Arial"/>
            </a:endParaRPr>
          </a:p>
          <a:p>
            <a:pPr indent="-222250" lvl="0" marL="342900" marR="0" rtl="0" algn="l">
              <a:lnSpc>
                <a:spcPct val="175000"/>
              </a:lnSpc>
              <a:spcBef>
                <a:spcPts val="0"/>
              </a:spcBef>
              <a:spcAft>
                <a:spcPts val="0"/>
              </a:spcAft>
              <a:buClr>
                <a:srgbClr val="1F1F1F"/>
              </a:buClr>
              <a:buSzPts val="900"/>
              <a:buFont typeface="Arial"/>
              <a:buChar char="●"/>
            </a:pPr>
            <a:r>
              <a:rPr b="1" i="0" lang="en" sz="1000" u="none" cap="none" strike="noStrike">
                <a:solidFill>
                  <a:srgbClr val="1F1F1F"/>
                </a:solidFill>
                <a:latin typeface="Arial"/>
                <a:ea typeface="Arial"/>
                <a:cs typeface="Arial"/>
                <a:sym typeface="Arial"/>
              </a:rPr>
              <a:t>Applications:</a:t>
            </a:r>
            <a:r>
              <a:rPr b="0" i="0" lang="en" sz="1000" u="none" cap="none" strike="noStrike">
                <a:solidFill>
                  <a:srgbClr val="1F1F1F"/>
                </a:solidFill>
                <a:latin typeface="Arial"/>
                <a:ea typeface="Arial"/>
                <a:cs typeface="Arial"/>
                <a:sym typeface="Arial"/>
              </a:rPr>
              <a:t> Simulating new objects, data augmentation, and scientific communication visuals</a:t>
            </a:r>
            <a:r>
              <a:rPr b="0" i="0" lang="en" sz="900" u="none" cap="none" strike="noStrike">
                <a:solidFill>
                  <a:srgbClr val="1F1F1F"/>
                </a:solidFill>
                <a:latin typeface="Arial"/>
                <a:ea typeface="Arial"/>
                <a:cs typeface="Arial"/>
                <a:sym typeface="Arial"/>
              </a:rPr>
              <a:t>.</a:t>
            </a:r>
            <a:endParaRPr b="0" i="0" sz="900" u="none" cap="none" strike="noStrike">
              <a:solidFill>
                <a:srgbClr val="1F1F1F"/>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9" name="Google Shape;219;p27"/>
          <p:cNvPicPr preferRelativeResize="0"/>
          <p:nvPr/>
        </p:nvPicPr>
        <p:blipFill rotWithShape="1">
          <a:blip r:embed="rId4">
            <a:alphaModFix/>
          </a:blip>
          <a:srcRect b="0" l="0" r="0" t="0"/>
          <a:stretch/>
        </p:blipFill>
        <p:spPr>
          <a:xfrm>
            <a:off x="6208312" y="1130854"/>
            <a:ext cx="2302219" cy="2381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