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F40C73-CE42-48D3-9F33-C18AD17BB9B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545B438-8CCC-42CF-87D7-3DCD798DE628}">
      <dgm:prSet phldrT="[Text]"/>
      <dgm:spPr/>
      <dgm:t>
        <a:bodyPr/>
        <a:lstStyle/>
        <a:p>
          <a:r>
            <a:rPr lang="en-US" dirty="0"/>
            <a:t>Strategy</a:t>
          </a:r>
          <a:endParaRPr lang="en-IN" dirty="0"/>
        </a:p>
      </dgm:t>
    </dgm:pt>
    <dgm:pt modelId="{077C357A-8171-4B5D-8631-54E234FD6111}" type="parTrans" cxnId="{EE9D52E2-4D74-4531-B283-D3A9186BB546}">
      <dgm:prSet/>
      <dgm:spPr/>
      <dgm:t>
        <a:bodyPr/>
        <a:lstStyle/>
        <a:p>
          <a:endParaRPr lang="en-IN"/>
        </a:p>
      </dgm:t>
    </dgm:pt>
    <dgm:pt modelId="{BE3579AD-7D0E-440E-A631-9AB0221B6A34}" type="sibTrans" cxnId="{EE9D52E2-4D74-4531-B283-D3A9186BB546}">
      <dgm:prSet/>
      <dgm:spPr/>
      <dgm:t>
        <a:bodyPr/>
        <a:lstStyle/>
        <a:p>
          <a:endParaRPr lang="en-IN"/>
        </a:p>
      </dgm:t>
    </dgm:pt>
    <dgm:pt modelId="{644F78B0-480D-415E-ACC7-87C224E88D36}">
      <dgm:prSet phldrT="[Text]" custT="1"/>
      <dgm:spPr/>
      <dgm:t>
        <a:bodyPr/>
        <a:lstStyle/>
        <a:p>
          <a:pPr algn="ctr">
            <a:buFontTx/>
            <a:buNone/>
          </a:pPr>
          <a:r>
            <a:rPr lang="en-US" sz="2800" dirty="0"/>
            <a:t>Invest where</a:t>
          </a:r>
          <a:endParaRPr lang="en-IN" sz="2800" dirty="0"/>
        </a:p>
      </dgm:t>
    </dgm:pt>
    <dgm:pt modelId="{46E0596E-17EC-4388-8B09-26B0B1281CB1}" type="parTrans" cxnId="{792A1D7D-EE8D-4B22-915B-73F54D264ACD}">
      <dgm:prSet/>
      <dgm:spPr/>
      <dgm:t>
        <a:bodyPr/>
        <a:lstStyle/>
        <a:p>
          <a:endParaRPr lang="en-IN"/>
        </a:p>
      </dgm:t>
    </dgm:pt>
    <dgm:pt modelId="{21C3A236-59C2-4091-85D6-27D7D19A357E}" type="sibTrans" cxnId="{792A1D7D-EE8D-4B22-915B-73F54D264ACD}">
      <dgm:prSet/>
      <dgm:spPr/>
      <dgm:t>
        <a:bodyPr/>
        <a:lstStyle/>
        <a:p>
          <a:endParaRPr lang="en-IN"/>
        </a:p>
      </dgm:t>
    </dgm:pt>
    <dgm:pt modelId="{54A2F476-8965-4559-A019-363240A67072}">
      <dgm:prSet phldrT="[Text]"/>
      <dgm:spPr/>
      <dgm:t>
        <a:bodyPr/>
        <a:lstStyle/>
        <a:p>
          <a:r>
            <a:rPr lang="en-US" dirty="0"/>
            <a:t>Objective</a:t>
          </a:r>
          <a:endParaRPr lang="en-IN" dirty="0"/>
        </a:p>
      </dgm:t>
    </dgm:pt>
    <dgm:pt modelId="{8B3C9C56-4966-4920-8C1C-CEB9EF750E19}" type="parTrans" cxnId="{47662DBF-6BFE-4A59-82FA-794DDB885B05}">
      <dgm:prSet/>
      <dgm:spPr/>
      <dgm:t>
        <a:bodyPr/>
        <a:lstStyle/>
        <a:p>
          <a:endParaRPr lang="en-IN"/>
        </a:p>
      </dgm:t>
    </dgm:pt>
    <dgm:pt modelId="{5A1062C3-1A23-46E9-A647-6D502557E7D1}" type="sibTrans" cxnId="{47662DBF-6BFE-4A59-82FA-794DDB885B05}">
      <dgm:prSet/>
      <dgm:spPr/>
      <dgm:t>
        <a:bodyPr/>
        <a:lstStyle/>
        <a:p>
          <a:endParaRPr lang="en-IN"/>
        </a:p>
      </dgm:t>
    </dgm:pt>
    <dgm:pt modelId="{CF8ABF1C-C3B8-44FA-BEAA-938A5BA3016D}">
      <dgm:prSet phldrT="[Text]" custT="1"/>
      <dgm:spPr/>
      <dgm:t>
        <a:bodyPr/>
        <a:lstStyle/>
        <a:p>
          <a:pPr algn="ctr">
            <a:buFontTx/>
            <a:buNone/>
          </a:pPr>
          <a:r>
            <a:rPr lang="en-IN" sz="2800" b="0" i="0" dirty="0"/>
            <a:t>Identify the best sectors, countries, and a suitable investment type for making investments for Spark Funds</a:t>
          </a:r>
          <a:endParaRPr lang="en-IN" sz="2800" dirty="0"/>
        </a:p>
      </dgm:t>
    </dgm:pt>
    <dgm:pt modelId="{AE9A0468-5402-4453-B191-D98A44717B33}" type="parTrans" cxnId="{5A39DA90-2004-46C0-A523-8BABE9D481BC}">
      <dgm:prSet/>
      <dgm:spPr/>
      <dgm:t>
        <a:bodyPr/>
        <a:lstStyle/>
        <a:p>
          <a:endParaRPr lang="en-IN"/>
        </a:p>
      </dgm:t>
    </dgm:pt>
    <dgm:pt modelId="{AA76458C-6E01-443C-A4B4-5AD4E73407F4}" type="sibTrans" cxnId="{5A39DA90-2004-46C0-A523-8BABE9D481BC}">
      <dgm:prSet/>
      <dgm:spPr/>
      <dgm:t>
        <a:bodyPr/>
        <a:lstStyle/>
        <a:p>
          <a:endParaRPr lang="en-IN"/>
        </a:p>
      </dgm:t>
    </dgm:pt>
    <dgm:pt modelId="{A24A1F43-810C-484C-A9FB-6F4504DA7D94}">
      <dgm:prSet phldrT="[Text]" custT="1"/>
      <dgm:spPr/>
      <dgm:t>
        <a:bodyPr/>
        <a:lstStyle/>
        <a:p>
          <a:pPr algn="ctr">
            <a:buFontTx/>
            <a:buNone/>
          </a:pPr>
          <a:r>
            <a:rPr lang="en-US" sz="2800" dirty="0"/>
            <a:t>investing</a:t>
          </a:r>
          <a:endParaRPr lang="en-IN" sz="2800" dirty="0"/>
        </a:p>
      </dgm:t>
    </dgm:pt>
    <dgm:pt modelId="{F99B72C8-A4E0-458C-A99B-1ECB1015BD8B}" type="parTrans" cxnId="{11AEE735-1B42-487A-B538-F55BC5DA04B3}">
      <dgm:prSet/>
      <dgm:spPr/>
    </dgm:pt>
    <dgm:pt modelId="{A346DF81-9D9A-4590-80D5-A4682521D77B}" type="sibTrans" cxnId="{11AEE735-1B42-487A-B538-F55BC5DA04B3}">
      <dgm:prSet/>
      <dgm:spPr/>
    </dgm:pt>
    <dgm:pt modelId="{B9DDEBF9-4D44-48DA-A0C4-60334032E7E2}">
      <dgm:prSet phldrT="[Text]" custT="1"/>
      <dgm:spPr/>
      <dgm:t>
        <a:bodyPr/>
        <a:lstStyle/>
        <a:p>
          <a:pPr algn="ctr">
            <a:buFontTx/>
            <a:buNone/>
          </a:pPr>
          <a:r>
            <a:rPr lang="en-US" sz="2800" dirty="0"/>
            <a:t>most others are</a:t>
          </a:r>
          <a:endParaRPr lang="en-IN" sz="2800" dirty="0"/>
        </a:p>
      </dgm:t>
    </dgm:pt>
    <dgm:pt modelId="{38263538-FBC7-4880-B599-93897ABABF0E}" type="parTrans" cxnId="{D952F5D3-4DF4-4ED6-95E9-75C08149C326}">
      <dgm:prSet/>
      <dgm:spPr/>
    </dgm:pt>
    <dgm:pt modelId="{2FE2818A-80BF-4032-893C-83426C66C190}" type="sibTrans" cxnId="{D952F5D3-4DF4-4ED6-95E9-75C08149C326}">
      <dgm:prSet/>
      <dgm:spPr/>
    </dgm:pt>
    <dgm:pt modelId="{3F5C718E-A9C1-41EE-8E36-3FFB6E44C003}" type="pres">
      <dgm:prSet presAssocID="{FCF40C73-CE42-48D3-9F33-C18AD17BB9BF}" presName="Name0" presStyleCnt="0">
        <dgm:presLayoutVars>
          <dgm:dir/>
          <dgm:animLvl val="lvl"/>
          <dgm:resizeHandles val="exact"/>
        </dgm:presLayoutVars>
      </dgm:prSet>
      <dgm:spPr/>
    </dgm:pt>
    <dgm:pt modelId="{B2030B07-6058-42B9-A94B-0FAEC7DB88BA}" type="pres">
      <dgm:prSet presAssocID="{1545B438-8CCC-42CF-87D7-3DCD798DE628}" presName="composite" presStyleCnt="0"/>
      <dgm:spPr/>
    </dgm:pt>
    <dgm:pt modelId="{75BD8CCF-962F-431E-8B1B-DB9D288F6E02}" type="pres">
      <dgm:prSet presAssocID="{1545B438-8CCC-42CF-87D7-3DCD798DE62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040C3C0-E40E-4114-A38D-456CC17E0D32}" type="pres">
      <dgm:prSet presAssocID="{1545B438-8CCC-42CF-87D7-3DCD798DE628}" presName="desTx" presStyleLbl="alignAccFollowNode1" presStyleIdx="0" presStyleCnt="2">
        <dgm:presLayoutVars>
          <dgm:bulletEnabled val="1"/>
        </dgm:presLayoutVars>
      </dgm:prSet>
      <dgm:spPr/>
    </dgm:pt>
    <dgm:pt modelId="{3E77B117-220B-41FF-B725-6C6C962F7BC1}" type="pres">
      <dgm:prSet presAssocID="{BE3579AD-7D0E-440E-A631-9AB0221B6A34}" presName="space" presStyleCnt="0"/>
      <dgm:spPr/>
    </dgm:pt>
    <dgm:pt modelId="{72BF7D0B-6170-417F-BE90-8E463487C78E}" type="pres">
      <dgm:prSet presAssocID="{54A2F476-8965-4559-A019-363240A67072}" presName="composite" presStyleCnt="0"/>
      <dgm:spPr/>
    </dgm:pt>
    <dgm:pt modelId="{526AA7A1-5991-4A36-9605-EA5455B90D2C}" type="pres">
      <dgm:prSet presAssocID="{54A2F476-8965-4559-A019-363240A6707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D0F889E-88BA-4949-AD01-79A1FD00B89F}" type="pres">
      <dgm:prSet presAssocID="{54A2F476-8965-4559-A019-363240A6707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452322B-37F5-4335-941E-44768FD74C26}" type="presOf" srcId="{B9DDEBF9-4D44-48DA-A0C4-60334032E7E2}" destId="{E040C3C0-E40E-4114-A38D-456CC17E0D32}" srcOrd="0" destOrd="1" presId="urn:microsoft.com/office/officeart/2005/8/layout/hList1"/>
    <dgm:cxn modelId="{11AEE735-1B42-487A-B538-F55BC5DA04B3}" srcId="{1545B438-8CCC-42CF-87D7-3DCD798DE628}" destId="{A24A1F43-810C-484C-A9FB-6F4504DA7D94}" srcOrd="2" destOrd="0" parTransId="{F99B72C8-A4E0-458C-A99B-1ECB1015BD8B}" sibTransId="{A346DF81-9D9A-4590-80D5-A4682521D77B}"/>
    <dgm:cxn modelId="{792A1D7D-EE8D-4B22-915B-73F54D264ACD}" srcId="{1545B438-8CCC-42CF-87D7-3DCD798DE628}" destId="{644F78B0-480D-415E-ACC7-87C224E88D36}" srcOrd="0" destOrd="0" parTransId="{46E0596E-17EC-4388-8B09-26B0B1281CB1}" sibTransId="{21C3A236-59C2-4091-85D6-27D7D19A357E}"/>
    <dgm:cxn modelId="{5A39DA90-2004-46C0-A523-8BABE9D481BC}" srcId="{54A2F476-8965-4559-A019-363240A67072}" destId="{CF8ABF1C-C3B8-44FA-BEAA-938A5BA3016D}" srcOrd="0" destOrd="0" parTransId="{AE9A0468-5402-4453-B191-D98A44717B33}" sibTransId="{AA76458C-6E01-443C-A4B4-5AD4E73407F4}"/>
    <dgm:cxn modelId="{0DE7D791-BA5A-42E8-B725-8CFB1DEF70A7}" type="presOf" srcId="{54A2F476-8965-4559-A019-363240A67072}" destId="{526AA7A1-5991-4A36-9605-EA5455B90D2C}" srcOrd="0" destOrd="0" presId="urn:microsoft.com/office/officeart/2005/8/layout/hList1"/>
    <dgm:cxn modelId="{CB532CA6-A0FB-421A-A92E-5530BE6EA48D}" type="presOf" srcId="{A24A1F43-810C-484C-A9FB-6F4504DA7D94}" destId="{E040C3C0-E40E-4114-A38D-456CC17E0D32}" srcOrd="0" destOrd="2" presId="urn:microsoft.com/office/officeart/2005/8/layout/hList1"/>
    <dgm:cxn modelId="{47662DBF-6BFE-4A59-82FA-794DDB885B05}" srcId="{FCF40C73-CE42-48D3-9F33-C18AD17BB9BF}" destId="{54A2F476-8965-4559-A019-363240A67072}" srcOrd="1" destOrd="0" parTransId="{8B3C9C56-4966-4920-8C1C-CEB9EF750E19}" sibTransId="{5A1062C3-1A23-46E9-A647-6D502557E7D1}"/>
    <dgm:cxn modelId="{18727BCA-2497-4BE1-9BEA-41E64574F018}" type="presOf" srcId="{644F78B0-480D-415E-ACC7-87C224E88D36}" destId="{E040C3C0-E40E-4114-A38D-456CC17E0D32}" srcOrd="0" destOrd="0" presId="urn:microsoft.com/office/officeart/2005/8/layout/hList1"/>
    <dgm:cxn modelId="{955772CF-ADAE-418F-9FC4-484ED0FA2126}" type="presOf" srcId="{FCF40C73-CE42-48D3-9F33-C18AD17BB9BF}" destId="{3F5C718E-A9C1-41EE-8E36-3FFB6E44C003}" srcOrd="0" destOrd="0" presId="urn:microsoft.com/office/officeart/2005/8/layout/hList1"/>
    <dgm:cxn modelId="{D952F5D3-4DF4-4ED6-95E9-75C08149C326}" srcId="{1545B438-8CCC-42CF-87D7-3DCD798DE628}" destId="{B9DDEBF9-4D44-48DA-A0C4-60334032E7E2}" srcOrd="1" destOrd="0" parTransId="{38263538-FBC7-4880-B599-93897ABABF0E}" sibTransId="{2FE2818A-80BF-4032-893C-83426C66C190}"/>
    <dgm:cxn modelId="{A2BAC6D5-49E6-4821-A41F-826F5FA1E7C6}" type="presOf" srcId="{CF8ABF1C-C3B8-44FA-BEAA-938A5BA3016D}" destId="{0D0F889E-88BA-4949-AD01-79A1FD00B89F}" srcOrd="0" destOrd="0" presId="urn:microsoft.com/office/officeart/2005/8/layout/hList1"/>
    <dgm:cxn modelId="{B2153ADC-5868-4E74-95F8-0F670DABE9D6}" type="presOf" srcId="{1545B438-8CCC-42CF-87D7-3DCD798DE628}" destId="{75BD8CCF-962F-431E-8B1B-DB9D288F6E02}" srcOrd="0" destOrd="0" presId="urn:microsoft.com/office/officeart/2005/8/layout/hList1"/>
    <dgm:cxn modelId="{EE9D52E2-4D74-4531-B283-D3A9186BB546}" srcId="{FCF40C73-CE42-48D3-9F33-C18AD17BB9BF}" destId="{1545B438-8CCC-42CF-87D7-3DCD798DE628}" srcOrd="0" destOrd="0" parTransId="{077C357A-8171-4B5D-8631-54E234FD6111}" sibTransId="{BE3579AD-7D0E-440E-A631-9AB0221B6A34}"/>
    <dgm:cxn modelId="{06DB99AF-CFA5-427A-A74B-BD7486D028E8}" type="presParOf" srcId="{3F5C718E-A9C1-41EE-8E36-3FFB6E44C003}" destId="{B2030B07-6058-42B9-A94B-0FAEC7DB88BA}" srcOrd="0" destOrd="0" presId="urn:microsoft.com/office/officeart/2005/8/layout/hList1"/>
    <dgm:cxn modelId="{DD740026-4800-4FB9-B6A9-4FEA95890B72}" type="presParOf" srcId="{B2030B07-6058-42B9-A94B-0FAEC7DB88BA}" destId="{75BD8CCF-962F-431E-8B1B-DB9D288F6E02}" srcOrd="0" destOrd="0" presId="urn:microsoft.com/office/officeart/2005/8/layout/hList1"/>
    <dgm:cxn modelId="{B91352B1-FFA1-484A-A489-85DB570DE446}" type="presParOf" srcId="{B2030B07-6058-42B9-A94B-0FAEC7DB88BA}" destId="{E040C3C0-E40E-4114-A38D-456CC17E0D32}" srcOrd="1" destOrd="0" presId="urn:microsoft.com/office/officeart/2005/8/layout/hList1"/>
    <dgm:cxn modelId="{1E02875B-D14A-4C18-A307-2C048ADD1BA3}" type="presParOf" srcId="{3F5C718E-A9C1-41EE-8E36-3FFB6E44C003}" destId="{3E77B117-220B-41FF-B725-6C6C962F7BC1}" srcOrd="1" destOrd="0" presId="urn:microsoft.com/office/officeart/2005/8/layout/hList1"/>
    <dgm:cxn modelId="{9E2B8FA2-606B-462D-8C6B-867E3FABE1CE}" type="presParOf" srcId="{3F5C718E-A9C1-41EE-8E36-3FFB6E44C003}" destId="{72BF7D0B-6170-417F-BE90-8E463487C78E}" srcOrd="2" destOrd="0" presId="urn:microsoft.com/office/officeart/2005/8/layout/hList1"/>
    <dgm:cxn modelId="{7D782EC3-9CCE-44BC-B9A9-1F55BC27098B}" type="presParOf" srcId="{72BF7D0B-6170-417F-BE90-8E463487C78E}" destId="{526AA7A1-5991-4A36-9605-EA5455B90D2C}" srcOrd="0" destOrd="0" presId="urn:microsoft.com/office/officeart/2005/8/layout/hList1"/>
    <dgm:cxn modelId="{45E3E771-A248-4D79-B899-9DE755BE2861}" type="presParOf" srcId="{72BF7D0B-6170-417F-BE90-8E463487C78E}" destId="{0D0F889E-88BA-4949-AD01-79A1FD00B89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D8CCF-962F-431E-8B1B-DB9D288F6E02}">
      <dsp:nvSpPr>
        <dsp:cNvPr id="0" name=""/>
        <dsp:cNvSpPr/>
      </dsp:nvSpPr>
      <dsp:spPr>
        <a:xfrm>
          <a:off x="39" y="590939"/>
          <a:ext cx="3798093" cy="15192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0" tIns="243840" rIns="426720" bIns="24384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Strategy</a:t>
          </a:r>
          <a:endParaRPr lang="en-IN" sz="6000" kern="1200" dirty="0"/>
        </a:p>
      </dsp:txBody>
      <dsp:txXfrm>
        <a:off x="39" y="590939"/>
        <a:ext cx="3798093" cy="1519237"/>
      </dsp:txXfrm>
    </dsp:sp>
    <dsp:sp modelId="{E040C3C0-E40E-4114-A38D-456CC17E0D32}">
      <dsp:nvSpPr>
        <dsp:cNvPr id="0" name=""/>
        <dsp:cNvSpPr/>
      </dsp:nvSpPr>
      <dsp:spPr>
        <a:xfrm>
          <a:off x="39" y="2110177"/>
          <a:ext cx="379809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800" kern="1200" dirty="0"/>
            <a:t>Invest where</a:t>
          </a:r>
          <a:endParaRPr lang="en-IN" sz="2800" kern="1200" dirty="0"/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800" kern="1200" dirty="0"/>
            <a:t>most others are</a:t>
          </a:r>
          <a:endParaRPr lang="en-IN" sz="2800" kern="1200" dirty="0"/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800" kern="1200" dirty="0"/>
            <a:t>investing</a:t>
          </a:r>
          <a:endParaRPr lang="en-IN" sz="2800" kern="1200" dirty="0"/>
        </a:p>
      </dsp:txBody>
      <dsp:txXfrm>
        <a:off x="39" y="2110177"/>
        <a:ext cx="3798093" cy="2717550"/>
      </dsp:txXfrm>
    </dsp:sp>
    <dsp:sp modelId="{526AA7A1-5991-4A36-9605-EA5455B90D2C}">
      <dsp:nvSpPr>
        <dsp:cNvPr id="0" name=""/>
        <dsp:cNvSpPr/>
      </dsp:nvSpPr>
      <dsp:spPr>
        <a:xfrm>
          <a:off x="4329866" y="590939"/>
          <a:ext cx="3798093" cy="15192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0" tIns="243840" rIns="426720" bIns="24384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Objective</a:t>
          </a:r>
          <a:endParaRPr lang="en-IN" sz="6000" kern="1200" dirty="0"/>
        </a:p>
      </dsp:txBody>
      <dsp:txXfrm>
        <a:off x="4329866" y="590939"/>
        <a:ext cx="3798093" cy="1519237"/>
      </dsp:txXfrm>
    </dsp:sp>
    <dsp:sp modelId="{0D0F889E-88BA-4949-AD01-79A1FD00B89F}">
      <dsp:nvSpPr>
        <dsp:cNvPr id="0" name=""/>
        <dsp:cNvSpPr/>
      </dsp:nvSpPr>
      <dsp:spPr>
        <a:xfrm>
          <a:off x="4329866" y="2110177"/>
          <a:ext cx="379809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2800" b="0" i="0" kern="1200" dirty="0"/>
            <a:t>Identify the best sectors, countries, and a suitable investment type for making investments for Spark Funds</a:t>
          </a:r>
          <a:endParaRPr lang="en-IN" sz="2800" kern="1200" dirty="0"/>
        </a:p>
      </dsp:txBody>
      <dsp:txXfrm>
        <a:off x="4329866" y="2110177"/>
        <a:ext cx="3798093" cy="2717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26-04-2020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Sivaramakrishnan Swaminathan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1078207"/>
            <a:ext cx="11673840" cy="5453222"/>
          </a:xfrm>
        </p:spPr>
        <p:txBody>
          <a:bodyPr>
            <a:normAutofit/>
          </a:bodyPr>
          <a:lstStyle/>
          <a:p>
            <a:r>
              <a:rPr lang="en-US" sz="1900" dirty="0"/>
              <a:t>Plot 1 clearly defines the best suited investment type for Spark Funds, Venture Type</a:t>
            </a:r>
          </a:p>
          <a:p>
            <a:r>
              <a:rPr lang="en-US" sz="1900" dirty="0"/>
              <a:t>Plot 2 shows the top countries suitable for Investment, USA, GBR and India</a:t>
            </a:r>
          </a:p>
          <a:p>
            <a:r>
              <a:rPr lang="en-US" sz="1900" dirty="0"/>
              <a:t>Plot 3 shows the sectors best suited for investments</a:t>
            </a:r>
          </a:p>
          <a:p>
            <a:endParaRPr lang="en-US" sz="1900" dirty="0"/>
          </a:p>
          <a:p>
            <a:pPr marL="0" indent="0" algn="ctr">
              <a:buNone/>
            </a:pPr>
            <a:r>
              <a:rPr lang="en-IN" sz="2400" b="1" i="1" u="sng" dirty="0"/>
              <a:t>Final Proposal for Investment for Spark funds based on the strategy would be the following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i="1" dirty="0"/>
              <a:t>Best Investment type – </a:t>
            </a:r>
            <a:r>
              <a:rPr lang="en-IN" sz="2400" b="1" i="1" dirty="0"/>
              <a:t>Venture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i="1" dirty="0"/>
              <a:t>Best Countries to invest – </a:t>
            </a:r>
            <a:r>
              <a:rPr lang="en-IN" sz="2400" b="1" i="1" dirty="0"/>
              <a:t>USA, GBR and India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i="1" dirty="0"/>
              <a:t>Best Sectors to invest</a:t>
            </a:r>
          </a:p>
          <a:p>
            <a:pPr lvl="1"/>
            <a:r>
              <a:rPr lang="en-US" sz="2000" b="1" i="1" dirty="0"/>
              <a:t>Others</a:t>
            </a:r>
          </a:p>
          <a:p>
            <a:pPr lvl="1"/>
            <a:r>
              <a:rPr lang="en-IN" sz="2000" b="1" i="1" dirty="0"/>
              <a:t>Social, Finance, Analytics, Advertising</a:t>
            </a:r>
          </a:p>
          <a:p>
            <a:pPr lvl="1"/>
            <a:r>
              <a:rPr lang="en-IN" sz="2000" b="1" i="1" dirty="0"/>
              <a:t>Cleantech / Semiconductors</a:t>
            </a:r>
          </a:p>
          <a:p>
            <a:pPr lvl="1"/>
            <a:r>
              <a:rPr lang="en-IN" sz="2100" b="1" i="1" dirty="0"/>
              <a:t>News, Search and Messaging</a:t>
            </a:r>
            <a:endParaRPr lang="en-IN" sz="2000" b="1" i="1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27760" y="326571"/>
            <a:ext cx="9313817" cy="856138"/>
          </a:xfrm>
        </p:spPr>
        <p:txBody>
          <a:bodyPr/>
          <a:lstStyle/>
          <a:p>
            <a:r>
              <a:rPr lang="en-US" sz="2800" b="1" dirty="0"/>
              <a:t>I</a:t>
            </a:r>
            <a:r>
              <a:rPr lang="en-IN" sz="2800" b="1" dirty="0"/>
              <a:t>nvestment Proposal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Strategy and Business Objective</a:t>
            </a:r>
            <a:endParaRPr lang="en-IN" sz="28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BEC0F4D-C829-4ECC-BD5F-3C11031D12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6982382"/>
              </p:ext>
            </p:extLst>
          </p:nvPr>
        </p:nvGraphicFramePr>
        <p:xfrm>
          <a:off x="1729377" y="133496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90895" y="264117"/>
            <a:ext cx="9313817" cy="856138"/>
          </a:xfrm>
        </p:spPr>
        <p:txBody>
          <a:bodyPr/>
          <a:lstStyle/>
          <a:p>
            <a:r>
              <a:rPr lang="en-IN" b="1" dirty="0"/>
              <a:t>Approach Used</a:t>
            </a:r>
            <a:endParaRPr lang="en-IN" sz="28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7C06389-3948-42D5-9779-9D7ACC1B1E63}"/>
              </a:ext>
            </a:extLst>
          </p:cNvPr>
          <p:cNvSpPr/>
          <p:nvPr/>
        </p:nvSpPr>
        <p:spPr>
          <a:xfrm>
            <a:off x="1543591" y="1010730"/>
            <a:ext cx="1591492" cy="490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  <a:endParaRPr lang="en-IN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F5A773-F5CC-42FB-94C2-0734D0BBA906}"/>
              </a:ext>
            </a:extLst>
          </p:cNvPr>
          <p:cNvSpPr/>
          <p:nvPr/>
        </p:nvSpPr>
        <p:spPr>
          <a:xfrm>
            <a:off x="873034" y="2233336"/>
            <a:ext cx="3002279" cy="492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Treat the companies and funding data and merge them</a:t>
            </a:r>
            <a:endParaRPr lang="en-IN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40E2DF-AF8A-4294-892D-A77FBA7A06F4}"/>
              </a:ext>
            </a:extLst>
          </p:cNvPr>
          <p:cNvSpPr/>
          <p:nvPr/>
        </p:nvSpPr>
        <p:spPr>
          <a:xfrm>
            <a:off x="788938" y="3458252"/>
            <a:ext cx="3080657" cy="4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Compute the representative value for desired funding types</a:t>
            </a:r>
            <a:endParaRPr lang="en-IN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971E69-9278-47DE-B98C-B453843D67FE}"/>
              </a:ext>
            </a:extLst>
          </p:cNvPr>
          <p:cNvSpPr/>
          <p:nvPr/>
        </p:nvSpPr>
        <p:spPr>
          <a:xfrm>
            <a:off x="799008" y="4623559"/>
            <a:ext cx="3080657" cy="4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Identify the Funding type(FT) best suited for Spark Funds</a:t>
            </a:r>
            <a:endParaRPr lang="en-IN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D4C0E0-F1DE-4DA9-BE93-C503D50A370F}"/>
              </a:ext>
            </a:extLst>
          </p:cNvPr>
          <p:cNvSpPr/>
          <p:nvPr/>
        </p:nvSpPr>
        <p:spPr>
          <a:xfrm>
            <a:off x="799008" y="5845633"/>
            <a:ext cx="3080657" cy="582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 the identified FT, find the top 9 most invested countries</a:t>
            </a:r>
            <a:endParaRPr lang="en-IN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E5D9C0-758E-4861-B633-378D8194DB20}"/>
              </a:ext>
            </a:extLst>
          </p:cNvPr>
          <p:cNvSpPr/>
          <p:nvPr/>
        </p:nvSpPr>
        <p:spPr>
          <a:xfrm>
            <a:off x="7000601" y="547589"/>
            <a:ext cx="3080656" cy="52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Identify the English Speaking Nations from Wiki Page</a:t>
            </a:r>
            <a:endParaRPr lang="en-IN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2AD23B-A4FC-4307-B52A-71A5F30E1F77}"/>
              </a:ext>
            </a:extLst>
          </p:cNvPr>
          <p:cNvSpPr/>
          <p:nvPr/>
        </p:nvSpPr>
        <p:spPr>
          <a:xfrm>
            <a:off x="7000601" y="1552424"/>
            <a:ext cx="3088280" cy="52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Identify the top 3 English speaking most invested Countries</a:t>
            </a:r>
            <a:endParaRPr lang="en-IN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358E2C-E0E9-4CB4-8EAA-420B226EF865}"/>
              </a:ext>
            </a:extLst>
          </p:cNvPr>
          <p:cNvSpPr/>
          <p:nvPr/>
        </p:nvSpPr>
        <p:spPr>
          <a:xfrm>
            <a:off x="6992977" y="2488202"/>
            <a:ext cx="3088280" cy="52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Map the  primary sector with main sector</a:t>
            </a:r>
            <a:endParaRPr lang="en-IN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F7342D-7336-4784-9856-C9D8FD105F4A}"/>
              </a:ext>
            </a:extLst>
          </p:cNvPr>
          <p:cNvSpPr/>
          <p:nvPr/>
        </p:nvSpPr>
        <p:spPr>
          <a:xfrm>
            <a:off x="6964668" y="3546948"/>
            <a:ext cx="3088280" cy="52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Identify the top 3 sectors in the top 3 countries</a:t>
            </a:r>
            <a:endParaRPr lang="en-IN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6B992A-01B8-4818-8F5A-FFC1B4746934}"/>
              </a:ext>
            </a:extLst>
          </p:cNvPr>
          <p:cNvSpPr/>
          <p:nvPr/>
        </p:nvSpPr>
        <p:spPr>
          <a:xfrm>
            <a:off x="7000601" y="4605695"/>
            <a:ext cx="3088280" cy="124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Output:</a:t>
            </a:r>
          </a:p>
          <a:p>
            <a:pPr algn="ctr"/>
            <a:r>
              <a:rPr lang="en-US" sz="1600" dirty="0"/>
              <a:t>Suited Investment Type</a:t>
            </a:r>
          </a:p>
          <a:p>
            <a:pPr algn="ctr"/>
            <a:r>
              <a:rPr lang="en-US" sz="1600" dirty="0"/>
              <a:t>Top 3 most invested Countries</a:t>
            </a:r>
          </a:p>
          <a:p>
            <a:pPr algn="ctr"/>
            <a:r>
              <a:rPr lang="en-US" sz="1600" dirty="0"/>
              <a:t>Top 3 most invested sectors in those 3 countries</a:t>
            </a:r>
            <a:endParaRPr lang="en-IN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543DAAD-C3DC-4F40-A5EB-C3BA31C13169}"/>
              </a:ext>
            </a:extLst>
          </p:cNvPr>
          <p:cNvSpPr/>
          <p:nvPr/>
        </p:nvSpPr>
        <p:spPr>
          <a:xfrm>
            <a:off x="7828730" y="6254461"/>
            <a:ext cx="1591492" cy="490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  <a:endParaRPr lang="en-IN" sz="16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0A1F24B-0455-47BB-B679-E13DB868CBE1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3879665" y="810506"/>
            <a:ext cx="3120936" cy="53264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2D5679-DABF-42FF-BA0E-395B6851F8CB}"/>
              </a:ext>
            </a:extLst>
          </p:cNvPr>
          <p:cNvCxnSpPr>
            <a:cxnSpLocks/>
          </p:cNvCxnSpPr>
          <p:nvPr/>
        </p:nvCxnSpPr>
        <p:spPr>
          <a:xfrm flipH="1">
            <a:off x="2339336" y="1559040"/>
            <a:ext cx="10070" cy="6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01444B-CC6E-4895-958E-DDF560FB6CDF}"/>
              </a:ext>
            </a:extLst>
          </p:cNvPr>
          <p:cNvCxnSpPr>
            <a:cxnSpLocks/>
          </p:cNvCxnSpPr>
          <p:nvPr/>
        </p:nvCxnSpPr>
        <p:spPr>
          <a:xfrm flipH="1">
            <a:off x="2327630" y="2762192"/>
            <a:ext cx="10070" cy="6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3D3E80-4C29-4FC1-A5A0-9ABC92CCB0E4}"/>
              </a:ext>
            </a:extLst>
          </p:cNvPr>
          <p:cNvCxnSpPr>
            <a:cxnSpLocks/>
          </p:cNvCxnSpPr>
          <p:nvPr/>
        </p:nvCxnSpPr>
        <p:spPr>
          <a:xfrm flipH="1">
            <a:off x="2314162" y="4003653"/>
            <a:ext cx="13468" cy="58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F494BF-4B68-472A-9977-982C7BAA9045}"/>
              </a:ext>
            </a:extLst>
          </p:cNvPr>
          <p:cNvCxnSpPr>
            <a:cxnSpLocks/>
          </p:cNvCxnSpPr>
          <p:nvPr/>
        </p:nvCxnSpPr>
        <p:spPr>
          <a:xfrm flipH="1">
            <a:off x="2304092" y="5130152"/>
            <a:ext cx="10070" cy="6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C6E765-27F3-457C-9B6A-8E1F39AB20BE}"/>
              </a:ext>
            </a:extLst>
          </p:cNvPr>
          <p:cNvCxnSpPr>
            <a:cxnSpLocks/>
          </p:cNvCxnSpPr>
          <p:nvPr/>
        </p:nvCxnSpPr>
        <p:spPr>
          <a:xfrm>
            <a:off x="8624476" y="1100723"/>
            <a:ext cx="0" cy="40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AA7D7E-4155-4EF9-B317-17572D33F426}"/>
              </a:ext>
            </a:extLst>
          </p:cNvPr>
          <p:cNvCxnSpPr>
            <a:cxnSpLocks/>
          </p:cNvCxnSpPr>
          <p:nvPr/>
        </p:nvCxnSpPr>
        <p:spPr>
          <a:xfrm>
            <a:off x="8596986" y="2152800"/>
            <a:ext cx="0" cy="23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4E6267C-74BC-4859-A46C-39F1045801BB}"/>
              </a:ext>
            </a:extLst>
          </p:cNvPr>
          <p:cNvCxnSpPr>
            <a:cxnSpLocks/>
          </p:cNvCxnSpPr>
          <p:nvPr/>
        </p:nvCxnSpPr>
        <p:spPr>
          <a:xfrm>
            <a:off x="8547731" y="3087321"/>
            <a:ext cx="0" cy="40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7E8B9C9-4AE9-4CEF-BF28-B57344B7C721}"/>
              </a:ext>
            </a:extLst>
          </p:cNvPr>
          <p:cNvCxnSpPr>
            <a:cxnSpLocks/>
          </p:cNvCxnSpPr>
          <p:nvPr/>
        </p:nvCxnSpPr>
        <p:spPr>
          <a:xfrm>
            <a:off x="8596986" y="4112954"/>
            <a:ext cx="0" cy="40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AC9761C-C947-4D49-8732-44EA330518C4}"/>
              </a:ext>
            </a:extLst>
          </p:cNvPr>
          <p:cNvCxnSpPr>
            <a:cxnSpLocks/>
          </p:cNvCxnSpPr>
          <p:nvPr/>
        </p:nvCxnSpPr>
        <p:spPr>
          <a:xfrm>
            <a:off x="8627466" y="5854426"/>
            <a:ext cx="0" cy="40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012" y="370114"/>
            <a:ext cx="9313817" cy="856138"/>
          </a:xfrm>
        </p:spPr>
        <p:txBody>
          <a:bodyPr/>
          <a:lstStyle/>
          <a:p>
            <a:r>
              <a:rPr lang="en-US" sz="2800" b="1" dirty="0"/>
              <a:t>Data A</a:t>
            </a:r>
            <a:r>
              <a:rPr lang="en-IN" sz="2800" b="1" dirty="0" err="1"/>
              <a:t>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1" y="1226252"/>
            <a:ext cx="11168742" cy="505262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Funding data and companies data are loaded separately </a:t>
            </a:r>
          </a:p>
          <a:p>
            <a:r>
              <a:rPr lang="en-US" sz="2400" dirty="0"/>
              <a:t>Both the data frames are treated for missing values and Outliers</a:t>
            </a:r>
          </a:p>
          <a:p>
            <a:r>
              <a:rPr lang="en-IN" sz="2400" dirty="0"/>
              <a:t>Companies data is left merged with funding data and treated again for missing values</a:t>
            </a:r>
          </a:p>
          <a:p>
            <a:r>
              <a:rPr lang="en-IN" sz="2400" dirty="0"/>
              <a:t>Most representative values have been chosen for the four desired funding types, Seed, Angel, Venture and Private Equity</a:t>
            </a:r>
          </a:p>
          <a:p>
            <a:r>
              <a:rPr lang="en-IN" sz="2400" dirty="0"/>
              <a:t>From the Mean values calculated, most suitable investment type for Spark Funds would be </a:t>
            </a:r>
            <a:r>
              <a:rPr lang="en-IN" sz="2400" b="1" dirty="0"/>
              <a:t>“Venture Type”</a:t>
            </a:r>
          </a:p>
          <a:p>
            <a:r>
              <a:rPr lang="en-IN" sz="2400" dirty="0"/>
              <a:t>For the chosen Fund Type, “Venture Funding Type”, top countries have been identified based on total amount invested</a:t>
            </a:r>
          </a:p>
          <a:p>
            <a:r>
              <a:rPr lang="en-IN" sz="2400" dirty="0"/>
              <a:t>English speaking countries have been discovered from the Wiki source</a:t>
            </a:r>
          </a:p>
          <a:p>
            <a:r>
              <a:rPr lang="en-IN" sz="2400" dirty="0"/>
              <a:t>Top 3 English speaking countries identified based on the amount of Investment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1" dirty="0"/>
              <a:t>United States of America (USA)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1" dirty="0"/>
              <a:t>Great Britain (GBR)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1" dirty="0"/>
              <a:t>India (IND)</a:t>
            </a: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D</a:t>
            </a:r>
            <a:r>
              <a:rPr lang="en-IN" sz="2800" b="1" dirty="0" err="1"/>
              <a:t>ata</a:t>
            </a:r>
            <a:r>
              <a:rPr lang="en-IN" sz="2800" b="1" dirty="0"/>
              <a:t> Analysis (</a:t>
            </a:r>
            <a:r>
              <a:rPr lang="en-IN" sz="2800" b="1" dirty="0" err="1"/>
              <a:t>Cont</a:t>
            </a:r>
            <a:r>
              <a:rPr lang="en-IN" sz="2800" b="1" dirty="0"/>
              <a:t>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28206"/>
            <a:ext cx="11168742" cy="4770981"/>
          </a:xfrm>
        </p:spPr>
        <p:txBody>
          <a:bodyPr>
            <a:normAutofit/>
          </a:bodyPr>
          <a:lstStyle/>
          <a:p>
            <a:r>
              <a:rPr lang="en-US" sz="2400" dirty="0"/>
              <a:t>From sector input data, each primary sector is mapped to a main sector</a:t>
            </a:r>
          </a:p>
          <a:p>
            <a:r>
              <a:rPr lang="en-US" sz="2400" dirty="0"/>
              <a:t>This data is merged with master frame to have a single view of the data</a:t>
            </a:r>
          </a:p>
          <a:p>
            <a:r>
              <a:rPr lang="en-US" sz="2400" dirty="0"/>
              <a:t>For each of the top 3 English speaking countries identified, below steps are performed</a:t>
            </a:r>
          </a:p>
          <a:p>
            <a:pPr lvl="1"/>
            <a:r>
              <a:rPr lang="en-US" sz="2000" dirty="0"/>
              <a:t>Data is grouped by main sector, top 3 sectors identified by count of investments and by amount of investment</a:t>
            </a:r>
          </a:p>
          <a:p>
            <a:pPr lvl="1"/>
            <a:r>
              <a:rPr lang="en-US" sz="2000" dirty="0"/>
              <a:t>Total amount invested across main sectors calculated</a:t>
            </a:r>
          </a:p>
          <a:p>
            <a:pPr lvl="1"/>
            <a:r>
              <a:rPr lang="en-US" sz="2000" dirty="0"/>
              <a:t>Most invested company in top 2 sectors identified by amount of Investment</a:t>
            </a:r>
          </a:p>
          <a:p>
            <a:r>
              <a:rPr lang="en-US" sz="2400" dirty="0"/>
              <a:t>Following graphs are plotted with the data analyzed so far</a:t>
            </a:r>
          </a:p>
          <a:p>
            <a:pPr lvl="1"/>
            <a:r>
              <a:rPr lang="en-IN" sz="2000" dirty="0"/>
              <a:t>Fraction of count of total investments and the mean investment amount for the desired four funding types</a:t>
            </a:r>
          </a:p>
          <a:p>
            <a:pPr lvl="1"/>
            <a:r>
              <a:rPr lang="en-IN" sz="2000" dirty="0"/>
              <a:t>Top 9 countries based on the amount of investment</a:t>
            </a:r>
          </a:p>
          <a:p>
            <a:pPr lvl="1"/>
            <a:r>
              <a:rPr lang="en-IN" sz="2000" dirty="0"/>
              <a:t>Top 3 sectors in the top 3 English speaking countries for investment proposal</a:t>
            </a:r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886" y="431074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Results</a:t>
            </a:r>
            <a:endParaRPr lang="en-IN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8DBABA-99FF-442C-B754-67A07DFB9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74965"/>
              </p:ext>
            </p:extLst>
          </p:nvPr>
        </p:nvGraphicFramePr>
        <p:xfrm>
          <a:off x="660399" y="1586318"/>
          <a:ext cx="10871201" cy="47407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270">
                  <a:extLst>
                    <a:ext uri="{9D8B030D-6E8A-4147-A177-3AD203B41FA5}">
                      <a16:colId xmlns:a16="http://schemas.microsoft.com/office/drawing/2014/main" val="469516312"/>
                    </a:ext>
                  </a:extLst>
                </a:gridCol>
                <a:gridCol w="3576879">
                  <a:extLst>
                    <a:ext uri="{9D8B030D-6E8A-4147-A177-3AD203B41FA5}">
                      <a16:colId xmlns:a16="http://schemas.microsoft.com/office/drawing/2014/main" val="3096108697"/>
                    </a:ext>
                  </a:extLst>
                </a:gridCol>
                <a:gridCol w="2198166">
                  <a:extLst>
                    <a:ext uri="{9D8B030D-6E8A-4147-A177-3AD203B41FA5}">
                      <a16:colId xmlns:a16="http://schemas.microsoft.com/office/drawing/2014/main" val="43837392"/>
                    </a:ext>
                  </a:extLst>
                </a:gridCol>
                <a:gridCol w="2269943">
                  <a:extLst>
                    <a:ext uri="{9D8B030D-6E8A-4147-A177-3AD203B41FA5}">
                      <a16:colId xmlns:a16="http://schemas.microsoft.com/office/drawing/2014/main" val="3380258860"/>
                    </a:ext>
                  </a:extLst>
                </a:gridCol>
                <a:gridCol w="2269943">
                  <a:extLst>
                    <a:ext uri="{9D8B030D-6E8A-4147-A177-3AD203B41FA5}">
                      <a16:colId xmlns:a16="http://schemas.microsoft.com/office/drawing/2014/main" val="4157063741"/>
                    </a:ext>
                  </a:extLst>
                </a:gridCol>
              </a:tblGrid>
              <a:tr h="342533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2400" b="1" i="1" u="none" strike="noStrike" dirty="0">
                          <a:effectLst/>
                        </a:rPr>
                        <a:t>Sector-wise Investment Analysis</a:t>
                      </a:r>
                      <a:endParaRPr lang="en-IN" sz="2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43897"/>
                  </a:ext>
                </a:extLst>
              </a:tr>
              <a:tr h="326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Sl.no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Questions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C1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C2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C3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879080075"/>
                  </a:ext>
                </a:extLst>
              </a:tr>
              <a:tr h="326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Total number of Investments (count)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12063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621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328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1079425143"/>
                  </a:ext>
                </a:extLst>
              </a:tr>
              <a:tr h="326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Total amount of investment (USD)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1.07757E+11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5379078691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2949543602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4232085364"/>
                  </a:ext>
                </a:extLst>
              </a:tr>
              <a:tr h="326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Top Sector name (no. of investment-wise)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Others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Others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Others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3549616951"/>
                  </a:ext>
                </a:extLst>
              </a:tr>
              <a:tr h="326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Second Sector name (no. of investment-wise)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Social, Finance, Analytics, Advertising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Social, Finance, Analytics, Advertising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Social, Finance, Analytics, Advertising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2220258039"/>
                  </a:ext>
                </a:extLst>
              </a:tr>
              <a:tr h="326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Third Sector name (no. of investment-wise)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Cleantech / Semiconductors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Cleantech / Semiconductors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News, Search and Messaging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3329162595"/>
                  </a:ext>
                </a:extLst>
              </a:tr>
              <a:tr h="326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Number of investments in top sector (3)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2950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147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3774012624"/>
                  </a:ext>
                </a:extLst>
              </a:tr>
              <a:tr h="326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Number of investments in second sector (4)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2714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133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233045492"/>
                  </a:ext>
                </a:extLst>
              </a:tr>
              <a:tr h="326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Number of investments in third sector (5)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2350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130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4066781876"/>
                  </a:ext>
                </a:extLst>
              </a:tr>
              <a:tr h="6524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For point 3 (top sector count-wise), which company received the highest investment?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Virtustream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Electric Cloud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FirstCry.com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2558619947"/>
                  </a:ext>
                </a:extLst>
              </a:tr>
              <a:tr h="6687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For point 4 (second best sector count-wise), which company received the highest investment?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SST Inc. (Formerly ShotSpotter)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Celltick Technologies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Manthan Systems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3393225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7" y="552276"/>
            <a:ext cx="9313817" cy="856138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Plots of Fraction of Count of Total Investment and Average Amount of Investment 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01574-1353-4214-82E2-F2729791A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86" y="1540337"/>
            <a:ext cx="9552381" cy="5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32262" y="627877"/>
            <a:ext cx="9313817" cy="85613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Plot of Total Amount invested across countries</a:t>
            </a:r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A5FB1-92B2-4B2F-8F5C-3EF56CC09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84" y="1484015"/>
            <a:ext cx="8828571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26194" y="457167"/>
            <a:ext cx="9313817" cy="85613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Count of investments in top 3 sectors in top 3 countries</a:t>
            </a:r>
            <a:endParaRPr lang="en-IN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1F8159-4B7B-4687-9C85-09EA677DD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047" y="1408528"/>
            <a:ext cx="8961905" cy="5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</TotalTime>
  <Words>706</Words>
  <Application>Microsoft Office PowerPoint</Application>
  <PresentationFormat>Widescreen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INVESTMENT ASSIGNMENT  SUBMISSION </vt:lpstr>
      <vt:lpstr>Strategy and Business Objective</vt:lpstr>
      <vt:lpstr>Approach Used</vt:lpstr>
      <vt:lpstr>Data Analysis</vt:lpstr>
      <vt:lpstr>Data Analysis (Cont)</vt:lpstr>
      <vt:lpstr>Results</vt:lpstr>
      <vt:lpstr>Plots of Fraction of Count of Total Investment and Average Amount of Investment </vt:lpstr>
      <vt:lpstr>Plot of Total Amount invested across countries</vt:lpstr>
      <vt:lpstr>Count of investments in top 3 sectors in top 3 countries</vt:lpstr>
      <vt:lpstr>Investment 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Swaminathan, Sivaramakrishnan (Nokia - IN/Bangalore)</cp:lastModifiedBy>
  <cp:revision>59</cp:revision>
  <dcterms:created xsi:type="dcterms:W3CDTF">2016-06-09T08:16:28Z</dcterms:created>
  <dcterms:modified xsi:type="dcterms:W3CDTF">2020-04-26T15:01:10Z</dcterms:modified>
</cp:coreProperties>
</file>