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89" r:id="rId9"/>
    <p:sldId id="276" r:id="rId10"/>
    <p:sldId id="293" r:id="rId11"/>
    <p:sldId id="263" r:id="rId12"/>
    <p:sldId id="281" r:id="rId13"/>
    <p:sldId id="282" r:id="rId14"/>
    <p:sldId id="294" r:id="rId15"/>
    <p:sldId id="283" r:id="rId16"/>
    <p:sldId id="284" r:id="rId17"/>
    <p:sldId id="285" r:id="rId18"/>
    <p:sldId id="286" r:id="rId19"/>
    <p:sldId id="295" r:id="rId20"/>
    <p:sldId id="287" r:id="rId21"/>
    <p:sldId id="288" r:id="rId22"/>
    <p:sldId id="264" r:id="rId23"/>
    <p:sldId id="279" r:id="rId24"/>
    <p:sldId id="266" r:id="rId25"/>
    <p:sldId id="277" r:id="rId26"/>
    <p:sldId id="278" r:id="rId27"/>
    <p:sldId id="290" r:id="rId28"/>
    <p:sldId id="291"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1F5AC8-DAE9-4B1F-A432-0ADCB4860FC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37820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F5AC8-DAE9-4B1F-A432-0ADCB4860FC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290568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F5AC8-DAE9-4B1F-A432-0ADCB4860FC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139493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F5AC8-DAE9-4B1F-A432-0ADCB4860FC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37294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1F5AC8-DAE9-4B1F-A432-0ADCB4860FCC}"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147081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1F5AC8-DAE9-4B1F-A432-0ADCB4860FCC}"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110358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1F5AC8-DAE9-4B1F-A432-0ADCB4860FCC}"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111419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1F5AC8-DAE9-4B1F-A432-0ADCB4860FCC}"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262358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F5AC8-DAE9-4B1F-A432-0ADCB4860FCC}"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226426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1F5AC8-DAE9-4B1F-A432-0ADCB4860FCC}"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371214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1F5AC8-DAE9-4B1F-A432-0ADCB4860FCC}"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CFA55-9234-492F-8B4E-62EE56DF0461}" type="slidenum">
              <a:rPr lang="en-US" smtClean="0"/>
              <a:t>‹#›</a:t>
            </a:fld>
            <a:endParaRPr lang="en-US"/>
          </a:p>
        </p:txBody>
      </p:sp>
    </p:spTree>
    <p:extLst>
      <p:ext uri="{BB962C8B-B14F-4D97-AF65-F5344CB8AC3E}">
        <p14:creationId xmlns:p14="http://schemas.microsoft.com/office/powerpoint/2010/main" val="391122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F5AC8-DAE9-4B1F-A432-0ADCB4860FCC}"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CFA55-9234-492F-8B4E-62EE56DF0461}" type="slidenum">
              <a:rPr lang="en-US" smtClean="0"/>
              <a:t>‹#›</a:t>
            </a:fld>
            <a:endParaRPr lang="en-US"/>
          </a:p>
        </p:txBody>
      </p:sp>
    </p:spTree>
    <p:extLst>
      <p:ext uri="{BB962C8B-B14F-4D97-AF65-F5344CB8AC3E}">
        <p14:creationId xmlns:p14="http://schemas.microsoft.com/office/powerpoint/2010/main" val="67204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s.google.com/ar/reference/unity/struct/GoogleARCore/LightEstimate" TargetMode="External"/><Relationship Id="rId2" Type="http://schemas.openxmlformats.org/officeDocument/2006/relationships/hyperlink" Target="https://github.com/google-ar/arcore-unity-sdk/blob/master/Assets/GoogleARCore/SDK/Scripts/EnvironmentalLight.cs" TargetMode="External"/><Relationship Id="rId1" Type="http://schemas.openxmlformats.org/officeDocument/2006/relationships/slideLayout" Target="../slideLayouts/slideLayout2.xml"/><Relationship Id="rId5" Type="http://schemas.openxmlformats.org/officeDocument/2006/relationships/hyperlink" Target="https://developers.google.com/ar/reference/unity/struct/GoogleARCore/PointCloudPoint" TargetMode="External"/><Relationship Id="rId4" Type="http://schemas.openxmlformats.org/officeDocument/2006/relationships/hyperlink" Target="https://developers.google.com/ar/reference/unity/class/GoogleARCore/Frame/PointClou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1681"/>
            <a:ext cx="9144000" cy="1305098"/>
          </a:xfrm>
        </p:spPr>
        <p:txBody>
          <a:bodyPr/>
          <a:lstStyle/>
          <a:p>
            <a:r>
              <a:rPr lang="en-US" dirty="0" smtClean="0"/>
              <a:t>Augmented reality</a:t>
            </a:r>
            <a:endParaRPr lang="en-US" dirty="0"/>
          </a:p>
        </p:txBody>
      </p:sp>
    </p:spTree>
    <p:extLst>
      <p:ext uri="{BB962C8B-B14F-4D97-AF65-F5344CB8AC3E}">
        <p14:creationId xmlns:p14="http://schemas.microsoft.com/office/powerpoint/2010/main" val="4065830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Cases:</a:t>
            </a:r>
            <a:endParaRPr lang="en-IN" dirty="0"/>
          </a:p>
        </p:txBody>
      </p:sp>
      <p:sp>
        <p:nvSpPr>
          <p:cNvPr id="3" name="Content Placeholder 2"/>
          <p:cNvSpPr>
            <a:spLocks noGrp="1"/>
          </p:cNvSpPr>
          <p:nvPr>
            <p:ph idx="1"/>
          </p:nvPr>
        </p:nvSpPr>
        <p:spPr/>
        <p:txBody>
          <a:bodyPr/>
          <a:lstStyle/>
          <a:p>
            <a:r>
              <a:rPr lang="en-IN" dirty="0" smtClean="0"/>
              <a:t>Virtual Showroom</a:t>
            </a:r>
          </a:p>
          <a:p>
            <a:r>
              <a:rPr lang="en-IN" dirty="0" smtClean="0"/>
              <a:t>Compare different cars in AR </a:t>
            </a:r>
          </a:p>
          <a:p>
            <a:r>
              <a:rPr lang="en-IN" dirty="0" smtClean="0"/>
              <a:t>3D visualization</a:t>
            </a:r>
          </a:p>
          <a:p>
            <a:r>
              <a:rPr lang="en-IN" smtClean="0"/>
              <a:t>Digital Manual</a:t>
            </a:r>
            <a:endParaRPr lang="en-IN" dirty="0"/>
          </a:p>
        </p:txBody>
      </p:sp>
    </p:spTree>
    <p:extLst>
      <p:ext uri="{BB962C8B-B14F-4D97-AF65-F5344CB8AC3E}">
        <p14:creationId xmlns:p14="http://schemas.microsoft.com/office/powerpoint/2010/main" val="4335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366" y="3071750"/>
            <a:ext cx="10515600" cy="1430581"/>
          </a:xfrm>
        </p:spPr>
        <p:txBody>
          <a:bodyPr>
            <a:normAutofit/>
          </a:bodyPr>
          <a:lstStyle/>
          <a:p>
            <a:pPr marL="0" indent="0" algn="ctr">
              <a:buNone/>
            </a:pPr>
            <a:r>
              <a:rPr lang="en-US" sz="2500" b="1" dirty="0" smtClean="0"/>
              <a:t>How does it really work ??</a:t>
            </a:r>
          </a:p>
          <a:p>
            <a:pPr marL="0" indent="0">
              <a:buNone/>
            </a:pPr>
            <a:endParaRPr lang="en-US" sz="2500" dirty="0" smtClean="0"/>
          </a:p>
          <a:p>
            <a:endParaRPr lang="en-US" dirty="0"/>
          </a:p>
        </p:txBody>
      </p:sp>
    </p:spTree>
    <p:extLst>
      <p:ext uri="{BB962C8B-B14F-4D97-AF65-F5344CB8AC3E}">
        <p14:creationId xmlns:p14="http://schemas.microsoft.com/office/powerpoint/2010/main" val="188022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b="1" dirty="0" smtClean="0"/>
              <a:t>Motion Tracking</a:t>
            </a:r>
            <a:br>
              <a:rPr lang="en-IN" sz="2500" b="1" dirty="0" smtClean="0"/>
            </a:br>
            <a:endParaRPr lang="en-IN" sz="2500" b="1" dirty="0"/>
          </a:p>
        </p:txBody>
      </p:sp>
      <p:pic>
        <p:nvPicPr>
          <p:cNvPr id="2052" name="Picture 4" descr="https://developers.google.com/ar/images/MotionTrack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592" y="1825625"/>
            <a:ext cx="10232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00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655" y="1021505"/>
            <a:ext cx="10515600" cy="5836495"/>
          </a:xfrm>
        </p:spPr>
        <p:txBody>
          <a:bodyPr>
            <a:normAutofit/>
          </a:bodyPr>
          <a:lstStyle/>
          <a:p>
            <a:r>
              <a:rPr lang="en-IN" sz="2000" dirty="0"/>
              <a:t>As your phone moves through the world, </a:t>
            </a:r>
            <a:r>
              <a:rPr lang="en-IN" sz="2000" dirty="0" err="1"/>
              <a:t>ARCore</a:t>
            </a:r>
            <a:r>
              <a:rPr lang="en-IN" sz="2000" dirty="0"/>
              <a:t> uses a process called </a:t>
            </a:r>
            <a:r>
              <a:rPr lang="en-IN" sz="2000" b="1" dirty="0"/>
              <a:t>concurrent </a:t>
            </a:r>
            <a:r>
              <a:rPr lang="en-IN" sz="2000" b="1" dirty="0" err="1"/>
              <a:t>odometry</a:t>
            </a:r>
            <a:r>
              <a:rPr lang="en-IN" sz="2000" b="1" dirty="0"/>
              <a:t> and mapping</a:t>
            </a:r>
            <a:r>
              <a:rPr lang="en-IN" sz="2000" dirty="0"/>
              <a:t>, or COM, to understand where the phone is relative to the world around it. </a:t>
            </a:r>
            <a:r>
              <a:rPr lang="en-IN" sz="2000" dirty="0" err="1"/>
              <a:t>ARCore</a:t>
            </a:r>
            <a:r>
              <a:rPr lang="en-IN" sz="2000" dirty="0"/>
              <a:t> detects visually distinct features in the captured camera image called </a:t>
            </a:r>
            <a:r>
              <a:rPr lang="en-IN" sz="2000" b="1" dirty="0"/>
              <a:t>feature points</a:t>
            </a:r>
            <a:r>
              <a:rPr lang="en-IN" sz="2000" dirty="0"/>
              <a:t> and uses these points to compute its change in location. The visual information is combined with inertial measurements from the device's </a:t>
            </a:r>
            <a:r>
              <a:rPr lang="en-IN" sz="2000" b="1" dirty="0"/>
              <a:t>IMU </a:t>
            </a:r>
            <a:r>
              <a:rPr lang="en-IN" sz="2000" dirty="0"/>
              <a:t>to estimate the </a:t>
            </a:r>
            <a:r>
              <a:rPr lang="en-IN" sz="2000" b="1" dirty="0"/>
              <a:t>pose</a:t>
            </a:r>
            <a:r>
              <a:rPr lang="en-IN" sz="2000" dirty="0"/>
              <a:t> (position and orientation) of the camera relative to the world over time</a:t>
            </a:r>
            <a:r>
              <a:rPr lang="en-IN" sz="2000" dirty="0" smtClean="0"/>
              <a:t>.</a:t>
            </a:r>
          </a:p>
          <a:p>
            <a:endParaRPr lang="en-IN" sz="2000" dirty="0"/>
          </a:p>
          <a:p>
            <a:endParaRPr lang="en-IN" sz="2000" dirty="0" smtClean="0"/>
          </a:p>
          <a:p>
            <a:pPr marL="0" indent="0">
              <a:buNone/>
            </a:pPr>
            <a:endParaRPr lang="en-IN" sz="2000" dirty="0"/>
          </a:p>
          <a:p>
            <a:r>
              <a:rPr lang="en-IN" sz="2000" dirty="0"/>
              <a:t>By aligning the pose of the virtual camera that renders your 3D content with the pose of the device's camera provided by </a:t>
            </a:r>
            <a:r>
              <a:rPr lang="en-IN" sz="2000" dirty="0" err="1"/>
              <a:t>ARCore</a:t>
            </a:r>
            <a:r>
              <a:rPr lang="en-IN" sz="2000" dirty="0"/>
              <a:t>, developers are able to render virtual content from the correct perspective. The rendered virtual image can be </a:t>
            </a:r>
            <a:r>
              <a:rPr lang="en-IN" sz="2000" dirty="0" err="1"/>
              <a:t>overlayed</a:t>
            </a:r>
            <a:r>
              <a:rPr lang="en-IN" sz="2000" dirty="0"/>
              <a:t> on top of the image obtained from the device's camera, making it appear as if the virtual content is part of the real world.</a:t>
            </a:r>
          </a:p>
          <a:p>
            <a:endParaRPr lang="en-IN" dirty="0"/>
          </a:p>
        </p:txBody>
      </p:sp>
    </p:spTree>
    <p:extLst>
      <p:ext uri="{BB962C8B-B14F-4D97-AF65-F5344CB8AC3E}">
        <p14:creationId xmlns:p14="http://schemas.microsoft.com/office/powerpoint/2010/main" val="407144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15" t="3647" r="-1915" b="5116"/>
          <a:stretch/>
        </p:blipFill>
        <p:spPr>
          <a:xfrm>
            <a:off x="2660810" y="50800"/>
            <a:ext cx="6822824" cy="6807200"/>
          </a:xfrm>
        </p:spPr>
      </p:pic>
    </p:spTree>
    <p:extLst>
      <p:ext uri="{BB962C8B-B14F-4D97-AF65-F5344CB8AC3E}">
        <p14:creationId xmlns:p14="http://schemas.microsoft.com/office/powerpoint/2010/main" val="394701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466287"/>
            <a:ext cx="4541308" cy="11232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smtClean="0">
                <a:ln>
                  <a:noFill/>
                </a:ln>
                <a:solidFill>
                  <a:srgbClr val="202124"/>
                </a:solidFill>
                <a:effectLst/>
                <a:latin typeface="Google Sans"/>
              </a:rPr>
              <a:t>Environmental understanding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https://developers.google.com/ar/images/EnvUnderstand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592" y="1825625"/>
            <a:ext cx="10232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63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238" y="1088501"/>
            <a:ext cx="10515600" cy="5408478"/>
          </a:xfrm>
        </p:spPr>
        <p:txBody>
          <a:bodyPr/>
          <a:lstStyle/>
          <a:p>
            <a:r>
              <a:rPr lang="en-IN" sz="2000" dirty="0" err="1"/>
              <a:t>ARCore</a:t>
            </a:r>
            <a:r>
              <a:rPr lang="en-IN" sz="2000" dirty="0"/>
              <a:t> looks for clusters of feature points that appear to lie on common horizontal or vertical surfaces, like tables or walls, and makes these surfaces available to your app as </a:t>
            </a:r>
            <a:r>
              <a:rPr lang="en-IN" sz="2000" b="1" dirty="0"/>
              <a:t>planes</a:t>
            </a:r>
            <a:r>
              <a:rPr lang="en-IN" sz="2000" dirty="0"/>
              <a:t>. </a:t>
            </a:r>
            <a:r>
              <a:rPr lang="en-IN" sz="2000" dirty="0" err="1"/>
              <a:t>ARCore</a:t>
            </a:r>
            <a:r>
              <a:rPr lang="en-IN" sz="2000" dirty="0"/>
              <a:t> can also determine each plane's boundary and make that information available to your app. You can use this information to place virtual objects resting on flat surfaces</a:t>
            </a:r>
            <a:r>
              <a:rPr lang="en-IN" sz="2000" dirty="0" smtClean="0"/>
              <a:t>.</a:t>
            </a:r>
          </a:p>
          <a:p>
            <a:endParaRPr lang="en-IN" sz="2000" dirty="0"/>
          </a:p>
          <a:p>
            <a:endParaRPr lang="en-IN" sz="2000" dirty="0" smtClean="0"/>
          </a:p>
          <a:p>
            <a:r>
              <a:rPr lang="en-US" sz="2000" dirty="0"/>
              <a:t>Feature points (read corners) in images are points that invariant under view changes, zoom, lightening conditions etc.</a:t>
            </a:r>
            <a:endParaRPr lang="en-IN" sz="2000" dirty="0" smtClean="0"/>
          </a:p>
          <a:p>
            <a:pPr marL="0" indent="0">
              <a:buNone/>
            </a:pPr>
            <a:endParaRPr lang="en-IN" sz="2000" dirty="0" smtClean="0"/>
          </a:p>
          <a:p>
            <a:pPr marL="0" indent="0">
              <a:buNone/>
            </a:pPr>
            <a:endParaRPr lang="en-IN" sz="2000" dirty="0"/>
          </a:p>
          <a:p>
            <a:r>
              <a:rPr lang="en-IN" sz="2000" dirty="0"/>
              <a:t>Because </a:t>
            </a:r>
            <a:r>
              <a:rPr lang="en-IN" sz="2000" dirty="0" err="1"/>
              <a:t>ARCore</a:t>
            </a:r>
            <a:r>
              <a:rPr lang="en-IN" sz="2000" dirty="0"/>
              <a:t> uses feature points to detect planes, </a:t>
            </a:r>
            <a:r>
              <a:rPr lang="en-IN" sz="2000" b="1" dirty="0"/>
              <a:t>flat surfaces without texture, such as a white wall, may not be detected properly</a:t>
            </a:r>
            <a:r>
              <a:rPr lang="en-IN" dirty="0"/>
              <a:t>.</a:t>
            </a:r>
          </a:p>
          <a:p>
            <a:endParaRPr lang="en-IN" dirty="0"/>
          </a:p>
        </p:txBody>
      </p:sp>
    </p:spTree>
    <p:extLst>
      <p:ext uri="{BB962C8B-B14F-4D97-AF65-F5344CB8AC3E}">
        <p14:creationId xmlns:p14="http://schemas.microsoft.com/office/powerpoint/2010/main" val="144227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466287"/>
            <a:ext cx="2478243" cy="11232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smtClean="0">
                <a:ln>
                  <a:noFill/>
                </a:ln>
                <a:solidFill>
                  <a:srgbClr val="202124"/>
                </a:solidFill>
                <a:effectLst/>
                <a:latin typeface="Google Sans"/>
              </a:rPr>
              <a:t>Light estimation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9" name="Picture 3" descr="https://developers.google.com/ar/images/LightEstim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592" y="1825625"/>
            <a:ext cx="10232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277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err="1"/>
              <a:t>ARCore</a:t>
            </a:r>
            <a:r>
              <a:rPr lang="en-IN" sz="2000" dirty="0"/>
              <a:t> can detect information about the lighting of its environment and provide you with the average intensity and </a:t>
            </a:r>
            <a:r>
              <a:rPr lang="en-IN" sz="2000" dirty="0" err="1"/>
              <a:t>color</a:t>
            </a:r>
            <a:r>
              <a:rPr lang="en-IN" sz="2000" dirty="0"/>
              <a:t> correction of a given camera image. This information lets you light your virtual objects under the same conditions as the environment around them, increasing the sense of realism.</a:t>
            </a:r>
          </a:p>
        </p:txBody>
      </p:sp>
    </p:spTree>
    <p:extLst>
      <p:ext uri="{BB962C8B-B14F-4D97-AF65-F5344CB8AC3E}">
        <p14:creationId xmlns:p14="http://schemas.microsoft.com/office/powerpoint/2010/main" val="109619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Occulsion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7348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9973"/>
          </a:xfrm>
        </p:spPr>
        <p:txBody>
          <a:bodyPr>
            <a:noAutofit/>
          </a:bodyPr>
          <a:lstStyle/>
          <a:p>
            <a:r>
              <a:rPr lang="en-US" sz="3200" b="1" dirty="0" smtClean="0"/>
              <a:t>What is Augmented Reality?</a:t>
            </a:r>
            <a:br>
              <a:rPr lang="en-US" sz="3200" b="1" dirty="0" smtClean="0"/>
            </a:br>
            <a:endParaRPr lang="en-US" sz="3200" dirty="0"/>
          </a:p>
        </p:txBody>
      </p:sp>
      <p:sp>
        <p:nvSpPr>
          <p:cNvPr id="3" name="Content Placeholder 2"/>
          <p:cNvSpPr>
            <a:spLocks noGrp="1"/>
          </p:cNvSpPr>
          <p:nvPr>
            <p:ph idx="1"/>
          </p:nvPr>
        </p:nvSpPr>
        <p:spPr>
          <a:xfrm>
            <a:off x="838200" y="1587124"/>
            <a:ext cx="10515600" cy="5270876"/>
          </a:xfrm>
        </p:spPr>
        <p:txBody>
          <a:bodyPr>
            <a:normAutofit/>
          </a:bodyPr>
          <a:lstStyle/>
          <a:p>
            <a:r>
              <a:rPr lang="en-US" sz="2000" b="1" dirty="0" smtClean="0"/>
              <a:t>Augmented reality</a:t>
            </a:r>
            <a:r>
              <a:rPr lang="en-US" sz="2000" dirty="0" smtClean="0"/>
              <a:t> (</a:t>
            </a:r>
            <a:r>
              <a:rPr lang="en-US" sz="2000" b="1" dirty="0" smtClean="0"/>
              <a:t>AR</a:t>
            </a:r>
            <a:r>
              <a:rPr lang="en-US" sz="2000" dirty="0" smtClean="0"/>
              <a:t>) is an interactive experience of a real-world environment where the objects that reside in the real world are enhanced by computer-generated perceptual information, sometimes across multiple sensory modalities.</a:t>
            </a:r>
          </a:p>
          <a:p>
            <a:pPr marL="0" indent="0">
              <a:buNone/>
            </a:pPr>
            <a:endParaRPr lang="en-US" sz="2000" dirty="0" smtClean="0"/>
          </a:p>
          <a:p>
            <a:r>
              <a:rPr lang="en-US" sz="2000" dirty="0" smtClean="0"/>
              <a:t>Simply AR is digital content onto a live camera feed which makes it a part of the physical world.</a:t>
            </a:r>
          </a:p>
          <a:p>
            <a:endParaRPr lang="en-US" sz="2000" dirty="0"/>
          </a:p>
          <a:p>
            <a:r>
              <a:rPr lang="en-US" sz="2000" dirty="0" smtClean="0"/>
              <a:t>AR is divided into two main types and six subtypes:</a:t>
            </a:r>
          </a:p>
          <a:p>
            <a:endParaRPr lang="en-US" sz="2000" dirty="0" smtClean="0"/>
          </a:p>
          <a:p>
            <a:pPr marL="0" indent="0">
              <a:buNone/>
            </a:pPr>
            <a:r>
              <a:rPr lang="en-US" sz="2000" b="1" dirty="0" smtClean="0"/>
              <a:t>1. Trigger based: </a:t>
            </a:r>
            <a:r>
              <a:rPr lang="en-US" sz="2000" dirty="0" smtClean="0"/>
              <a:t>They are stimuli that initiate the augmentation. They can be papers, object markers as well as GPS locations.</a:t>
            </a:r>
          </a:p>
          <a:p>
            <a:pPr marL="0" indent="0">
              <a:buNone/>
            </a:pPr>
            <a:r>
              <a:rPr lang="en-US" sz="2000" b="1" dirty="0" smtClean="0"/>
              <a:t>2. View based: </a:t>
            </a:r>
            <a:r>
              <a:rPr lang="en-US" sz="2000" dirty="0" smtClean="0"/>
              <a:t>These digitalized objects do not require a reference field to be overlaid, where their location can be manipulated dynamically.</a:t>
            </a:r>
          </a:p>
          <a:p>
            <a:endParaRPr lang="en-US" sz="2000" dirty="0"/>
          </a:p>
        </p:txBody>
      </p:sp>
    </p:spTree>
    <p:extLst>
      <p:ext uri="{BB962C8B-B14F-4D97-AF65-F5344CB8AC3E}">
        <p14:creationId xmlns:p14="http://schemas.microsoft.com/office/powerpoint/2010/main" val="9200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err="1"/>
              <a:t>ARCore</a:t>
            </a:r>
            <a:r>
              <a:rPr lang="en-IN" sz="2000" dirty="0"/>
              <a:t> uses hit testing to take an (</a:t>
            </a:r>
            <a:r>
              <a:rPr lang="en-IN" sz="2000" dirty="0" err="1"/>
              <a:t>x,y</a:t>
            </a:r>
            <a:r>
              <a:rPr lang="en-IN" sz="2000" dirty="0"/>
              <a:t>) coordinate corresponding to the phone's screen (provided by a tap or whatever other interaction you want your app to support) and projects a ray into the camera's view of the world, returning any planes or feature points that the ray intersects, along with the pose of that intersection in world space. This allows users to select or otherwise interact with objects in the environment.</a:t>
            </a:r>
          </a:p>
        </p:txBody>
      </p:sp>
      <p:sp>
        <p:nvSpPr>
          <p:cNvPr id="4" name="Rectangle 1"/>
          <p:cNvSpPr>
            <a:spLocks noGrp="1" noChangeArrowheads="1"/>
          </p:cNvSpPr>
          <p:nvPr>
            <p:ph type="title"/>
          </p:nvPr>
        </p:nvSpPr>
        <p:spPr bwMode="auto">
          <a:xfrm>
            <a:off x="838200" y="466287"/>
            <a:ext cx="2441374" cy="11232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smtClean="0">
                <a:ln>
                  <a:noFill/>
                </a:ln>
                <a:solidFill>
                  <a:srgbClr val="202124"/>
                </a:solidFill>
                <a:effectLst/>
                <a:latin typeface="Google Sans"/>
              </a:rPr>
              <a:t>User interaction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700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b="1" dirty="0">
                <a:latin typeface="Google Sans"/>
              </a:rPr>
              <a:t>Oriented points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2000" dirty="0"/>
              <a:t>Oriented points lets you place virtual objects on angled surfaces. When you perform a hit test that returns a feature point, </a:t>
            </a:r>
            <a:r>
              <a:rPr lang="en-IN" sz="2000" dirty="0" err="1"/>
              <a:t>ARCore</a:t>
            </a:r>
            <a:r>
              <a:rPr lang="en-IN" sz="2000" dirty="0"/>
              <a:t> will look at nearby feature points and use those to attempt to estimate the angle of the surface at the given feature point. </a:t>
            </a:r>
            <a:r>
              <a:rPr lang="en-IN" sz="2000" dirty="0" err="1"/>
              <a:t>ARCore</a:t>
            </a:r>
            <a:r>
              <a:rPr lang="en-IN" sz="2000" dirty="0"/>
              <a:t> will then return a pose that takes that angle into account</a:t>
            </a:r>
          </a:p>
        </p:txBody>
      </p:sp>
    </p:spTree>
    <p:extLst>
      <p:ext uri="{BB962C8B-B14F-4D97-AF65-F5344CB8AC3E}">
        <p14:creationId xmlns:p14="http://schemas.microsoft.com/office/powerpoint/2010/main" val="1409489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743" y="2331126"/>
            <a:ext cx="10515600" cy="5753014"/>
          </a:xfrm>
        </p:spPr>
        <p:txBody>
          <a:bodyPr>
            <a:normAutofit/>
          </a:bodyPr>
          <a:lstStyle/>
          <a:p>
            <a:pPr marL="0" indent="0">
              <a:buNone/>
            </a:pPr>
            <a:r>
              <a:rPr lang="en-US" sz="2400" dirty="0" smtClean="0"/>
              <a:t>AR Core's Motion tracking relies on both visual information from the camera and inertial measurements from the device's </a:t>
            </a:r>
            <a:r>
              <a:rPr lang="en-US" sz="2400" b="1" dirty="0" smtClean="0"/>
              <a:t>Inertial measurement unit (IMU).</a:t>
            </a:r>
            <a:r>
              <a:rPr lang="en-US" sz="2400" dirty="0" smtClean="0"/>
              <a:t>IMU is a collection of sensors like </a:t>
            </a:r>
            <a:r>
              <a:rPr lang="en-IN" sz="2400" dirty="0" smtClean="0"/>
              <a:t>Accelerometer</a:t>
            </a:r>
            <a:r>
              <a:rPr lang="en-IN" sz="2400" dirty="0"/>
              <a:t>, Compass, </a:t>
            </a:r>
            <a:r>
              <a:rPr lang="en-IN" sz="2400" dirty="0" smtClean="0"/>
              <a:t>Gyroscope, </a:t>
            </a:r>
            <a:r>
              <a:rPr lang="en-IN" sz="2400" dirty="0"/>
              <a:t>Step detector, Step </a:t>
            </a:r>
            <a:r>
              <a:rPr lang="en-IN" sz="2400" dirty="0" smtClean="0"/>
              <a:t>counter which help to map the 3D graph and locate the object placed.</a:t>
            </a:r>
            <a:endParaRPr lang="en-US" sz="2400" dirty="0"/>
          </a:p>
          <a:p>
            <a:endParaRPr lang="en-US" sz="2400" dirty="0"/>
          </a:p>
        </p:txBody>
      </p:sp>
    </p:spTree>
    <p:extLst>
      <p:ext uri="{BB962C8B-B14F-4D97-AF65-F5344CB8AC3E}">
        <p14:creationId xmlns:p14="http://schemas.microsoft.com/office/powerpoint/2010/main" val="3330010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783" y="243191"/>
            <a:ext cx="10515600" cy="5385132"/>
          </a:xfrm>
        </p:spPr>
        <p:txBody>
          <a:bodyPr>
            <a:normAutofit/>
          </a:bodyPr>
          <a:lstStyle/>
          <a:p>
            <a:pPr marL="0" indent="0">
              <a:buNone/>
            </a:pPr>
            <a:r>
              <a:rPr lang="en-US" sz="2200" b="1" dirty="0"/>
              <a:t>How </a:t>
            </a:r>
            <a:r>
              <a:rPr lang="en-US" sz="2200" b="1" dirty="0" smtClean="0"/>
              <a:t>Anchors work</a:t>
            </a:r>
          </a:p>
          <a:p>
            <a:pPr marL="0" indent="0">
              <a:buNone/>
            </a:pPr>
            <a:endParaRPr lang="en-US" sz="2200" b="1" dirty="0"/>
          </a:p>
          <a:p>
            <a:pPr marL="0" indent="0">
              <a:buNone/>
            </a:pPr>
            <a:endParaRPr lang="en-US" sz="2200" b="1" dirty="0"/>
          </a:p>
          <a:p>
            <a:r>
              <a:rPr lang="en-US" sz="2200" dirty="0"/>
              <a:t>If you are new to using anchors, it is helpful to review world space and poses.</a:t>
            </a:r>
          </a:p>
          <a:p>
            <a:r>
              <a:rPr lang="en-US" sz="2200" dirty="0"/>
              <a:t>World space</a:t>
            </a:r>
          </a:p>
          <a:p>
            <a:pPr lvl="1"/>
            <a:r>
              <a:rPr lang="en-US" sz="2200" dirty="0"/>
              <a:t>Coordinate space in which the camera and objects are positioned</a:t>
            </a:r>
          </a:p>
          <a:p>
            <a:pPr lvl="1"/>
            <a:r>
              <a:rPr lang="en-US" sz="2200" dirty="0"/>
              <a:t>Camera and object positions are updated in world space from frame to frame</a:t>
            </a:r>
          </a:p>
          <a:p>
            <a:r>
              <a:rPr lang="en-US" sz="2200" dirty="0"/>
              <a:t>Pose</a:t>
            </a:r>
          </a:p>
          <a:p>
            <a:pPr lvl="1"/>
            <a:r>
              <a:rPr lang="en-US" sz="2200" dirty="0"/>
              <a:t>Represents an object’s position and orientation in world space</a:t>
            </a:r>
          </a:p>
          <a:p>
            <a:r>
              <a:rPr lang="en-US" sz="2200" dirty="0"/>
              <a:t>When you create an anchor, you use a pose that describes a position and orientation relative to the world space estimate for the current frame.</a:t>
            </a:r>
          </a:p>
          <a:p>
            <a:endParaRPr lang="en-IN" dirty="0"/>
          </a:p>
        </p:txBody>
      </p:sp>
    </p:spTree>
    <p:extLst>
      <p:ext uri="{BB962C8B-B14F-4D97-AF65-F5344CB8AC3E}">
        <p14:creationId xmlns:p14="http://schemas.microsoft.com/office/powerpoint/2010/main" val="368688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445008871"/>
              </p:ext>
            </p:extLst>
          </p:nvPr>
        </p:nvGraphicFramePr>
        <p:xfrm>
          <a:off x="432262" y="216133"/>
          <a:ext cx="11177848" cy="5857305"/>
        </p:xfrm>
        <a:graphic>
          <a:graphicData uri="http://schemas.openxmlformats.org/drawingml/2006/table">
            <a:tbl>
              <a:tblPr firstRow="1" bandRow="1">
                <a:tableStyleId>{5C22544A-7EE6-4342-B048-85BDC9FD1C3A}</a:tableStyleId>
              </a:tblPr>
              <a:tblGrid>
                <a:gridCol w="5588924">
                  <a:extLst>
                    <a:ext uri="{9D8B030D-6E8A-4147-A177-3AD203B41FA5}">
                      <a16:colId xmlns:a16="http://schemas.microsoft.com/office/drawing/2014/main" val="3493680476"/>
                    </a:ext>
                  </a:extLst>
                </a:gridCol>
                <a:gridCol w="5588924">
                  <a:extLst>
                    <a:ext uri="{9D8B030D-6E8A-4147-A177-3AD203B41FA5}">
                      <a16:colId xmlns:a16="http://schemas.microsoft.com/office/drawing/2014/main" val="686575776"/>
                    </a:ext>
                  </a:extLst>
                </a:gridCol>
              </a:tblGrid>
              <a:tr h="743395">
                <a:tc>
                  <a:txBody>
                    <a:bodyPr/>
                    <a:lstStyle/>
                    <a:p>
                      <a:r>
                        <a:rPr lang="en-US" dirty="0" smtClean="0"/>
                        <a:t>Game Object</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311453438"/>
                  </a:ext>
                </a:extLst>
              </a:tr>
              <a:tr h="743395">
                <a:tc>
                  <a:txBody>
                    <a:bodyPr/>
                    <a:lstStyle/>
                    <a:p>
                      <a:r>
                        <a:rPr lang="en-US" b="1" dirty="0" err="1" smtClean="0"/>
                        <a:t>ARCore</a:t>
                      </a:r>
                      <a:r>
                        <a:rPr lang="en-US" b="1" dirty="0" smtClean="0"/>
                        <a:t> Device</a:t>
                      </a:r>
                      <a:r>
                        <a:rPr lang="en-US" dirty="0" smtClean="0"/>
                        <a:t> </a:t>
                      </a:r>
                      <a:endParaRPr lang="en-US" dirty="0"/>
                    </a:p>
                  </a:txBody>
                  <a:tcPr/>
                </a:tc>
                <a:tc>
                  <a:txBody>
                    <a:bodyPr/>
                    <a:lstStyle/>
                    <a:p>
                      <a:r>
                        <a:rPr lang="en-US" sz="1100" dirty="0" smtClean="0"/>
                        <a:t>Prefab that manages the </a:t>
                      </a:r>
                      <a:r>
                        <a:rPr lang="en-US" sz="1100" dirty="0" err="1" smtClean="0"/>
                        <a:t>ARCore</a:t>
                      </a:r>
                      <a:r>
                        <a:rPr lang="en-US" sz="1100" dirty="0" smtClean="0"/>
                        <a:t> session.</a:t>
                      </a:r>
                      <a:br>
                        <a:rPr lang="en-US" sz="1100" dirty="0" smtClean="0"/>
                      </a:br>
                      <a:r>
                        <a:rPr lang="en-US" sz="1100" dirty="0" smtClean="0"/>
                        <a:t>Holds the First Person Camera game object, which uses the camera on the back of your device to capture real world images and make them available as the background of the AR scene.</a:t>
                      </a:r>
                      <a:endParaRPr lang="en-US" sz="1100" dirty="0"/>
                    </a:p>
                  </a:txBody>
                  <a:tcPr/>
                </a:tc>
                <a:extLst>
                  <a:ext uri="{0D108BD9-81ED-4DB2-BD59-A6C34878D82A}">
                    <a16:rowId xmlns:a16="http://schemas.microsoft.com/office/drawing/2014/main" val="3787198682"/>
                  </a:ext>
                </a:extLst>
              </a:tr>
              <a:tr h="743395">
                <a:tc>
                  <a:txBody>
                    <a:bodyPr/>
                    <a:lstStyle/>
                    <a:p>
                      <a:r>
                        <a:rPr lang="en-US" b="1" dirty="0">
                          <a:effectLst/>
                        </a:rPr>
                        <a:t>Environmental Light</a:t>
                      </a:r>
                      <a:r>
                        <a:rPr lang="en-US" dirty="0"/>
                        <a:t> </a:t>
                      </a:r>
                    </a:p>
                  </a:txBody>
                  <a:tcPr anchor="ctr"/>
                </a:tc>
                <a:tc>
                  <a:txBody>
                    <a:bodyPr/>
                    <a:lstStyle/>
                    <a:p>
                      <a:r>
                        <a:rPr lang="en-US" sz="1100" dirty="0" smtClean="0"/>
                        <a:t>Prefab that adjusts lighting in the AR scene using an estimate of the average pixel brightness in the image that your camera captures. To do this, in each frame: The </a:t>
                      </a:r>
                      <a:r>
                        <a:rPr lang="en-US" sz="1100" dirty="0" err="1" smtClean="0">
                          <a:hlinkClick r:id="rId2"/>
                        </a:rPr>
                        <a:t>EnvironmentalLight</a:t>
                      </a:r>
                      <a:r>
                        <a:rPr lang="en-US" sz="1100" dirty="0" smtClean="0"/>
                        <a:t> controller script gets </a:t>
                      </a:r>
                      <a:r>
                        <a:rPr lang="en-US" sz="1100" dirty="0" err="1" smtClean="0">
                          <a:hlinkClick r:id="rId3"/>
                        </a:rPr>
                        <a:t>LightEstimate</a:t>
                      </a:r>
                      <a:r>
                        <a:rPr lang="en-US" sz="1100" dirty="0" smtClean="0"/>
                        <a:t> pixel intensity and color correction values for the captured camera image.</a:t>
                      </a:r>
                    </a:p>
                    <a:p>
                      <a:r>
                        <a:rPr lang="en-US" sz="1100" dirty="0" smtClean="0"/>
                        <a:t>The controller script then uses these values to: </a:t>
                      </a:r>
                    </a:p>
                    <a:p>
                      <a:pPr lvl="1"/>
                      <a:r>
                        <a:rPr lang="en-US" sz="1100" dirty="0" smtClean="0"/>
                        <a:t>Generate a normalized pixel intensity value.</a:t>
                      </a:r>
                    </a:p>
                    <a:p>
                      <a:pPr lvl="1"/>
                      <a:r>
                        <a:rPr lang="en-US" sz="1100" dirty="0" smtClean="0"/>
                        <a:t>Set a `_</a:t>
                      </a:r>
                      <a:r>
                        <a:rPr lang="en-US" sz="1100" dirty="0" err="1" smtClean="0"/>
                        <a:t>GlobalColorCorrection</a:t>
                      </a:r>
                      <a:r>
                        <a:rPr lang="en-US" sz="1100" dirty="0" smtClean="0"/>
                        <a:t>` </a:t>
                      </a:r>
                      <a:r>
                        <a:rPr lang="en-US" sz="1100" dirty="0" err="1" smtClean="0"/>
                        <a:t>shader</a:t>
                      </a:r>
                      <a:r>
                        <a:rPr lang="en-US" sz="1100" dirty="0" smtClean="0"/>
                        <a:t> value.</a:t>
                      </a:r>
                    </a:p>
                    <a:p>
                      <a:endParaRPr lang="en-US" sz="1100" dirty="0"/>
                    </a:p>
                  </a:txBody>
                  <a:tcPr anchor="ctr"/>
                </a:tc>
                <a:extLst>
                  <a:ext uri="{0D108BD9-81ED-4DB2-BD59-A6C34878D82A}">
                    <a16:rowId xmlns:a16="http://schemas.microsoft.com/office/drawing/2014/main" val="3492980740"/>
                  </a:ext>
                </a:extLst>
              </a:tr>
              <a:tr h="743395">
                <a:tc>
                  <a:txBody>
                    <a:bodyPr/>
                    <a:lstStyle/>
                    <a:p>
                      <a:r>
                        <a:rPr lang="en-US" b="1" dirty="0"/>
                        <a:t>Point Cloud</a:t>
                      </a:r>
                      <a:r>
                        <a:rPr lang="en-US" dirty="0"/>
                        <a:t> </a:t>
                      </a:r>
                    </a:p>
                  </a:txBody>
                  <a:tcPr anchor="ctr"/>
                </a:tc>
                <a:tc>
                  <a:txBody>
                    <a:bodyPr/>
                    <a:lstStyle/>
                    <a:p>
                      <a:r>
                        <a:rPr lang="en-US" sz="1100" dirty="0">
                          <a:hlinkClick r:id="rId4"/>
                        </a:rPr>
                        <a:t>Prefab</a:t>
                      </a:r>
                      <a:r>
                        <a:rPr lang="en-US" sz="1100" dirty="0"/>
                        <a:t> for feature </a:t>
                      </a:r>
                      <a:r>
                        <a:rPr lang="en-US" sz="1100" dirty="0">
                          <a:hlinkClick r:id="rId5"/>
                        </a:rPr>
                        <a:t>points</a:t>
                      </a:r>
                      <a:r>
                        <a:rPr lang="en-US" sz="1100" dirty="0"/>
                        <a:t> detected in the current frame.</a:t>
                      </a:r>
                    </a:p>
                  </a:txBody>
                  <a:tcPr anchor="ctr"/>
                </a:tc>
                <a:extLst>
                  <a:ext uri="{0D108BD9-81ED-4DB2-BD59-A6C34878D82A}">
                    <a16:rowId xmlns:a16="http://schemas.microsoft.com/office/drawing/2014/main" val="3351899374"/>
                  </a:ext>
                </a:extLst>
              </a:tr>
              <a:tr h="743395">
                <a:tc>
                  <a:txBody>
                    <a:bodyPr/>
                    <a:lstStyle/>
                    <a:p>
                      <a:r>
                        <a:rPr lang="en-US" b="1" dirty="0"/>
                        <a:t>Example Controller</a:t>
                      </a:r>
                      <a:r>
                        <a:rPr lang="en-US" dirty="0"/>
                        <a:t> </a:t>
                      </a:r>
                    </a:p>
                  </a:txBody>
                  <a:tcPr anchor="ctr"/>
                </a:tc>
                <a:tc>
                  <a:txBody>
                    <a:bodyPr/>
                    <a:lstStyle/>
                    <a:p>
                      <a:pPr>
                        <a:buFont typeface="Arial" panose="020B0604020202020204" pitchFamily="34" charset="0"/>
                        <a:buChar char="•"/>
                      </a:pPr>
                      <a:r>
                        <a:rPr lang="en-US" sz="1100" dirty="0"/>
                        <a:t>Game object whose controller script manages the AR scene.</a:t>
                      </a:r>
                      <a:br>
                        <a:rPr lang="en-US" sz="1100" dirty="0"/>
                      </a:br>
                      <a:r>
                        <a:rPr lang="en-US" sz="1100" dirty="0"/>
                        <a:t>The controller script has references to the following game objects: </a:t>
                      </a:r>
                      <a:r>
                        <a:rPr lang="en-US" sz="1100" b="1" dirty="0"/>
                        <a:t>First Person Camera</a:t>
                      </a:r>
                      <a:endParaRPr lang="en-US" sz="1100" dirty="0"/>
                    </a:p>
                    <a:p>
                      <a:pPr>
                        <a:buFont typeface="Arial" panose="020B0604020202020204" pitchFamily="34" charset="0"/>
                        <a:buChar char="•"/>
                      </a:pPr>
                      <a:r>
                        <a:rPr lang="en-US" sz="1100" dirty="0"/>
                        <a:t>Prefabs for dynamically creating game objects: </a:t>
                      </a:r>
                    </a:p>
                    <a:p>
                      <a:pPr marL="742950" lvl="1" indent="-285750">
                        <a:buFont typeface="Arial" panose="020B0604020202020204" pitchFamily="34" charset="0"/>
                        <a:buChar char="•"/>
                      </a:pPr>
                      <a:r>
                        <a:rPr lang="en-US" sz="1100" b="1" dirty="0"/>
                        <a:t>Detected Plane:</a:t>
                      </a:r>
                      <a:r>
                        <a:rPr lang="en-US" sz="1100" dirty="0"/>
                        <a:t> Prefab for visualizing detected planes.</a:t>
                      </a:r>
                    </a:p>
                    <a:p>
                      <a:pPr marL="742950" lvl="1" indent="-285750">
                        <a:buFont typeface="Arial" panose="020B0604020202020204" pitchFamily="34" charset="0"/>
                        <a:buChar char="•"/>
                      </a:pPr>
                      <a:r>
                        <a:rPr lang="en-US" sz="1100" b="1" dirty="0" err="1" smtClean="0"/>
                        <a:t>ARCar</a:t>
                      </a:r>
                      <a:r>
                        <a:rPr lang="en-US" sz="1100" b="1" dirty="0" smtClean="0"/>
                        <a:t>:</a:t>
                      </a:r>
                      <a:r>
                        <a:rPr lang="en-US" sz="1100" dirty="0" smtClean="0"/>
                        <a:t> </a:t>
                      </a:r>
                      <a:r>
                        <a:rPr lang="en-US" sz="1100" dirty="0"/>
                        <a:t>Prefab that users can place in the AR scene.</a:t>
                      </a:r>
                    </a:p>
                    <a:p>
                      <a:pPr marL="742950" lvl="1" indent="-285750">
                        <a:buFont typeface="Arial" panose="020B0604020202020204" pitchFamily="34" charset="0"/>
                        <a:buChar char="•"/>
                      </a:pPr>
                      <a:r>
                        <a:rPr lang="en-US" sz="1100" b="1" dirty="0"/>
                        <a:t>Searching for Plane:</a:t>
                      </a:r>
                      <a:r>
                        <a:rPr lang="en-US" sz="1100" dirty="0"/>
                        <a:t> UI text element shown during plane detection.</a:t>
                      </a:r>
                    </a:p>
                  </a:txBody>
                  <a:tcPr anchor="ctr"/>
                </a:tc>
                <a:extLst>
                  <a:ext uri="{0D108BD9-81ED-4DB2-BD59-A6C34878D82A}">
                    <a16:rowId xmlns:a16="http://schemas.microsoft.com/office/drawing/2014/main" val="2826240061"/>
                  </a:ext>
                </a:extLst>
              </a:tr>
              <a:tr h="743395">
                <a:tc>
                  <a:txBody>
                    <a:bodyPr/>
                    <a:lstStyle/>
                    <a:p>
                      <a:r>
                        <a:rPr lang="en-US" b="1" dirty="0"/>
                        <a:t>Plane Discovery</a:t>
                      </a:r>
                      <a:r>
                        <a:rPr lang="en-US" dirty="0"/>
                        <a:t> </a:t>
                      </a:r>
                    </a:p>
                  </a:txBody>
                  <a:tcPr anchor="ctr"/>
                </a:tc>
                <a:tc>
                  <a:txBody>
                    <a:bodyPr/>
                    <a:lstStyle/>
                    <a:p>
                      <a:r>
                        <a:rPr lang="en-US" sz="1100" dirty="0"/>
                        <a:t>Prefab that provides plane discovery visuals that guide users to scan surroundings and discover planes. This consists of an animation of a hand holding the device and a </a:t>
                      </a:r>
                      <a:r>
                        <a:rPr lang="en-US" sz="1100" dirty="0" err="1"/>
                        <a:t>snackbar</a:t>
                      </a:r>
                      <a:r>
                        <a:rPr lang="en-US" sz="1100" dirty="0"/>
                        <a:t> with short instructions that indicate how to move it so feature points are detected. These feature points have a popup effect to provide feedback when they are detected. If no plane is found after a certain amount of time, the </a:t>
                      </a:r>
                      <a:r>
                        <a:rPr lang="en-US" sz="1100" dirty="0" err="1"/>
                        <a:t>snackbar</a:t>
                      </a:r>
                      <a:r>
                        <a:rPr lang="en-US" sz="1100" dirty="0"/>
                        <a:t> shows a button that offers to open a help window with more detailed instructions on how to improve the AR experience when pressed. </a:t>
                      </a:r>
                    </a:p>
                  </a:txBody>
                  <a:tcPr anchor="ctr"/>
                </a:tc>
                <a:extLst>
                  <a:ext uri="{0D108BD9-81ED-4DB2-BD59-A6C34878D82A}">
                    <a16:rowId xmlns:a16="http://schemas.microsoft.com/office/drawing/2014/main" val="2916935915"/>
                  </a:ext>
                </a:extLst>
              </a:tr>
            </a:tbl>
          </a:graphicData>
        </a:graphic>
      </p:graphicFrame>
    </p:spTree>
    <p:extLst>
      <p:ext uri="{BB962C8B-B14F-4D97-AF65-F5344CB8AC3E}">
        <p14:creationId xmlns:p14="http://schemas.microsoft.com/office/powerpoint/2010/main" val="848029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451" y="-286628"/>
            <a:ext cx="10515600" cy="1325563"/>
          </a:xfrm>
        </p:spPr>
        <p:txBody>
          <a:bodyPr>
            <a:normAutofit/>
          </a:bodyPr>
          <a:lstStyle/>
          <a:p>
            <a:pPr algn="ctr"/>
            <a:r>
              <a:rPr lang="en-US" sz="3200" b="1" dirty="0" smtClean="0">
                <a:latin typeface="Google Sans"/>
              </a:rPr>
              <a:t>AR Car</a:t>
            </a:r>
            <a:endParaRPr lang="en-US" sz="3200" b="1" dirty="0">
              <a:latin typeface="Google Sans"/>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175"/>
          <a:stretch/>
        </p:blipFill>
        <p:spPr>
          <a:xfrm>
            <a:off x="2222185" y="147009"/>
            <a:ext cx="3273942" cy="6584531"/>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988"/>
          <a:stretch/>
        </p:blipFill>
        <p:spPr>
          <a:xfrm>
            <a:off x="5632065" y="147009"/>
            <a:ext cx="3165231" cy="6584531"/>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972"/>
          <a:stretch/>
        </p:blipFill>
        <p:spPr>
          <a:xfrm>
            <a:off x="8933234" y="145914"/>
            <a:ext cx="3165231" cy="6585625"/>
          </a:xfrm>
          <a:prstGeom prst="rect">
            <a:avLst/>
          </a:prstGeom>
        </p:spPr>
      </p:pic>
    </p:spTree>
    <p:extLst>
      <p:ext uri="{BB962C8B-B14F-4D97-AF65-F5344CB8AC3E}">
        <p14:creationId xmlns:p14="http://schemas.microsoft.com/office/powerpoint/2010/main" val="1648095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43" y="77821"/>
            <a:ext cx="3079927" cy="667317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5492"/>
          <a:stretch/>
        </p:blipFill>
        <p:spPr>
          <a:xfrm>
            <a:off x="3375499" y="1353361"/>
            <a:ext cx="8706838" cy="4755214"/>
          </a:xfrm>
          <a:prstGeom prst="rect">
            <a:avLst/>
          </a:prstGeom>
        </p:spPr>
      </p:pic>
    </p:spTree>
    <p:extLst>
      <p:ext uri="{BB962C8B-B14F-4D97-AF65-F5344CB8AC3E}">
        <p14:creationId xmlns:p14="http://schemas.microsoft.com/office/powerpoint/2010/main" val="181153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52" y="701608"/>
            <a:ext cx="11863488" cy="5475456"/>
          </a:xfrm>
          <a:prstGeom prst="rect">
            <a:avLst/>
          </a:prstGeom>
        </p:spPr>
      </p:pic>
    </p:spTree>
    <p:extLst>
      <p:ext uri="{BB962C8B-B14F-4D97-AF65-F5344CB8AC3E}">
        <p14:creationId xmlns:p14="http://schemas.microsoft.com/office/powerpoint/2010/main" val="2997089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836" y="1141075"/>
            <a:ext cx="10418718" cy="4808639"/>
          </a:xfrm>
        </p:spPr>
      </p:pic>
    </p:spTree>
    <p:extLst>
      <p:ext uri="{BB962C8B-B14F-4D97-AF65-F5344CB8AC3E}">
        <p14:creationId xmlns:p14="http://schemas.microsoft.com/office/powerpoint/2010/main" val="4237215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6000" b="1" dirty="0" smtClean="0">
                <a:latin typeface="Google Sans"/>
              </a:rPr>
              <a:t>Thank You</a:t>
            </a:r>
            <a:endParaRPr lang="en-IN" sz="6000" b="1" dirty="0">
              <a:latin typeface="Google Sans"/>
            </a:endParaRPr>
          </a:p>
        </p:txBody>
      </p:sp>
    </p:spTree>
    <p:extLst>
      <p:ext uri="{BB962C8B-B14F-4D97-AF65-F5344CB8AC3E}">
        <p14:creationId xmlns:p14="http://schemas.microsoft.com/office/powerpoint/2010/main" val="220065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5927581"/>
          </a:xfrm>
        </p:spPr>
        <p:txBody>
          <a:bodyPr/>
          <a:lstStyle/>
          <a:p>
            <a:pPr marL="0" indent="0">
              <a:buNone/>
            </a:pPr>
            <a:r>
              <a:rPr lang="en-US" dirty="0" smtClean="0"/>
              <a:t>In </a:t>
            </a:r>
            <a:r>
              <a:rPr lang="en-US" b="1" dirty="0" smtClean="0"/>
              <a:t>trigger based,</a:t>
            </a:r>
            <a:r>
              <a:rPr lang="en-US" dirty="0" smtClean="0"/>
              <a:t> we have</a:t>
            </a:r>
            <a:r>
              <a:rPr lang="en-US" b="1" dirty="0" smtClean="0"/>
              <a:t> three types:</a:t>
            </a:r>
            <a:endParaRPr lang="en-US" dirty="0" smtClean="0"/>
          </a:p>
          <a:p>
            <a:pPr marL="0" indent="0">
              <a:buNone/>
            </a:pPr>
            <a:r>
              <a:rPr lang="en-US" sz="2000" b="1" dirty="0" smtClean="0"/>
              <a:t>a. Marker-based:</a:t>
            </a:r>
            <a:r>
              <a:rPr lang="en-US" sz="2000" dirty="0" smtClean="0"/>
              <a:t> This requires a marker to achieve an augmentation. These markers can be paper based or as physical objects of the real world. These augmentations related to the marker enhance the object or the image using digital enhanced 360 degrees model/images</a:t>
            </a:r>
          </a:p>
          <a:p>
            <a:endParaRPr lang="en-US" dirty="0"/>
          </a:p>
        </p:txBody>
      </p:sp>
      <p:pic>
        <p:nvPicPr>
          <p:cNvPr id="1026" name="Picture 2" descr="https://qphs.fs.quoracdn.net/main-qimg-0866dfece94fa76c0419d35588d0458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03966963"/>
            <a:ext cx="573405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qphs.fs.quoracdn.net/main-qimg-456d2e9d08cc44e05ebf4a259092df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23225125"/>
            <a:ext cx="573405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qphs.fs.quoracdn.net/main-qimg-0db0d039feffd82fd521aa4c6f6647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101133275"/>
            <a:ext cx="50482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2192568"/>
            <a:ext cx="5734050" cy="3819525"/>
          </a:xfrm>
          <a:prstGeom prst="rect">
            <a:avLst/>
          </a:prstGeom>
        </p:spPr>
      </p:pic>
    </p:spTree>
    <p:extLst>
      <p:ext uri="{BB962C8B-B14F-4D97-AF65-F5344CB8AC3E}">
        <p14:creationId xmlns:p14="http://schemas.microsoft.com/office/powerpoint/2010/main" val="95213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4196"/>
            <a:ext cx="10515600" cy="5852767"/>
          </a:xfrm>
        </p:spPr>
        <p:txBody>
          <a:bodyPr>
            <a:normAutofit/>
          </a:bodyPr>
          <a:lstStyle/>
          <a:p>
            <a:pPr marL="0" indent="0">
              <a:buNone/>
            </a:pPr>
            <a:r>
              <a:rPr lang="en-US" sz="2000" b="1" dirty="0" smtClean="0"/>
              <a:t>b. Location-based: </a:t>
            </a:r>
            <a:r>
              <a:rPr lang="en-US" sz="2000" dirty="0" smtClean="0"/>
              <a:t>This utilizes GPS location as a trigger to pair the current location with dynamic information stored as a point of interest. For example: In the following map application, you view dynamically relevant information as per your location</a:t>
            </a:r>
          </a:p>
          <a:p>
            <a:pPr marL="0" indent="0">
              <a:buNone/>
            </a:pPr>
            <a:r>
              <a:rPr lang="en-US" sz="1800" b="1" dirty="0" smtClean="0"/>
              <a:t>(Used in Pokémon Go and Google Maps Street View)</a:t>
            </a:r>
            <a:endParaRPr lang="en-US"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589" y="2133599"/>
            <a:ext cx="7236556" cy="3269673"/>
          </a:xfrm>
          <a:prstGeom prst="rect">
            <a:avLst/>
          </a:prstGeom>
        </p:spPr>
      </p:pic>
    </p:spTree>
    <p:extLst>
      <p:ext uri="{BB962C8B-B14F-4D97-AF65-F5344CB8AC3E}">
        <p14:creationId xmlns:p14="http://schemas.microsoft.com/office/powerpoint/2010/main" val="264977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5884"/>
            <a:ext cx="10515600" cy="5861079"/>
          </a:xfrm>
        </p:spPr>
        <p:txBody>
          <a:bodyPr>
            <a:normAutofit/>
          </a:bodyPr>
          <a:lstStyle/>
          <a:p>
            <a:pPr marL="0" indent="0">
              <a:buNone/>
            </a:pPr>
            <a:r>
              <a:rPr lang="en-US" sz="2000" b="1" dirty="0" smtClean="0"/>
              <a:t>c. Dynamic Augmentation: </a:t>
            </a:r>
            <a:r>
              <a:rPr lang="en-US" sz="2000" dirty="0" smtClean="0"/>
              <a:t>This is responsive to the view of the object as it changes. This type of AR also utilizes motion tracking with the scale of the model to identify the right degree of augmentation for the object. </a:t>
            </a:r>
            <a:r>
              <a:rPr lang="en-US" sz="2000" b="1" dirty="0" smtClean="0"/>
              <a:t>(Snapchat &amp; Instagram Face filters)</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180" y="2051337"/>
            <a:ext cx="5931925" cy="3335309"/>
          </a:xfrm>
          <a:prstGeom prst="rect">
            <a:avLst/>
          </a:prstGeom>
        </p:spPr>
      </p:pic>
    </p:spTree>
    <p:extLst>
      <p:ext uri="{BB962C8B-B14F-4D97-AF65-F5344CB8AC3E}">
        <p14:creationId xmlns:p14="http://schemas.microsoft.com/office/powerpoint/2010/main" val="167176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756"/>
            <a:ext cx="10515600" cy="5944207"/>
          </a:xfrm>
        </p:spPr>
        <p:txBody>
          <a:bodyPr/>
          <a:lstStyle/>
          <a:p>
            <a:pPr marL="0" indent="0">
              <a:buNone/>
            </a:pPr>
            <a:r>
              <a:rPr lang="en-US" sz="2000" b="1" dirty="0" smtClean="0"/>
              <a:t>View based</a:t>
            </a:r>
            <a:r>
              <a:rPr lang="en-US" sz="2000" dirty="0" smtClean="0"/>
              <a:t> can be divided into </a:t>
            </a:r>
            <a:r>
              <a:rPr lang="en-US" sz="2000" b="1" dirty="0" smtClean="0"/>
              <a:t>two types:</a:t>
            </a:r>
            <a:endParaRPr lang="en-US" sz="2000" dirty="0" smtClean="0"/>
          </a:p>
          <a:p>
            <a:pPr marL="0" indent="0">
              <a:buNone/>
            </a:pPr>
            <a:r>
              <a:rPr lang="en-US" sz="2000" b="1" dirty="0" smtClean="0"/>
              <a:t>a. Superimposition-based : </a:t>
            </a:r>
            <a:r>
              <a:rPr lang="en-US" sz="2000" dirty="0" smtClean="0"/>
              <a:t>This type of marker-less augmentation uses a static view of the world where external digital models/images can enhance the original environment. </a:t>
            </a:r>
            <a:r>
              <a:rPr lang="en-US" sz="2000" b="1" dirty="0" smtClean="0"/>
              <a:t>Here object recognition is key. </a:t>
            </a:r>
            <a:r>
              <a:rPr lang="en-US" sz="2000" dirty="0" smtClean="0"/>
              <a:t>For example: During a hands-free maintenance operation, an AR-based glass can detects the hardware equipment and identifies its sub-parts and its relevant information.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137" y="2378739"/>
            <a:ext cx="4657725" cy="3114675"/>
          </a:xfrm>
          <a:prstGeom prst="rect">
            <a:avLst/>
          </a:prstGeom>
        </p:spPr>
      </p:pic>
    </p:spTree>
    <p:extLst>
      <p:ext uri="{BB962C8B-B14F-4D97-AF65-F5344CB8AC3E}">
        <p14:creationId xmlns:p14="http://schemas.microsoft.com/office/powerpoint/2010/main" val="384296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942"/>
            <a:ext cx="10515600" cy="6019021"/>
          </a:xfrm>
        </p:spPr>
        <p:txBody>
          <a:bodyPr>
            <a:normAutofit/>
          </a:bodyPr>
          <a:lstStyle/>
          <a:p>
            <a:pPr marL="0" indent="0">
              <a:buNone/>
            </a:pPr>
            <a:r>
              <a:rPr lang="en-US" sz="2000" b="1" dirty="0" smtClean="0"/>
              <a:t>b. Generic Digital Augmentation: </a:t>
            </a:r>
            <a:r>
              <a:rPr lang="en-US" sz="2000" dirty="0" smtClean="0"/>
              <a:t>This digitizes an object or an asset in the real world without any heed or any reference to the real world environment. </a:t>
            </a:r>
            <a:endParaRPr lang="en-US" sz="2000" dirty="0"/>
          </a:p>
          <a:p>
            <a:pPr marL="0" indent="0">
              <a:buNone/>
            </a:pPr>
            <a:r>
              <a:rPr lang="en-US" sz="2000" b="1" dirty="0" smtClean="0"/>
              <a:t>We are using this for our application.</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523" y="2214043"/>
            <a:ext cx="7136833" cy="2382896"/>
          </a:xfrm>
          <a:prstGeom prst="rect">
            <a:avLst/>
          </a:prstGeom>
        </p:spPr>
      </p:pic>
    </p:spTree>
    <p:extLst>
      <p:ext uri="{BB962C8B-B14F-4D97-AF65-F5344CB8AC3E}">
        <p14:creationId xmlns:p14="http://schemas.microsoft.com/office/powerpoint/2010/main" val="39798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7174" y="3409883"/>
            <a:ext cx="4893013" cy="1325563"/>
          </a:xfrm>
        </p:spPr>
        <p:txBody>
          <a:bodyPr>
            <a:normAutofit fontScale="90000"/>
          </a:bodyPr>
          <a:lstStyle/>
          <a:p>
            <a:pPr fontAlgn="t"/>
            <a:r>
              <a:rPr lang="en-IN" b="1" dirty="0" smtClean="0">
                <a:latin typeface="Google Sans"/>
              </a:rPr>
              <a:t>Prerequisites</a:t>
            </a:r>
            <a:br>
              <a:rPr lang="en-IN" b="1" dirty="0" smtClean="0">
                <a:latin typeface="Google Sans"/>
              </a:rPr>
            </a:br>
            <a:r>
              <a:rPr lang="en-IN" sz="2200" dirty="0" smtClean="0">
                <a:latin typeface="Google Sans"/>
              </a:rPr>
              <a:t>(Hardware &amp; Software)</a:t>
            </a:r>
            <a:r>
              <a:rPr lang="en-IN" b="1" dirty="0">
                <a:latin typeface="Google Sans"/>
              </a:rPr>
              <a:t/>
            </a:r>
            <a:br>
              <a:rPr lang="en-IN" b="1" dirty="0">
                <a:latin typeface="Google Sans"/>
              </a:rPr>
            </a:br>
            <a:r>
              <a:rPr lang="en-IN" b="1" dirty="0">
                <a:latin typeface="Google Sans"/>
              </a:rPr>
              <a:t/>
            </a:r>
            <a:br>
              <a:rPr lang="en-IN" b="1" dirty="0">
                <a:latin typeface="Google Sans"/>
              </a:rPr>
            </a:br>
            <a:endParaRPr lang="en-IN" b="1" dirty="0">
              <a:latin typeface="Google Sans"/>
            </a:endParaRPr>
          </a:p>
        </p:txBody>
      </p:sp>
    </p:spTree>
    <p:extLst>
      <p:ext uri="{BB962C8B-B14F-4D97-AF65-F5344CB8AC3E}">
        <p14:creationId xmlns:p14="http://schemas.microsoft.com/office/powerpoint/2010/main" val="370771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107" t="19522" r="31096" b="9611"/>
          <a:stretch/>
        </p:blipFill>
        <p:spPr>
          <a:xfrm>
            <a:off x="5651769" y="1021405"/>
            <a:ext cx="6374559" cy="5102869"/>
          </a:xfrm>
        </p:spPr>
      </p:pic>
      <p:sp>
        <p:nvSpPr>
          <p:cNvPr id="5" name="TextBox 4"/>
          <p:cNvSpPr txBox="1"/>
          <p:nvPr/>
        </p:nvSpPr>
        <p:spPr>
          <a:xfrm>
            <a:off x="233464" y="3065007"/>
            <a:ext cx="5301573"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sz="2000" dirty="0" err="1" smtClean="0">
                <a:latin typeface="Google Sans"/>
              </a:rPr>
              <a:t>ARCore</a:t>
            </a:r>
            <a:r>
              <a:rPr lang="en-IN" sz="2000" dirty="0" smtClean="0">
                <a:latin typeface="Google Sans"/>
              </a:rPr>
              <a:t> Supported Device</a:t>
            </a:r>
          </a:p>
          <a:p>
            <a:pPr marL="285750" indent="-285750">
              <a:buFont typeface="Arial" panose="020B0604020202020204" pitchFamily="34" charset="0"/>
              <a:buChar char="•"/>
            </a:pPr>
            <a:r>
              <a:rPr lang="en-IN" sz="2000" dirty="0" smtClean="0">
                <a:latin typeface="Google Sans"/>
              </a:rPr>
              <a:t>Android 7.0 +</a:t>
            </a:r>
          </a:p>
          <a:p>
            <a:pPr marL="285750" indent="-285750">
              <a:buFont typeface="Arial" panose="020B0604020202020204" pitchFamily="34" charset="0"/>
              <a:buChar char="•"/>
            </a:pPr>
            <a:r>
              <a:rPr lang="en-IN" sz="2000" dirty="0" smtClean="0">
                <a:latin typeface="Google Sans"/>
              </a:rPr>
              <a:t>Google Play </a:t>
            </a:r>
            <a:r>
              <a:rPr lang="en-IN" sz="2000" dirty="0" err="1" smtClean="0">
                <a:latin typeface="Google Sans"/>
              </a:rPr>
              <a:t>Servicesfor</a:t>
            </a:r>
            <a:r>
              <a:rPr lang="en-IN" sz="2000" dirty="0" smtClean="0">
                <a:latin typeface="Google Sans"/>
              </a:rPr>
              <a:t> AR</a:t>
            </a:r>
          </a:p>
        </p:txBody>
      </p:sp>
    </p:spTree>
    <p:extLst>
      <p:ext uri="{BB962C8B-B14F-4D97-AF65-F5344CB8AC3E}">
        <p14:creationId xmlns:p14="http://schemas.microsoft.com/office/powerpoint/2010/main" val="3764461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1052</Words>
  <Application>Microsoft Office PowerPoint</Application>
  <PresentationFormat>Widescreen</PresentationFormat>
  <Paragraphs>82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Google Sans</vt:lpstr>
      <vt:lpstr>Arial</vt:lpstr>
      <vt:lpstr>Calibri</vt:lpstr>
      <vt:lpstr>Calibri Light</vt:lpstr>
      <vt:lpstr>Office Theme</vt:lpstr>
      <vt:lpstr>Augmented reality</vt:lpstr>
      <vt:lpstr>What is Augmented Reality? </vt:lpstr>
      <vt:lpstr>PowerPoint Presentation</vt:lpstr>
      <vt:lpstr>PowerPoint Presentation</vt:lpstr>
      <vt:lpstr>PowerPoint Presentation</vt:lpstr>
      <vt:lpstr>PowerPoint Presentation</vt:lpstr>
      <vt:lpstr>PowerPoint Presentation</vt:lpstr>
      <vt:lpstr>Prerequisites (Hardware &amp; Software)  </vt:lpstr>
      <vt:lpstr>PowerPoint Presentation</vt:lpstr>
      <vt:lpstr>Use Cases:</vt:lpstr>
      <vt:lpstr>PowerPoint Presentation</vt:lpstr>
      <vt:lpstr>Motion Tracking </vt:lpstr>
      <vt:lpstr>PowerPoint Presentation</vt:lpstr>
      <vt:lpstr>PowerPoint Presentation</vt:lpstr>
      <vt:lpstr>Environmental understanding </vt:lpstr>
      <vt:lpstr>PowerPoint Presentation</vt:lpstr>
      <vt:lpstr>Light estimation </vt:lpstr>
      <vt:lpstr>PowerPoint Presentation</vt:lpstr>
      <vt:lpstr>Occulsion</vt:lpstr>
      <vt:lpstr>User interaction </vt:lpstr>
      <vt:lpstr>Oriented points </vt:lpstr>
      <vt:lpstr>PowerPoint Presentation</vt:lpstr>
      <vt:lpstr>PowerPoint Presentation</vt:lpstr>
      <vt:lpstr>PowerPoint Presentation</vt:lpstr>
      <vt:lpstr>AR Car</vt:lpstr>
      <vt:lpstr>PowerPoint Presentation</vt:lpstr>
      <vt:lpstr>PowerPoint Presentation</vt:lpstr>
      <vt:lpstr>PowerPoint Presentation</vt:lpstr>
      <vt:lpstr>PowerPoint Presentation</vt:lpstr>
    </vt:vector>
  </TitlesOfParts>
  <Company>Volkswagen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reality</dc:title>
  <dc:creator>Teja, Chigicherla (VW IT Services India)</dc:creator>
  <cp:lastModifiedBy>Teja, Chigicherla (VW IT Services India)</cp:lastModifiedBy>
  <cp:revision>23</cp:revision>
  <dcterms:created xsi:type="dcterms:W3CDTF">2019-11-22T04:30:21Z</dcterms:created>
  <dcterms:modified xsi:type="dcterms:W3CDTF">2019-12-11T05:42:39Z</dcterms:modified>
</cp:coreProperties>
</file>