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B74D-E035-C2D2-AB18-2A8B0E1A5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A1957-C1DE-44EF-99B5-6F0132506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66F322-997A-4D94-70AB-6402FE7CAD32}"/>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280256BE-E4B9-77C0-F0EC-8988CC221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5A698-DE35-BC2D-C923-4FC5F39460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8791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9AB-A2ED-6449-DC0D-BBA4BCCBF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4F122-B714-886E-3F0C-8D45078CB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29C54-7425-F60A-AAC3-7E3928E54181}"/>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D2271560-AEC6-1714-10E7-82D9BE121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6C7ED-9A44-F90C-016A-28EF755068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8366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85579-6E6E-03BA-E71C-D59CBF5DF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F770-5D6E-37C1-C9EE-78BD2ECAC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B608C-2827-9BA9-4A67-13C1196EB44B}"/>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3B1747DC-7B55-7D55-8ED8-6807D4910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CA301-0C30-B4BD-E2BC-C4051906CE47}"/>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24362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E973-E63E-8829-B011-8C607489C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FAB90-C5AB-92E7-1FB4-9B69095FF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CC86D-9AD1-0CD9-508E-70699F0F04AD}"/>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EAAE1D86-28A2-809C-E0DD-7ED4A2EAD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5F538-02D9-7587-DDC5-4F4D8516FAD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40863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00C9-E81C-85D5-7644-9D86006AF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4BE119-CED9-C407-225C-6EFEAF067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D0C15-A36A-857D-10FE-0CC0724D3982}"/>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F582096A-B840-F0F8-FB49-E7521652A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828A59-03C9-152F-3DAD-E4FFDADB3281}"/>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42528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3404-1E4D-7A84-692D-A96311453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99611D-6888-B782-39E3-98CFC0587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D4D5DB-6551-70AC-2213-AF50CB5FF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204B6-E9D0-02E9-A3EF-71901D066F6A}"/>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57D41F48-A225-B6C8-BDE8-5AFD76CADE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39F48-0AAF-4547-517B-DDE638C3472C}"/>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7134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7B87-59C0-042A-9E6C-3D4089757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23F34-1D56-DBD3-68F2-FC1D652BD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49870-F7AB-2680-5C2F-685A4FC74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33F2D4-1F65-4CAD-057E-BA0559ABA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63A48-480B-8EC4-6A88-6805A932B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AF190D-FF07-8F87-7606-FDE5D9E5534D}"/>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8" name="Footer Placeholder 7">
            <a:extLst>
              <a:ext uri="{FF2B5EF4-FFF2-40B4-BE49-F238E27FC236}">
                <a16:creationId xmlns:a16="http://schemas.microsoft.com/office/drawing/2014/main" id="{5333FC12-8D22-1271-61C9-0381F6389A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861A3-3672-FC6A-CC79-B1E66776F2B9}"/>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31350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5979-498A-713C-D6DA-222FB7379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7FE0FE-66B0-C1EF-414F-F1E2FE0EB9C6}"/>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4" name="Footer Placeholder 3">
            <a:extLst>
              <a:ext uri="{FF2B5EF4-FFF2-40B4-BE49-F238E27FC236}">
                <a16:creationId xmlns:a16="http://schemas.microsoft.com/office/drawing/2014/main" id="{0579F762-2EF2-EB6C-426A-469F38C17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0D3C45-6882-2E62-B3D2-BB5692BC1E1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819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441E8-B6EF-B743-97D2-F7A5860D803B}"/>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3" name="Footer Placeholder 2">
            <a:extLst>
              <a:ext uri="{FF2B5EF4-FFF2-40B4-BE49-F238E27FC236}">
                <a16:creationId xmlns:a16="http://schemas.microsoft.com/office/drawing/2014/main" id="{529EB507-0BF9-94F9-0256-1F7C1A5665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0D2361-07F8-F5F9-B9AE-EDDAB04CFB4B}"/>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65675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1CCC-8785-0437-B10F-A6D8289E2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7464D-01EE-3317-1192-68F0729FB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F0D576-2C64-5FFF-75BA-36EB1FAEE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0FD4C-700B-9274-15CF-B4B1196E7680}"/>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07FC9418-B604-9B58-73FD-B88C542E3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32721-7B0A-9372-30E5-11459C48A4C5}"/>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683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559D-93CE-DAD1-3EDC-DA46A4B5F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0C80B-BBAC-EFA6-C3AA-5E89BC227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A0FC59-B2CC-A81D-F9EC-B00486B42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E0648-5ED9-A7ED-8063-457E8FE575D5}"/>
              </a:ext>
            </a:extLst>
          </p:cNvPr>
          <p:cNvSpPr>
            <a:spLocks noGrp="1"/>
          </p:cNvSpPr>
          <p:nvPr>
            <p:ph type="dt" sz="half" idx="10"/>
          </p:nvPr>
        </p:nvSpPr>
        <p:spPr/>
        <p:txBody>
          <a:bodyPr/>
          <a:lstStyle/>
          <a:p>
            <a:fld id="{48CF19BC-7402-4398-B54F-F264A784A0DE}" type="datetimeFigureOut">
              <a:rPr lang="en-IN" smtClean="0"/>
              <a:t>27-04-2024</a:t>
            </a:fld>
            <a:endParaRPr lang="en-IN"/>
          </a:p>
        </p:txBody>
      </p:sp>
      <p:sp>
        <p:nvSpPr>
          <p:cNvPr id="6" name="Footer Placeholder 5">
            <a:extLst>
              <a:ext uri="{FF2B5EF4-FFF2-40B4-BE49-F238E27FC236}">
                <a16:creationId xmlns:a16="http://schemas.microsoft.com/office/drawing/2014/main" id="{0FE7FC40-A5E9-37B1-5C03-2C72B428B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46755-5F2E-3342-2D36-959E879BBCB3}"/>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0764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2713C-9780-B836-632F-F5FA4D186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BBC67-F86D-78BA-CBC6-5A657CE09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481A0-84BC-8A42-D46B-2DD5CC5A0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F19BC-7402-4398-B54F-F264A784A0DE}" type="datetimeFigureOut">
              <a:rPr lang="en-IN" smtClean="0"/>
              <a:t>27-04-2024</a:t>
            </a:fld>
            <a:endParaRPr lang="en-IN"/>
          </a:p>
        </p:txBody>
      </p:sp>
      <p:sp>
        <p:nvSpPr>
          <p:cNvPr id="5" name="Footer Placeholder 4">
            <a:extLst>
              <a:ext uri="{FF2B5EF4-FFF2-40B4-BE49-F238E27FC236}">
                <a16:creationId xmlns:a16="http://schemas.microsoft.com/office/drawing/2014/main" id="{3075A7E3-EA55-3829-3F7F-FAA27474C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4F4027-2DC4-78C1-26E0-3ED1EED4E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16042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lstStyle/>
          <a:p>
            <a:r>
              <a:rPr lang="en-IN" dirty="0"/>
              <a:t>EDA Case Study</a:t>
            </a:r>
          </a:p>
          <a:p>
            <a:r>
              <a:rPr lang="en-IN" dirty="0" err="1"/>
              <a:t>Upgrad</a:t>
            </a:r>
            <a:r>
              <a:rPr lang="en-IN" dirty="0"/>
              <a:t> – IIITB ML and AI Program Feb 24 batch</a:t>
            </a:r>
          </a:p>
          <a:p>
            <a:r>
              <a:rPr lang="en-IN" dirty="0"/>
              <a:t>Siva Vaddadi</a:t>
            </a:r>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p:txBody>
          <a:bodyPr>
            <a:normAutofit fontScale="92500" lnSpcReduction="20000"/>
          </a:bodyPr>
          <a:lstStyle/>
          <a:p>
            <a:r>
              <a:rPr lang="en-US" dirty="0"/>
              <a:t>Data Understanding: Load and inspect the loan dataset.</a:t>
            </a:r>
          </a:p>
          <a:p>
            <a:r>
              <a:rPr lang="en-US" dirty="0"/>
              <a:t>Data Cleaning: Handle missing values and drop irrelevant columns.</a:t>
            </a:r>
          </a:p>
          <a:p>
            <a:pPr lvl="1"/>
            <a:r>
              <a:rPr lang="en-US" dirty="0"/>
              <a:t>Drop columns having more than 35% null values</a:t>
            </a:r>
          </a:p>
          <a:p>
            <a:pPr lvl="1"/>
            <a:r>
              <a:rPr lang="en-US" dirty="0"/>
              <a:t>Drop columns having 100% duplicate values</a:t>
            </a:r>
          </a:p>
          <a:p>
            <a:pPr lvl="1"/>
            <a:r>
              <a:rPr lang="en-US" dirty="0"/>
              <a:t>Fill null values with median or mode</a:t>
            </a:r>
          </a:p>
          <a:p>
            <a:pPr lvl="1"/>
            <a:r>
              <a:rPr lang="en-US" dirty="0"/>
              <a:t>Do not consider rows with outlier values such as annual income &gt; 0.2 million</a:t>
            </a:r>
          </a:p>
          <a:p>
            <a:pPr lvl="1"/>
            <a:r>
              <a:rPr lang="en-US" dirty="0"/>
              <a:t>Remove text from numeric columns such as percent sign</a:t>
            </a:r>
          </a:p>
          <a:p>
            <a:r>
              <a:rPr lang="en-US" dirty="0"/>
              <a:t>Univariate Analysis: Explore the distribution of each attribute after cleaning up such as loan amounts and interest rates, etc.</a:t>
            </a:r>
          </a:p>
          <a:p>
            <a:r>
              <a:rPr lang="en-US" dirty="0"/>
              <a:t>Bivariate Analysis: Investigate the relationship between columns such as loan amount and loan status.</a:t>
            </a:r>
          </a:p>
          <a:p>
            <a:r>
              <a:rPr lang="en-US" dirty="0"/>
              <a:t>Insights &amp; Recommendations: Draw insights and provide recommendations for mitigating default risk.</a:t>
            </a:r>
            <a:endParaRPr lang="en-IN"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p:txBody>
          <a:bodyPr/>
          <a:lstStyle/>
          <a:p>
            <a:r>
              <a:rPr lang="en-US" dirty="0"/>
              <a:t>For univariate analysis we have 2 terms</a:t>
            </a:r>
          </a:p>
          <a:p>
            <a:pPr lvl="1"/>
            <a:r>
              <a:rPr lang="en-US" dirty="0"/>
              <a:t>Most number of or mostly range between</a:t>
            </a:r>
          </a:p>
          <a:p>
            <a:pPr marL="457200" lvl="1" indent="0">
              <a:buNone/>
            </a:pPr>
            <a:r>
              <a:rPr lang="en-US" dirty="0"/>
              <a:t>	Inter Quartile Range (IQR) or range between Q1 and Q3 of box plot for that column</a:t>
            </a:r>
          </a:p>
          <a:p>
            <a:pPr lvl="1"/>
            <a:r>
              <a:rPr lang="en-US" dirty="0"/>
              <a:t>Average</a:t>
            </a:r>
          </a:p>
          <a:p>
            <a:pPr marL="914400" lvl="2" indent="0">
              <a:buNone/>
            </a:pPr>
            <a:r>
              <a:rPr lang="en-US" dirty="0"/>
              <a:t>Median value of the column</a:t>
            </a:r>
          </a:p>
          <a:p>
            <a:r>
              <a:rPr lang="en-US" dirty="0"/>
              <a:t>Grade A is lowest, and F is highest. A is lower than B which is lower than C and so on</a:t>
            </a:r>
          </a:p>
          <a:p>
            <a:pPr lvl="1"/>
            <a:endParaRPr lang="en-US" dirty="0"/>
          </a:p>
          <a:p>
            <a:endParaRPr lang="en-IN" dirty="0"/>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p:txBody>
          <a:bodyPr>
            <a:normAutofit fontScale="70000" lnSpcReduction="20000"/>
          </a:bodyPr>
          <a:lstStyle/>
          <a:p>
            <a:r>
              <a:rPr lang="en-US" dirty="0"/>
              <a:t>The Consumer Finance Company has been giving loans mostly in the range of 5 to 5k with a spike at every 5k. Average loan amount is $9800</a:t>
            </a:r>
          </a:p>
          <a:p>
            <a:r>
              <a:rPr lang="en-US" dirty="0"/>
              <a:t>Interest rates mostly range between ~9% to 15%. Average interest rate is around 12%</a:t>
            </a:r>
          </a:p>
          <a:p>
            <a:r>
              <a:rPr lang="en-US" dirty="0"/>
              <a:t>Most of the Installment amounts range between 165 to 423. Average installment is ~277</a:t>
            </a:r>
          </a:p>
          <a:p>
            <a:r>
              <a:rPr lang="en-US" dirty="0"/>
              <a:t>Loans are typically extended to borrower’s whose annual income ranges from $40,000 to $80,000, with an average annual income of $58,000.</a:t>
            </a:r>
          </a:p>
          <a:p>
            <a:r>
              <a:rPr lang="en-US" dirty="0"/>
              <a:t>The number of loans granted with a 36-month tenure at 73% is nearly three times the number granted with a 60-month tenure (27%).</a:t>
            </a:r>
          </a:p>
          <a:p>
            <a:r>
              <a:rPr lang="en-US" dirty="0"/>
              <a:t>83% of the borrowers have paid their loans in full, while 14% loans were </a:t>
            </a:r>
            <a:r>
              <a:rPr lang="en-US" i="1" dirty="0"/>
              <a:t>charged off </a:t>
            </a:r>
            <a:r>
              <a:rPr lang="en-US" dirty="0"/>
              <a:t>and 3% loans are still current.</a:t>
            </a:r>
          </a:p>
          <a:p>
            <a:r>
              <a:rPr lang="en-US"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p:txBody>
          <a:bodyPr>
            <a:normAutofit fontScale="85000" lnSpcReduction="20000"/>
          </a:bodyPr>
          <a:lstStyle/>
          <a:p>
            <a:r>
              <a:rPr lang="en-US" dirty="0"/>
              <a:t>Borrower Debt To Income ratio mostly ranges between ~8 to 18. Average is 13.51</a:t>
            </a:r>
          </a:p>
          <a:p>
            <a:r>
              <a:rPr lang="en-US" dirty="0"/>
              <a:t>Most borrowers are rated as B grade (30%), followed by A (26%), C (20%), D (13%), E (7%), F (3%), and G (1%).</a:t>
            </a:r>
          </a:p>
          <a:p>
            <a:r>
              <a:rPr lang="en-US" dirty="0"/>
              <a:t>The majority of loans are allocated to borrowers who either pay rent (48%) or a mortgage (44%), with homeowners comprising the remaining 8%.</a:t>
            </a:r>
          </a:p>
          <a:p>
            <a:r>
              <a:rPr lang="en-US" dirty="0"/>
              <a:t>Most loans are extended to </a:t>
            </a:r>
            <a:r>
              <a:rPr lang="en-US" i="1" dirty="0"/>
              <a:t>unverified borrowers (43%), </a:t>
            </a:r>
            <a:r>
              <a:rPr lang="en-US" dirty="0"/>
              <a:t>followed by verified borrowers (32%), and source verified borrowers (25%).</a:t>
            </a:r>
            <a:endParaRPr lang="en-US" i="1" dirty="0"/>
          </a:p>
          <a:p>
            <a:r>
              <a:rPr lang="en-US" dirty="0"/>
              <a:t>95% of borrowers have 0 public records, while 5% have 1. Additionally, 96% have 0 public bankruptcy records, with 4% having 1.</a:t>
            </a:r>
          </a:p>
          <a:p>
            <a:r>
              <a:rPr lang="en-US" dirty="0"/>
              <a:t>89% of borrowers do not have 30+ days past due incidences in last 2 years. 8% have had one such incident, 2% have had two, and 1% have had three.</a:t>
            </a:r>
          </a:p>
          <a:p>
            <a:r>
              <a:rPr lang="en-US" dirty="0"/>
              <a:t>Over the last 6 months, 49% of borrowers did not make any inquiries, while 28% made one, 15% made two, and 8% made three inquiries.</a:t>
            </a:r>
          </a:p>
        </p:txBody>
      </p:sp>
    </p:spTree>
    <p:extLst>
      <p:ext uri="{BB962C8B-B14F-4D97-AF65-F5344CB8AC3E}">
        <p14:creationId xmlns:p14="http://schemas.microsoft.com/office/powerpoint/2010/main" val="128841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77500" lnSpcReduction="20000"/>
          </a:bodyPr>
          <a:lstStyle/>
          <a:p>
            <a:r>
              <a:rPr lang="en-US" dirty="0"/>
              <a:t>Charged off loans stand at 14.24% and this needs to be brought down.</a:t>
            </a:r>
          </a:p>
          <a:p>
            <a:r>
              <a:rPr lang="en-US" dirty="0"/>
              <a:t>The higher the grade of the borrower, the higher their default rate. Especially loans extended to C, D &amp; E graded borrowers are significant in number and their default rate is also high, hence lesser number of loans should be offered to this category and when loan is offered, loan amount should be lower and interest rate higher to cover for default risk.</a:t>
            </a:r>
          </a:p>
          <a:p>
            <a:r>
              <a:rPr lang="en-US" dirty="0"/>
              <a:t>Though 60-month loans are only 1/3</a:t>
            </a:r>
            <a:r>
              <a:rPr lang="en-US" baseline="30000" dirty="0"/>
              <a:t>rd</a:t>
            </a:r>
            <a:r>
              <a:rPr lang="en-US" dirty="0"/>
              <a:t> in number compared to 36-month loans, they have more than double the default rate and hence it may be better to offer fewer of these loans or offer higher interest on loan or mandate a collateral for the loan.</a:t>
            </a:r>
          </a:p>
          <a:p>
            <a:r>
              <a:rPr lang="en-US" dirty="0"/>
              <a:t>Debt consolidation loans amount to 47% of all loans given and have a significant default rate at 15.41%. This needs to be diversified to more safer purposes such as car, credit card and home improvement, wedding, major purchase which have lower default rates.</a:t>
            </a:r>
          </a:p>
          <a:p>
            <a:r>
              <a:rPr lang="en-US" dirty="0"/>
              <a:t>There is high probability of loans given to borrowers having 30+ days past due incidences (delinquencies), derogatory public records or public bankruptcy records. If loans are extended to this segment in future the loan amounts should be smaller and interest rates higher to cover for the risk of default.</a:t>
            </a:r>
          </a:p>
          <a:p>
            <a:endParaRPr lang="en-IN" dirty="0"/>
          </a:p>
        </p:txBody>
      </p:sp>
    </p:spTree>
    <p:extLst>
      <p:ext uri="{BB962C8B-B14F-4D97-AF65-F5344CB8AC3E}">
        <p14:creationId xmlns:p14="http://schemas.microsoft.com/office/powerpoint/2010/main" val="7863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85000" lnSpcReduction="20000"/>
          </a:bodyPr>
          <a:lstStyle/>
          <a:p>
            <a:r>
              <a:rPr lang="en-US" dirty="0"/>
              <a:t>Default rate is higher for verified borrowers compared to unverified borrower. This suggests verification process needs to be strengthened. The annual incomes may be suspect based on which higher loans at higher interest rates are being given.</a:t>
            </a:r>
          </a:p>
          <a:p>
            <a:r>
              <a:rPr lang="en-US" dirty="0"/>
              <a:t>Default rate increases with DTI, anything above 8 has significantly higher default rate.</a:t>
            </a:r>
          </a:p>
          <a:p>
            <a:r>
              <a:rPr lang="en-US" dirty="0"/>
              <a:t>Default rate increases with revolving utilization rate. Above 30% utilization rate the chances of default increase significantly.</a:t>
            </a:r>
          </a:p>
          <a:p>
            <a:r>
              <a:rPr lang="en-US" dirty="0"/>
              <a:t>Default rate steadily increases with interest rate. Care need to be taken when interest rate goes beyond 12%.</a:t>
            </a:r>
          </a:p>
          <a:p>
            <a:r>
              <a:rPr lang="en-US" dirty="0"/>
              <a:t>Default rate increases with number of inquiries in last 6 months in general. </a:t>
            </a:r>
          </a:p>
          <a:p>
            <a:r>
              <a:rPr lang="en-US" dirty="0"/>
              <a:t>Recovery fees paid by borrower is a lead indicator of loan default. Check this before extending loans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0512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p:txBody>
          <a:bodyPr/>
          <a:lstStyle/>
          <a:p>
            <a:r>
              <a:rPr lang="en-US" dirty="0"/>
              <a:t>By leveraging insights from EDA, the consumer finance company can make informed decisions to mitigate default risk, improve lending practices, and ultimately minimize credit loss.</a:t>
            </a:r>
            <a:endParaRPr lang="en-IN" dirty="0"/>
          </a:p>
        </p:txBody>
      </p:sp>
    </p:spTree>
    <p:extLst>
      <p:ext uri="{BB962C8B-B14F-4D97-AF65-F5344CB8AC3E}">
        <p14:creationId xmlns:p14="http://schemas.microsoft.com/office/powerpoint/2010/main" val="164471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1020</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Consumer Finance Company Loan Data Analysis</vt:lpstr>
      <vt:lpstr>Analysis Approach</vt:lpstr>
      <vt:lpstr>Explanation of terms</vt:lpstr>
      <vt:lpstr>Loan Attribute Analysis</vt:lpstr>
      <vt:lpstr>Consumer Attribute Analysis</vt:lpstr>
      <vt:lpstr>Recommendations</vt:lpstr>
      <vt:lpstr>Recommendations</vt:lpstr>
      <vt:lpstr>Conclusion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20</cp:revision>
  <dcterms:created xsi:type="dcterms:W3CDTF">2024-04-26T07:48:06Z</dcterms:created>
  <dcterms:modified xsi:type="dcterms:W3CDTF">2024-04-27T13:54:49Z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