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0" r:id="rId7"/>
    <p:sldId id="270" r:id="rId8"/>
    <p:sldId id="263" r:id="rId9"/>
    <p:sldId id="267" r:id="rId10"/>
    <p:sldId id="272" r:id="rId11"/>
    <p:sldId id="273" r:id="rId12"/>
    <p:sldId id="266" r:id="rId13"/>
    <p:sldId id="274" r:id="rId14"/>
    <p:sldId id="275"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3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CF19BC-7402-4398-B54F-F264A784A0DE}"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51973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4095280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80792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111810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381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481626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F19BC-7402-4398-B54F-F264A784A0DE}"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10226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F19BC-7402-4398-B54F-F264A784A0DE}"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69977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F19BC-7402-4398-B54F-F264A784A0DE}"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9872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31654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CF19BC-7402-4398-B54F-F264A784A0DE}"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40844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CF19BC-7402-4398-B54F-F264A784A0DE}"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30661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CF19BC-7402-4398-B54F-F264A784A0DE}"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202964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F19BC-7402-4398-B54F-F264A784A0DE}"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322033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F19BC-7402-4398-B54F-F264A784A0DE}"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87861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F19BC-7402-4398-B54F-F264A784A0DE}"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379503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CF19BC-7402-4398-B54F-F264A784A0DE}" type="datetimeFigureOut">
              <a:rPr lang="en-IN" smtClean="0"/>
              <a:t>01-05-2024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9C28EA-708B-42D0-AD9E-AA399AAAC528}" type="slidenum">
              <a:rPr lang="en-IN" smtClean="0"/>
              <a:t>‹#›</a:t>
            </a:fld>
            <a:endParaRPr lang="en-IN"/>
          </a:p>
        </p:txBody>
      </p:sp>
    </p:spTree>
    <p:extLst>
      <p:ext uri="{BB962C8B-B14F-4D97-AF65-F5344CB8AC3E}">
        <p14:creationId xmlns:p14="http://schemas.microsoft.com/office/powerpoint/2010/main" val="2350507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8652-DEE3-AFE3-5391-2EBDA7F3DC50}"/>
              </a:ext>
            </a:extLst>
          </p:cNvPr>
          <p:cNvSpPr>
            <a:spLocks noGrp="1"/>
          </p:cNvSpPr>
          <p:nvPr>
            <p:ph type="ctrTitle"/>
          </p:nvPr>
        </p:nvSpPr>
        <p:spPr/>
        <p:txBody>
          <a:bodyPr>
            <a:normAutofit fontScale="90000"/>
          </a:bodyPr>
          <a:lstStyle/>
          <a:p>
            <a:r>
              <a:rPr lang="en-IN" dirty="0"/>
              <a:t>Consumer Finance Company Loan Data Analysis</a:t>
            </a:r>
          </a:p>
        </p:txBody>
      </p:sp>
      <p:sp>
        <p:nvSpPr>
          <p:cNvPr id="3" name="Subtitle 2">
            <a:extLst>
              <a:ext uri="{FF2B5EF4-FFF2-40B4-BE49-F238E27FC236}">
                <a16:creationId xmlns:a16="http://schemas.microsoft.com/office/drawing/2014/main" id="{D70C1AE2-A97C-598C-D678-5C88EF802F5B}"/>
              </a:ext>
            </a:extLst>
          </p:cNvPr>
          <p:cNvSpPr>
            <a:spLocks noGrp="1"/>
          </p:cNvSpPr>
          <p:nvPr>
            <p:ph type="subTitle" idx="1"/>
          </p:nvPr>
        </p:nvSpPr>
        <p:spPr/>
        <p:txBody>
          <a:bodyPr>
            <a:normAutofit lnSpcReduction="10000"/>
          </a:bodyPr>
          <a:lstStyle/>
          <a:p>
            <a:r>
              <a:rPr lang="en-IN" dirty="0"/>
              <a:t>EDA Case Study</a:t>
            </a:r>
          </a:p>
          <a:p>
            <a:r>
              <a:rPr lang="en-IN" dirty="0" err="1"/>
              <a:t>upGrad</a:t>
            </a:r>
            <a:r>
              <a:rPr lang="en-IN" dirty="0"/>
              <a:t> – IIITB ML and AI Program - Feb 24 batch</a:t>
            </a:r>
          </a:p>
          <a:p>
            <a:r>
              <a:rPr lang="en-IN" dirty="0"/>
              <a:t>Siva Vaddadi &amp; </a:t>
            </a:r>
            <a:r>
              <a:rPr lang="en-IN" dirty="0" err="1"/>
              <a:t>Yukta</a:t>
            </a:r>
            <a:r>
              <a:rPr lang="en-IN"/>
              <a:t> Bajaj</a:t>
            </a:r>
            <a:endParaRPr lang="en-IN" dirty="0"/>
          </a:p>
          <a:p>
            <a:endParaRPr lang="en-IN" dirty="0"/>
          </a:p>
        </p:txBody>
      </p:sp>
    </p:spTree>
    <p:extLst>
      <p:ext uri="{BB962C8B-B14F-4D97-AF65-F5344CB8AC3E}">
        <p14:creationId xmlns:p14="http://schemas.microsoft.com/office/powerpoint/2010/main" val="266546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p:txBody>
          <a:bodyPr>
            <a:normAutofit/>
          </a:bodyPr>
          <a:lstStyle/>
          <a:p>
            <a:pPr>
              <a:lnSpc>
                <a:spcPct val="100000"/>
              </a:lnSpc>
            </a:pPr>
            <a:r>
              <a:rPr lang="en-US" sz="1600" dirty="0"/>
              <a:t>Debt consolidation loans amount to 47% of all loans given and have a significant default rate at 15.41%. This needs to be diversified to more safer purposes such as car, credit card and home improvement, wedding, major purchase which have lower default rates.</a:t>
            </a:r>
          </a:p>
        </p:txBody>
      </p:sp>
      <p:pic>
        <p:nvPicPr>
          <p:cNvPr id="5" name="Picture 4">
            <a:extLst>
              <a:ext uri="{FF2B5EF4-FFF2-40B4-BE49-F238E27FC236}">
                <a16:creationId xmlns:a16="http://schemas.microsoft.com/office/drawing/2014/main" id="{2BD902A7-802A-ECFF-624F-E73B98BFA300}"/>
              </a:ext>
            </a:extLst>
          </p:cNvPr>
          <p:cNvPicPr>
            <a:picLocks noChangeAspect="1"/>
          </p:cNvPicPr>
          <p:nvPr/>
        </p:nvPicPr>
        <p:blipFill>
          <a:blip r:embed="rId2"/>
          <a:stretch>
            <a:fillRect/>
          </a:stretch>
        </p:blipFill>
        <p:spPr>
          <a:xfrm>
            <a:off x="254524" y="2568160"/>
            <a:ext cx="9819414" cy="4157503"/>
          </a:xfrm>
          <a:prstGeom prst="rect">
            <a:avLst/>
          </a:prstGeom>
        </p:spPr>
      </p:pic>
      <p:pic>
        <p:nvPicPr>
          <p:cNvPr id="6" name="Picture 5">
            <a:extLst>
              <a:ext uri="{FF2B5EF4-FFF2-40B4-BE49-F238E27FC236}">
                <a16:creationId xmlns:a16="http://schemas.microsoft.com/office/drawing/2014/main" id="{03BC3058-F5DB-9266-AE48-3E403FA080E0}"/>
              </a:ext>
            </a:extLst>
          </p:cNvPr>
          <p:cNvPicPr>
            <a:picLocks noChangeAspect="1"/>
          </p:cNvPicPr>
          <p:nvPr/>
        </p:nvPicPr>
        <p:blipFill>
          <a:blip r:embed="rId3"/>
          <a:stretch>
            <a:fillRect/>
          </a:stretch>
        </p:blipFill>
        <p:spPr>
          <a:xfrm>
            <a:off x="4609706" y="2565717"/>
            <a:ext cx="7582293" cy="4011111"/>
          </a:xfrm>
          <a:prstGeom prst="rect">
            <a:avLst/>
          </a:prstGeom>
        </p:spPr>
      </p:pic>
    </p:spTree>
    <p:extLst>
      <p:ext uri="{BB962C8B-B14F-4D97-AF65-F5344CB8AC3E}">
        <p14:creationId xmlns:p14="http://schemas.microsoft.com/office/powerpoint/2010/main" val="344098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p:txBody>
          <a:bodyPr>
            <a:normAutofit/>
          </a:bodyPr>
          <a:lstStyle/>
          <a:p>
            <a:pPr>
              <a:lnSpc>
                <a:spcPct val="100000"/>
              </a:lnSpc>
            </a:pPr>
            <a:r>
              <a:rPr lang="en-US" sz="1600" dirty="0"/>
              <a:t>Default rate is higher for verified borrowers compared to unverified borrower. This suggests verification process needs to be strengthened. The annual incomes may be suspect based on which higher loans at higher interest rates are being given.</a:t>
            </a:r>
          </a:p>
        </p:txBody>
      </p:sp>
      <p:pic>
        <p:nvPicPr>
          <p:cNvPr id="5" name="Picture 4">
            <a:extLst>
              <a:ext uri="{FF2B5EF4-FFF2-40B4-BE49-F238E27FC236}">
                <a16:creationId xmlns:a16="http://schemas.microsoft.com/office/drawing/2014/main" id="{F2D49D4A-5849-75A8-7176-DD8E14821EAC}"/>
              </a:ext>
            </a:extLst>
          </p:cNvPr>
          <p:cNvPicPr>
            <a:picLocks noChangeAspect="1"/>
          </p:cNvPicPr>
          <p:nvPr/>
        </p:nvPicPr>
        <p:blipFill>
          <a:blip r:embed="rId2"/>
          <a:stretch>
            <a:fillRect/>
          </a:stretch>
        </p:blipFill>
        <p:spPr>
          <a:xfrm>
            <a:off x="904973" y="2521954"/>
            <a:ext cx="4937166" cy="3892240"/>
          </a:xfrm>
          <a:prstGeom prst="rect">
            <a:avLst/>
          </a:prstGeom>
        </p:spPr>
      </p:pic>
      <p:pic>
        <p:nvPicPr>
          <p:cNvPr id="6" name="Picture 5">
            <a:extLst>
              <a:ext uri="{FF2B5EF4-FFF2-40B4-BE49-F238E27FC236}">
                <a16:creationId xmlns:a16="http://schemas.microsoft.com/office/drawing/2014/main" id="{82B61AA5-E1D3-D5F8-19CA-A015EAE2C0F9}"/>
              </a:ext>
            </a:extLst>
          </p:cNvPr>
          <p:cNvPicPr>
            <a:picLocks noChangeAspect="1"/>
          </p:cNvPicPr>
          <p:nvPr/>
        </p:nvPicPr>
        <p:blipFill>
          <a:blip r:embed="rId3"/>
          <a:stretch>
            <a:fillRect/>
          </a:stretch>
        </p:blipFill>
        <p:spPr>
          <a:xfrm>
            <a:off x="6213196" y="2521954"/>
            <a:ext cx="5372131" cy="3892240"/>
          </a:xfrm>
          <a:prstGeom prst="rect">
            <a:avLst/>
          </a:prstGeom>
        </p:spPr>
      </p:pic>
    </p:spTree>
    <p:extLst>
      <p:ext uri="{BB962C8B-B14F-4D97-AF65-F5344CB8AC3E}">
        <p14:creationId xmlns:p14="http://schemas.microsoft.com/office/powerpoint/2010/main" val="235187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p:txBody>
          <a:bodyPr>
            <a:normAutofit/>
          </a:bodyPr>
          <a:lstStyle/>
          <a:p>
            <a:pPr>
              <a:lnSpc>
                <a:spcPct val="100000"/>
              </a:lnSpc>
            </a:pPr>
            <a:r>
              <a:rPr lang="en-US" sz="1600" dirty="0"/>
              <a:t>The default rate tends to rise with borrowers having 30+ days past due incidences (delinquencies), derogatory public records or public bankruptcy records. </a:t>
            </a:r>
          </a:p>
        </p:txBody>
      </p:sp>
      <p:pic>
        <p:nvPicPr>
          <p:cNvPr id="12" name="Picture 11">
            <a:extLst>
              <a:ext uri="{FF2B5EF4-FFF2-40B4-BE49-F238E27FC236}">
                <a16:creationId xmlns:a16="http://schemas.microsoft.com/office/drawing/2014/main" id="{14B9E4CD-074E-51DA-B3E7-A3C8B03A292B}"/>
              </a:ext>
            </a:extLst>
          </p:cNvPr>
          <p:cNvPicPr>
            <a:picLocks noChangeAspect="1"/>
          </p:cNvPicPr>
          <p:nvPr/>
        </p:nvPicPr>
        <p:blipFill>
          <a:blip r:embed="rId2"/>
          <a:stretch>
            <a:fillRect/>
          </a:stretch>
        </p:blipFill>
        <p:spPr>
          <a:xfrm>
            <a:off x="8314442" y="3813103"/>
            <a:ext cx="3538980" cy="2783467"/>
          </a:xfrm>
          <a:prstGeom prst="rect">
            <a:avLst/>
          </a:prstGeom>
        </p:spPr>
      </p:pic>
      <p:pic>
        <p:nvPicPr>
          <p:cNvPr id="14" name="Picture 13">
            <a:extLst>
              <a:ext uri="{FF2B5EF4-FFF2-40B4-BE49-F238E27FC236}">
                <a16:creationId xmlns:a16="http://schemas.microsoft.com/office/drawing/2014/main" id="{C885D6F8-C860-9AD4-8716-CB79AF200205}"/>
              </a:ext>
            </a:extLst>
          </p:cNvPr>
          <p:cNvPicPr>
            <a:picLocks noChangeAspect="1"/>
          </p:cNvPicPr>
          <p:nvPr/>
        </p:nvPicPr>
        <p:blipFill>
          <a:blip r:embed="rId3"/>
          <a:stretch>
            <a:fillRect/>
          </a:stretch>
        </p:blipFill>
        <p:spPr>
          <a:xfrm>
            <a:off x="5448693" y="2416046"/>
            <a:ext cx="3015084" cy="2324425"/>
          </a:xfrm>
          <a:prstGeom prst="rect">
            <a:avLst/>
          </a:prstGeom>
        </p:spPr>
      </p:pic>
      <p:pic>
        <p:nvPicPr>
          <p:cNvPr id="16" name="Picture 15">
            <a:extLst>
              <a:ext uri="{FF2B5EF4-FFF2-40B4-BE49-F238E27FC236}">
                <a16:creationId xmlns:a16="http://schemas.microsoft.com/office/drawing/2014/main" id="{8F170889-452D-FAF6-BBB8-9D8213240A17}"/>
              </a:ext>
            </a:extLst>
          </p:cNvPr>
          <p:cNvPicPr>
            <a:picLocks noChangeAspect="1"/>
          </p:cNvPicPr>
          <p:nvPr/>
        </p:nvPicPr>
        <p:blipFill>
          <a:blip r:embed="rId4"/>
          <a:stretch>
            <a:fillRect/>
          </a:stretch>
        </p:blipFill>
        <p:spPr>
          <a:xfrm>
            <a:off x="0" y="2416046"/>
            <a:ext cx="5448693" cy="4251565"/>
          </a:xfrm>
          <a:prstGeom prst="rect">
            <a:avLst/>
          </a:prstGeom>
        </p:spPr>
      </p:pic>
    </p:spTree>
    <p:extLst>
      <p:ext uri="{BB962C8B-B14F-4D97-AF65-F5344CB8AC3E}">
        <p14:creationId xmlns:p14="http://schemas.microsoft.com/office/powerpoint/2010/main" val="120512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p:txBody>
          <a:bodyPr>
            <a:normAutofit/>
          </a:bodyPr>
          <a:lstStyle/>
          <a:p>
            <a:pPr>
              <a:lnSpc>
                <a:spcPct val="100000"/>
              </a:lnSpc>
            </a:pPr>
            <a:r>
              <a:rPr lang="en-US" sz="1600" dirty="0"/>
              <a:t>Default rate increases with revolving utilization rate. Above 30% utilization rate the chances of default increase significantly.</a:t>
            </a:r>
          </a:p>
          <a:p>
            <a:pPr>
              <a:lnSpc>
                <a:spcPct val="100000"/>
              </a:lnSpc>
            </a:pPr>
            <a:r>
              <a:rPr lang="en-US" sz="1600" dirty="0"/>
              <a:t>Default rate increases with DTI, anything above 8 has significantly higher default rate.</a:t>
            </a:r>
          </a:p>
          <a:p>
            <a:pPr>
              <a:lnSpc>
                <a:spcPct val="100000"/>
              </a:lnSpc>
            </a:pPr>
            <a:endParaRPr lang="en-US" sz="1600" dirty="0"/>
          </a:p>
          <a:p>
            <a:pPr>
              <a:lnSpc>
                <a:spcPct val="100000"/>
              </a:lnSpc>
            </a:pPr>
            <a:endParaRPr lang="en-US" sz="1600" dirty="0"/>
          </a:p>
        </p:txBody>
      </p:sp>
      <p:pic>
        <p:nvPicPr>
          <p:cNvPr id="5" name="Picture 4">
            <a:extLst>
              <a:ext uri="{FF2B5EF4-FFF2-40B4-BE49-F238E27FC236}">
                <a16:creationId xmlns:a16="http://schemas.microsoft.com/office/drawing/2014/main" id="{4A12C968-77AE-6F4F-A2CE-7B9D41D5E255}"/>
              </a:ext>
            </a:extLst>
          </p:cNvPr>
          <p:cNvPicPr>
            <a:picLocks noChangeAspect="1"/>
          </p:cNvPicPr>
          <p:nvPr/>
        </p:nvPicPr>
        <p:blipFill>
          <a:blip r:embed="rId2"/>
          <a:stretch>
            <a:fillRect/>
          </a:stretch>
        </p:blipFill>
        <p:spPr>
          <a:xfrm>
            <a:off x="0" y="2753244"/>
            <a:ext cx="6050675" cy="3926301"/>
          </a:xfrm>
          <a:prstGeom prst="rect">
            <a:avLst/>
          </a:prstGeom>
        </p:spPr>
      </p:pic>
      <p:pic>
        <p:nvPicPr>
          <p:cNvPr id="7" name="Picture 6">
            <a:extLst>
              <a:ext uri="{FF2B5EF4-FFF2-40B4-BE49-F238E27FC236}">
                <a16:creationId xmlns:a16="http://schemas.microsoft.com/office/drawing/2014/main" id="{FAA8A031-F69F-1FAC-527D-1B6294BA7156}"/>
              </a:ext>
            </a:extLst>
          </p:cNvPr>
          <p:cNvPicPr>
            <a:picLocks noChangeAspect="1"/>
          </p:cNvPicPr>
          <p:nvPr/>
        </p:nvPicPr>
        <p:blipFill>
          <a:blip r:embed="rId3"/>
          <a:stretch>
            <a:fillRect/>
          </a:stretch>
        </p:blipFill>
        <p:spPr>
          <a:xfrm>
            <a:off x="6095999" y="2753244"/>
            <a:ext cx="6102629" cy="3926300"/>
          </a:xfrm>
          <a:prstGeom prst="rect">
            <a:avLst/>
          </a:prstGeom>
        </p:spPr>
      </p:pic>
    </p:spTree>
    <p:extLst>
      <p:ext uri="{BB962C8B-B14F-4D97-AF65-F5344CB8AC3E}">
        <p14:creationId xmlns:p14="http://schemas.microsoft.com/office/powerpoint/2010/main" val="609941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p:txBody>
          <a:bodyPr>
            <a:normAutofit/>
          </a:bodyPr>
          <a:lstStyle/>
          <a:p>
            <a:pPr>
              <a:lnSpc>
                <a:spcPct val="100000"/>
              </a:lnSpc>
            </a:pPr>
            <a:r>
              <a:rPr lang="en-US" sz="1600" dirty="0"/>
              <a:t>Default rate increases with number of inquiries in last 6 months in general. </a:t>
            </a:r>
          </a:p>
          <a:p>
            <a:pPr>
              <a:lnSpc>
                <a:spcPct val="100000"/>
              </a:lnSpc>
            </a:pPr>
            <a:r>
              <a:rPr lang="en-US" sz="1600" dirty="0"/>
              <a:t>Recovery fees paid by borrower is a lead indicator of loan default. </a:t>
            </a:r>
          </a:p>
        </p:txBody>
      </p:sp>
      <p:pic>
        <p:nvPicPr>
          <p:cNvPr id="5" name="Picture 4">
            <a:extLst>
              <a:ext uri="{FF2B5EF4-FFF2-40B4-BE49-F238E27FC236}">
                <a16:creationId xmlns:a16="http://schemas.microsoft.com/office/drawing/2014/main" id="{73E448F6-2DBC-E87F-0708-3A8E69858144}"/>
              </a:ext>
            </a:extLst>
          </p:cNvPr>
          <p:cNvPicPr>
            <a:picLocks noChangeAspect="1"/>
          </p:cNvPicPr>
          <p:nvPr/>
        </p:nvPicPr>
        <p:blipFill>
          <a:blip r:embed="rId2"/>
          <a:stretch>
            <a:fillRect/>
          </a:stretch>
        </p:blipFill>
        <p:spPr>
          <a:xfrm>
            <a:off x="35647" y="2860316"/>
            <a:ext cx="6060353" cy="3907249"/>
          </a:xfrm>
          <a:prstGeom prst="rect">
            <a:avLst/>
          </a:prstGeom>
        </p:spPr>
      </p:pic>
      <p:pic>
        <p:nvPicPr>
          <p:cNvPr id="7" name="Picture 6">
            <a:extLst>
              <a:ext uri="{FF2B5EF4-FFF2-40B4-BE49-F238E27FC236}">
                <a16:creationId xmlns:a16="http://schemas.microsoft.com/office/drawing/2014/main" id="{EDFC94FB-7756-4164-CD4D-7C426BAE4B09}"/>
              </a:ext>
            </a:extLst>
          </p:cNvPr>
          <p:cNvPicPr>
            <a:picLocks noChangeAspect="1"/>
          </p:cNvPicPr>
          <p:nvPr/>
        </p:nvPicPr>
        <p:blipFill>
          <a:blip r:embed="rId3"/>
          <a:stretch>
            <a:fillRect/>
          </a:stretch>
        </p:blipFill>
        <p:spPr>
          <a:xfrm>
            <a:off x="6096000" y="2889362"/>
            <a:ext cx="5819480" cy="3883686"/>
          </a:xfrm>
          <a:prstGeom prst="rect">
            <a:avLst/>
          </a:prstGeom>
        </p:spPr>
      </p:pic>
    </p:spTree>
    <p:extLst>
      <p:ext uri="{BB962C8B-B14F-4D97-AF65-F5344CB8AC3E}">
        <p14:creationId xmlns:p14="http://schemas.microsoft.com/office/powerpoint/2010/main" val="3715845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043E-E538-AAD9-0FF9-EDC10C306B6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0C5EEC0-8843-5CD4-BEA1-2F85D7E9D6A0}"/>
              </a:ext>
            </a:extLst>
          </p:cNvPr>
          <p:cNvSpPr>
            <a:spLocks noGrp="1"/>
          </p:cNvSpPr>
          <p:nvPr>
            <p:ph idx="1"/>
          </p:nvPr>
        </p:nvSpPr>
        <p:spPr/>
        <p:txBody>
          <a:bodyPr>
            <a:normAutofit/>
          </a:bodyPr>
          <a:lstStyle/>
          <a:p>
            <a:pPr>
              <a:lnSpc>
                <a:spcPct val="100000"/>
              </a:lnSpc>
            </a:pPr>
            <a:r>
              <a:rPr lang="en-US" sz="1600" dirty="0"/>
              <a:t>For future loans extended to borrowers satisfying above conditions, it's advisable to mitigate risk by offering smaller loan amounts and higher interest rates.</a:t>
            </a:r>
            <a:endParaRPr lang="en-IN" sz="1600" dirty="0"/>
          </a:p>
          <a:p>
            <a:pPr>
              <a:lnSpc>
                <a:spcPct val="100000"/>
              </a:lnSpc>
            </a:pPr>
            <a:r>
              <a:rPr lang="en-US" sz="1600" dirty="0"/>
              <a:t>By leveraging insights from EDA, the consumer finance company can make informed decisions to mitigate default risk, improve lending practices, and ultimately minimize credit loss.</a:t>
            </a:r>
            <a:endParaRPr lang="en-IN" sz="1600" dirty="0"/>
          </a:p>
        </p:txBody>
      </p:sp>
    </p:spTree>
    <p:extLst>
      <p:ext uri="{BB962C8B-B14F-4D97-AF65-F5344CB8AC3E}">
        <p14:creationId xmlns:p14="http://schemas.microsoft.com/office/powerpoint/2010/main" val="164471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BDAF-9DF8-76A4-6008-19043EDBFF29}"/>
              </a:ext>
            </a:extLst>
          </p:cNvPr>
          <p:cNvSpPr>
            <a:spLocks noGrp="1"/>
          </p:cNvSpPr>
          <p:nvPr>
            <p:ph type="title"/>
          </p:nvPr>
        </p:nvSpPr>
        <p:spPr/>
        <p:txBody>
          <a:bodyPr/>
          <a:lstStyle/>
          <a:p>
            <a:r>
              <a:rPr lang="en-US" dirty="0"/>
              <a:t>Analysis Approach</a:t>
            </a:r>
            <a:endParaRPr lang="en-IN" dirty="0"/>
          </a:p>
        </p:txBody>
      </p:sp>
      <p:sp>
        <p:nvSpPr>
          <p:cNvPr id="3" name="Content Placeholder 2">
            <a:extLst>
              <a:ext uri="{FF2B5EF4-FFF2-40B4-BE49-F238E27FC236}">
                <a16:creationId xmlns:a16="http://schemas.microsoft.com/office/drawing/2014/main" id="{01F11416-BC4A-CC0E-615E-59FF94D36127}"/>
              </a:ext>
            </a:extLst>
          </p:cNvPr>
          <p:cNvSpPr>
            <a:spLocks noGrp="1"/>
          </p:cNvSpPr>
          <p:nvPr>
            <p:ph idx="1"/>
          </p:nvPr>
        </p:nvSpPr>
        <p:spPr/>
        <p:txBody>
          <a:bodyPr>
            <a:normAutofit fontScale="92500" lnSpcReduction="20000"/>
          </a:bodyPr>
          <a:lstStyle/>
          <a:p>
            <a:pPr>
              <a:lnSpc>
                <a:spcPct val="100000"/>
              </a:lnSpc>
            </a:pPr>
            <a:r>
              <a:rPr lang="en-US" sz="1600" dirty="0"/>
              <a:t>Data Understanding: Load and inspect the loan dataset.</a:t>
            </a:r>
          </a:p>
          <a:p>
            <a:pPr>
              <a:lnSpc>
                <a:spcPct val="100000"/>
              </a:lnSpc>
            </a:pPr>
            <a:r>
              <a:rPr lang="en-US" sz="1600" dirty="0"/>
              <a:t>Data Cleaning: Handle missing values and drop irrelevant columns.</a:t>
            </a:r>
          </a:p>
          <a:p>
            <a:pPr lvl="1">
              <a:lnSpc>
                <a:spcPct val="100000"/>
              </a:lnSpc>
            </a:pPr>
            <a:r>
              <a:rPr lang="en-US" sz="1600" dirty="0"/>
              <a:t>Drop columns having more than 35% null values</a:t>
            </a:r>
          </a:p>
          <a:p>
            <a:pPr lvl="1">
              <a:lnSpc>
                <a:spcPct val="100000"/>
              </a:lnSpc>
            </a:pPr>
            <a:r>
              <a:rPr lang="en-US" sz="1600" dirty="0"/>
              <a:t>Drop columns having 100% duplicate values</a:t>
            </a:r>
          </a:p>
          <a:p>
            <a:pPr lvl="1">
              <a:lnSpc>
                <a:spcPct val="100000"/>
              </a:lnSpc>
            </a:pPr>
            <a:r>
              <a:rPr lang="en-US" sz="1600" dirty="0"/>
              <a:t>Fill null values with median or mode</a:t>
            </a:r>
          </a:p>
          <a:p>
            <a:pPr lvl="1">
              <a:lnSpc>
                <a:spcPct val="100000"/>
              </a:lnSpc>
            </a:pPr>
            <a:r>
              <a:rPr lang="en-US" sz="1600" dirty="0"/>
              <a:t>Do not consider rows with outlier values such as annual income &gt; 0.2 million</a:t>
            </a:r>
          </a:p>
          <a:p>
            <a:pPr lvl="1">
              <a:lnSpc>
                <a:spcPct val="100000"/>
              </a:lnSpc>
            </a:pPr>
            <a:r>
              <a:rPr lang="en-US" sz="1600" dirty="0"/>
              <a:t>Remove text from numeric columns such as percent sign</a:t>
            </a:r>
          </a:p>
          <a:p>
            <a:pPr>
              <a:lnSpc>
                <a:spcPct val="100000"/>
              </a:lnSpc>
            </a:pPr>
            <a:r>
              <a:rPr lang="en-US" sz="1600" dirty="0"/>
              <a:t>Univariate Analysis: Explore the distribution of each attribute after cleaning up such as loan amounts and interest rates, etc.</a:t>
            </a:r>
          </a:p>
          <a:p>
            <a:pPr>
              <a:lnSpc>
                <a:spcPct val="100000"/>
              </a:lnSpc>
            </a:pPr>
            <a:r>
              <a:rPr lang="en-US" sz="1600" dirty="0"/>
              <a:t>Bivariate Analysis: Investigate the relationship between columns such as loan amount and loan status.</a:t>
            </a:r>
          </a:p>
          <a:p>
            <a:pPr>
              <a:lnSpc>
                <a:spcPct val="100000"/>
              </a:lnSpc>
            </a:pPr>
            <a:r>
              <a:rPr lang="en-US" sz="1600" dirty="0"/>
              <a:t>Insights &amp; Recommendations: Draw insights and provide recommendations for mitigating default risk.</a:t>
            </a:r>
            <a:endParaRPr lang="en-IN" sz="1600" dirty="0"/>
          </a:p>
        </p:txBody>
      </p:sp>
    </p:spTree>
    <p:extLst>
      <p:ext uri="{BB962C8B-B14F-4D97-AF65-F5344CB8AC3E}">
        <p14:creationId xmlns:p14="http://schemas.microsoft.com/office/powerpoint/2010/main" val="243844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D2BF-A709-7661-6CA6-B67877676667}"/>
              </a:ext>
            </a:extLst>
          </p:cNvPr>
          <p:cNvSpPr>
            <a:spLocks noGrp="1"/>
          </p:cNvSpPr>
          <p:nvPr>
            <p:ph type="title"/>
          </p:nvPr>
        </p:nvSpPr>
        <p:spPr/>
        <p:txBody>
          <a:bodyPr/>
          <a:lstStyle/>
          <a:p>
            <a:r>
              <a:rPr lang="en-US" dirty="0"/>
              <a:t>Explanation of terms</a:t>
            </a:r>
            <a:endParaRPr lang="en-IN" dirty="0"/>
          </a:p>
        </p:txBody>
      </p:sp>
      <p:sp>
        <p:nvSpPr>
          <p:cNvPr id="3" name="Content Placeholder 2">
            <a:extLst>
              <a:ext uri="{FF2B5EF4-FFF2-40B4-BE49-F238E27FC236}">
                <a16:creationId xmlns:a16="http://schemas.microsoft.com/office/drawing/2014/main" id="{DD21AD23-FD8F-0C11-28B3-67A4C2DC34D4}"/>
              </a:ext>
            </a:extLst>
          </p:cNvPr>
          <p:cNvSpPr>
            <a:spLocks noGrp="1"/>
          </p:cNvSpPr>
          <p:nvPr>
            <p:ph idx="1"/>
          </p:nvPr>
        </p:nvSpPr>
        <p:spPr/>
        <p:txBody>
          <a:bodyPr>
            <a:normAutofit/>
          </a:bodyPr>
          <a:lstStyle/>
          <a:p>
            <a:pPr>
              <a:lnSpc>
                <a:spcPct val="100000"/>
              </a:lnSpc>
            </a:pPr>
            <a:r>
              <a:rPr lang="en-US" sz="1700" dirty="0"/>
              <a:t>For univariate analysis we have 2 terms</a:t>
            </a:r>
          </a:p>
          <a:p>
            <a:pPr lvl="1">
              <a:lnSpc>
                <a:spcPct val="100000"/>
              </a:lnSpc>
            </a:pPr>
            <a:r>
              <a:rPr lang="en-US" sz="1700" dirty="0"/>
              <a:t>Most number of or mostly range between</a:t>
            </a:r>
          </a:p>
          <a:p>
            <a:pPr marL="457200" lvl="1" indent="0">
              <a:lnSpc>
                <a:spcPct val="100000"/>
              </a:lnSpc>
              <a:buNone/>
            </a:pPr>
            <a:r>
              <a:rPr lang="en-US" sz="1700" dirty="0"/>
              <a:t>	Inter Quartile Range (IQR) or range between Q1 and Q3 of box plot for that column</a:t>
            </a:r>
          </a:p>
          <a:p>
            <a:pPr lvl="1">
              <a:lnSpc>
                <a:spcPct val="100000"/>
              </a:lnSpc>
            </a:pPr>
            <a:r>
              <a:rPr lang="en-US" sz="1700" dirty="0"/>
              <a:t>Average</a:t>
            </a:r>
          </a:p>
          <a:p>
            <a:pPr marL="914400" lvl="2" indent="0">
              <a:lnSpc>
                <a:spcPct val="100000"/>
              </a:lnSpc>
              <a:buNone/>
            </a:pPr>
            <a:r>
              <a:rPr lang="en-US" sz="1700" dirty="0"/>
              <a:t>Median value of the column</a:t>
            </a:r>
          </a:p>
          <a:p>
            <a:pPr>
              <a:lnSpc>
                <a:spcPct val="100000"/>
              </a:lnSpc>
            </a:pPr>
            <a:r>
              <a:rPr lang="en-US" sz="1700" dirty="0"/>
              <a:t>Grade A is lowest, and F is highest. A is lower than B which is lower than C and so on</a:t>
            </a:r>
          </a:p>
          <a:p>
            <a:pPr>
              <a:lnSpc>
                <a:spcPct val="100000"/>
              </a:lnSpc>
            </a:pPr>
            <a:r>
              <a:rPr lang="en-US" sz="1700" dirty="0"/>
              <a:t>~ symbol represents around that number. For example ~25 means around 25</a:t>
            </a:r>
          </a:p>
          <a:p>
            <a:pPr>
              <a:lnSpc>
                <a:spcPct val="100000"/>
              </a:lnSpc>
            </a:pPr>
            <a:r>
              <a:rPr lang="en-US" sz="1700" dirty="0"/>
              <a:t>Most of the numbers and percentages are rounded off to nearest integer for easy reading</a:t>
            </a:r>
          </a:p>
          <a:p>
            <a:pPr lvl="1"/>
            <a:endParaRPr lang="en-US" dirty="0"/>
          </a:p>
          <a:p>
            <a:endParaRPr lang="en-IN" dirty="0"/>
          </a:p>
        </p:txBody>
      </p:sp>
    </p:spTree>
    <p:extLst>
      <p:ext uri="{BB962C8B-B14F-4D97-AF65-F5344CB8AC3E}">
        <p14:creationId xmlns:p14="http://schemas.microsoft.com/office/powerpoint/2010/main" val="248151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0192-6E06-BE97-F47A-869DA3EAD7DC}"/>
              </a:ext>
            </a:extLst>
          </p:cNvPr>
          <p:cNvSpPr>
            <a:spLocks noGrp="1"/>
          </p:cNvSpPr>
          <p:nvPr>
            <p:ph type="title"/>
          </p:nvPr>
        </p:nvSpPr>
        <p:spPr/>
        <p:txBody>
          <a:bodyPr/>
          <a:lstStyle/>
          <a:p>
            <a:r>
              <a:rPr lang="en-IN" dirty="0"/>
              <a:t>Loan Attribute Analysis</a:t>
            </a:r>
          </a:p>
        </p:txBody>
      </p:sp>
      <p:sp>
        <p:nvSpPr>
          <p:cNvPr id="3" name="Content Placeholder 2">
            <a:extLst>
              <a:ext uri="{FF2B5EF4-FFF2-40B4-BE49-F238E27FC236}">
                <a16:creationId xmlns:a16="http://schemas.microsoft.com/office/drawing/2014/main" id="{E5A43590-EF78-9D5F-0DBF-ACD894DFE6B1}"/>
              </a:ext>
            </a:extLst>
          </p:cNvPr>
          <p:cNvSpPr>
            <a:spLocks noGrp="1"/>
          </p:cNvSpPr>
          <p:nvPr>
            <p:ph idx="1"/>
          </p:nvPr>
        </p:nvSpPr>
        <p:spPr/>
        <p:txBody>
          <a:bodyPr>
            <a:normAutofit fontScale="92500"/>
          </a:bodyPr>
          <a:lstStyle/>
          <a:p>
            <a:pPr>
              <a:lnSpc>
                <a:spcPct val="100000"/>
              </a:lnSpc>
            </a:pPr>
            <a:r>
              <a:rPr lang="en-US" sz="1600" dirty="0"/>
              <a:t>Charged off loans stand at 14.66% and this needs to be brought down.</a:t>
            </a:r>
          </a:p>
          <a:p>
            <a:pPr>
              <a:lnSpc>
                <a:spcPct val="100000"/>
              </a:lnSpc>
            </a:pPr>
            <a:r>
              <a:rPr lang="en-US" sz="1600" dirty="0"/>
              <a:t>The Consumer Finance Company has been giving loans mostly in the range of $5 to $15k with a spike at every 5k. Average loan amount is $9600</a:t>
            </a:r>
          </a:p>
          <a:p>
            <a:pPr>
              <a:lnSpc>
                <a:spcPct val="100000"/>
              </a:lnSpc>
            </a:pPr>
            <a:r>
              <a:rPr lang="en-US" sz="1600" dirty="0"/>
              <a:t>Interest rates mostly range between ~9% to 14%. Average interest rate is around 12%</a:t>
            </a:r>
          </a:p>
          <a:p>
            <a:pPr>
              <a:lnSpc>
                <a:spcPct val="100000"/>
              </a:lnSpc>
            </a:pPr>
            <a:r>
              <a:rPr lang="en-US" sz="1600" dirty="0"/>
              <a:t>Most of the Installment amounts range between $165 to $420. Average installment is ~$275</a:t>
            </a:r>
          </a:p>
          <a:p>
            <a:pPr>
              <a:lnSpc>
                <a:spcPct val="100000"/>
              </a:lnSpc>
            </a:pPr>
            <a:r>
              <a:rPr lang="en-US" sz="1600" dirty="0"/>
              <a:t>Loans are typically extended to borrower’s whose annual income ranges from $40,000 to $80,000, with an average annual income of $58,000.</a:t>
            </a:r>
          </a:p>
          <a:p>
            <a:pPr>
              <a:lnSpc>
                <a:spcPct val="100000"/>
              </a:lnSpc>
            </a:pPr>
            <a:r>
              <a:rPr lang="en-US" sz="1600" dirty="0"/>
              <a:t>The number of loans granted with a 36-month tenure at ~75% is nearly three times the number granted with a 60-month tenure (~25%).</a:t>
            </a:r>
          </a:p>
          <a:p>
            <a:pPr>
              <a:lnSpc>
                <a:spcPct val="100000"/>
              </a:lnSpc>
            </a:pPr>
            <a:r>
              <a:rPr lang="en-US" sz="1600" dirty="0"/>
              <a:t>Most number of loans are taken for the purpose of debt consolidation (47%), followed by credit card debt (13%). Small business, debt consolidation, house, credit card purposes got big loan amounts, at higher interest rates and installment amounts. Home improvement, small biz, renewable energy and wedding borrowers have higher annual incomes.</a:t>
            </a:r>
          </a:p>
        </p:txBody>
      </p:sp>
    </p:spTree>
    <p:extLst>
      <p:ext uri="{BB962C8B-B14F-4D97-AF65-F5344CB8AC3E}">
        <p14:creationId xmlns:p14="http://schemas.microsoft.com/office/powerpoint/2010/main" val="17956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74C3-AD77-41D4-AD53-688CCBFADC50}"/>
              </a:ext>
            </a:extLst>
          </p:cNvPr>
          <p:cNvSpPr>
            <a:spLocks noGrp="1"/>
          </p:cNvSpPr>
          <p:nvPr>
            <p:ph type="title"/>
          </p:nvPr>
        </p:nvSpPr>
        <p:spPr>
          <a:xfrm>
            <a:off x="838200" y="18255"/>
            <a:ext cx="10515600" cy="1325563"/>
          </a:xfrm>
        </p:spPr>
        <p:txBody>
          <a:bodyPr/>
          <a:lstStyle/>
          <a:p>
            <a:r>
              <a:rPr lang="en-IN" dirty="0"/>
              <a:t>Loan Attribute Analysis</a:t>
            </a:r>
          </a:p>
        </p:txBody>
      </p:sp>
      <p:pic>
        <p:nvPicPr>
          <p:cNvPr id="4" name="Content Placeholder 4" descr="A graph of a number of people&#10;&#10;Description automatically generated with medium confidence">
            <a:extLst>
              <a:ext uri="{FF2B5EF4-FFF2-40B4-BE49-F238E27FC236}">
                <a16:creationId xmlns:a16="http://schemas.microsoft.com/office/drawing/2014/main" id="{6F28C8BD-5E65-93B6-30E3-F2DD4E772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1705"/>
            <a:ext cx="3072047" cy="2252835"/>
          </a:xfrm>
          <a:prstGeom prst="rect">
            <a:avLst/>
          </a:prstGeom>
        </p:spPr>
      </p:pic>
      <p:pic>
        <p:nvPicPr>
          <p:cNvPr id="5" name="Picture 4" descr="A graph with numbers and a blue rectangle&#10;&#10;Description automatically generated">
            <a:extLst>
              <a:ext uri="{FF2B5EF4-FFF2-40B4-BE49-F238E27FC236}">
                <a16:creationId xmlns:a16="http://schemas.microsoft.com/office/drawing/2014/main" id="{010C4E4B-24BE-BB57-C4E9-FAB10FA6C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45347"/>
            <a:ext cx="3078637" cy="2812653"/>
          </a:xfrm>
          <a:prstGeom prst="rect">
            <a:avLst/>
          </a:prstGeom>
        </p:spPr>
      </p:pic>
      <p:pic>
        <p:nvPicPr>
          <p:cNvPr id="6" name="Picture 5" descr="A graph with a blue rectangle&#10;&#10;Description automatically generated">
            <a:extLst>
              <a:ext uri="{FF2B5EF4-FFF2-40B4-BE49-F238E27FC236}">
                <a16:creationId xmlns:a16="http://schemas.microsoft.com/office/drawing/2014/main" id="{322F1DB1-72A1-B8A0-FAA7-0660389589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2758" y="4045347"/>
            <a:ext cx="3159341" cy="2812653"/>
          </a:xfrm>
          <a:prstGeom prst="rect">
            <a:avLst/>
          </a:prstGeom>
        </p:spPr>
      </p:pic>
      <p:pic>
        <p:nvPicPr>
          <p:cNvPr id="7" name="Picture 6" descr="A graph with a blue rectangle and black lines">
            <a:extLst>
              <a:ext uri="{FF2B5EF4-FFF2-40B4-BE49-F238E27FC236}">
                <a16:creationId xmlns:a16="http://schemas.microsoft.com/office/drawing/2014/main" id="{F473D980-6BB6-D404-D8D8-C6964558B3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1395" y="4045347"/>
            <a:ext cx="3088944" cy="2812652"/>
          </a:xfrm>
          <a:prstGeom prst="rect">
            <a:avLst/>
          </a:prstGeom>
        </p:spPr>
      </p:pic>
      <p:pic>
        <p:nvPicPr>
          <p:cNvPr id="8" name="Picture 7" descr="A graph with numbers and lines&#10;&#10;Description automatically generated">
            <a:extLst>
              <a:ext uri="{FF2B5EF4-FFF2-40B4-BE49-F238E27FC236}">
                <a16:creationId xmlns:a16="http://schemas.microsoft.com/office/drawing/2014/main" id="{34E41CE7-F48F-86BD-C8EC-8CE63E225B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5515" y="4045347"/>
            <a:ext cx="3127582" cy="2812652"/>
          </a:xfrm>
          <a:prstGeom prst="rect">
            <a:avLst/>
          </a:prstGeom>
        </p:spPr>
      </p:pic>
      <p:pic>
        <p:nvPicPr>
          <p:cNvPr id="9" name="Picture 8">
            <a:extLst>
              <a:ext uri="{FF2B5EF4-FFF2-40B4-BE49-F238E27FC236}">
                <a16:creationId xmlns:a16="http://schemas.microsoft.com/office/drawing/2014/main" id="{85BA427C-C461-7558-ED63-AFB27D8B9120}"/>
              </a:ext>
            </a:extLst>
          </p:cNvPr>
          <p:cNvPicPr>
            <a:picLocks noChangeAspect="1"/>
          </p:cNvPicPr>
          <p:nvPr/>
        </p:nvPicPr>
        <p:blipFill>
          <a:blip r:embed="rId7"/>
          <a:stretch>
            <a:fillRect/>
          </a:stretch>
        </p:blipFill>
        <p:spPr>
          <a:xfrm>
            <a:off x="5898812" y="1055973"/>
            <a:ext cx="5696157" cy="3013326"/>
          </a:xfrm>
          <a:prstGeom prst="rect">
            <a:avLst/>
          </a:prstGeom>
        </p:spPr>
      </p:pic>
      <p:pic>
        <p:nvPicPr>
          <p:cNvPr id="10" name="Picture 9">
            <a:extLst>
              <a:ext uri="{FF2B5EF4-FFF2-40B4-BE49-F238E27FC236}">
                <a16:creationId xmlns:a16="http://schemas.microsoft.com/office/drawing/2014/main" id="{D92F8CAF-F095-3C25-480D-5B5C19D64B79}"/>
              </a:ext>
            </a:extLst>
          </p:cNvPr>
          <p:cNvPicPr>
            <a:picLocks noChangeAspect="1"/>
          </p:cNvPicPr>
          <p:nvPr/>
        </p:nvPicPr>
        <p:blipFill>
          <a:blip r:embed="rId8"/>
          <a:stretch>
            <a:fillRect/>
          </a:stretch>
        </p:blipFill>
        <p:spPr>
          <a:xfrm>
            <a:off x="3017698" y="961705"/>
            <a:ext cx="3078302" cy="2252835"/>
          </a:xfrm>
          <a:prstGeom prst="rect">
            <a:avLst/>
          </a:prstGeom>
        </p:spPr>
      </p:pic>
    </p:spTree>
    <p:extLst>
      <p:ext uri="{BB962C8B-B14F-4D97-AF65-F5344CB8AC3E}">
        <p14:creationId xmlns:p14="http://schemas.microsoft.com/office/powerpoint/2010/main" val="401550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3338-CB55-D688-2DDF-226B1BD4DB9D}"/>
              </a:ext>
            </a:extLst>
          </p:cNvPr>
          <p:cNvSpPr>
            <a:spLocks noGrp="1"/>
          </p:cNvSpPr>
          <p:nvPr>
            <p:ph type="title"/>
          </p:nvPr>
        </p:nvSpPr>
        <p:spPr/>
        <p:txBody>
          <a:bodyPr/>
          <a:lstStyle/>
          <a:p>
            <a:r>
              <a:rPr lang="en-IN" dirty="0"/>
              <a:t>Consumer Attribute Analysis</a:t>
            </a:r>
          </a:p>
        </p:txBody>
      </p:sp>
      <p:sp>
        <p:nvSpPr>
          <p:cNvPr id="3" name="Content Placeholder 2">
            <a:extLst>
              <a:ext uri="{FF2B5EF4-FFF2-40B4-BE49-F238E27FC236}">
                <a16:creationId xmlns:a16="http://schemas.microsoft.com/office/drawing/2014/main" id="{6C44C1E8-F2C3-CBD5-7012-57672AD852AE}"/>
              </a:ext>
            </a:extLst>
          </p:cNvPr>
          <p:cNvSpPr>
            <a:spLocks noGrp="1"/>
          </p:cNvSpPr>
          <p:nvPr>
            <p:ph idx="1"/>
          </p:nvPr>
        </p:nvSpPr>
        <p:spPr/>
        <p:txBody>
          <a:bodyPr>
            <a:normAutofit lnSpcReduction="10000"/>
          </a:bodyPr>
          <a:lstStyle/>
          <a:p>
            <a:pPr>
              <a:lnSpc>
                <a:spcPct val="100000"/>
              </a:lnSpc>
            </a:pPr>
            <a:r>
              <a:rPr lang="en-US" sz="1600" dirty="0"/>
              <a:t>Borrower Debt To Income ratio mostly ranges between ~8 to 18. Average is 13.47</a:t>
            </a:r>
          </a:p>
          <a:p>
            <a:pPr>
              <a:lnSpc>
                <a:spcPct val="100000"/>
              </a:lnSpc>
            </a:pPr>
            <a:r>
              <a:rPr lang="en-US" sz="1600" dirty="0"/>
              <a:t>Most borrowers are rated as B grade (30%), followed by A (26%), C (20%), D (13%), E (7%), F (3%), and G (1%).</a:t>
            </a:r>
          </a:p>
          <a:p>
            <a:pPr>
              <a:lnSpc>
                <a:spcPct val="100000"/>
              </a:lnSpc>
            </a:pPr>
            <a:r>
              <a:rPr lang="en-US" sz="1600" dirty="0"/>
              <a:t>The majority of loans are allocated to borrowers who either pay rent (48%) or a mortgage (44%), with homeowners comprising the remaining 8%.</a:t>
            </a:r>
          </a:p>
          <a:p>
            <a:pPr>
              <a:lnSpc>
                <a:spcPct val="100000"/>
              </a:lnSpc>
            </a:pPr>
            <a:r>
              <a:rPr lang="en-US" sz="1600" dirty="0"/>
              <a:t>Most loans are extended to </a:t>
            </a:r>
            <a:r>
              <a:rPr lang="en-US" sz="1600" i="1" dirty="0"/>
              <a:t>unverified borrowers (43%), </a:t>
            </a:r>
            <a:r>
              <a:rPr lang="en-US" sz="1600" dirty="0"/>
              <a:t>followed by verified borrowers (32%), and source verified borrowers (25%).</a:t>
            </a:r>
            <a:endParaRPr lang="en-US" sz="1600" i="1" dirty="0"/>
          </a:p>
          <a:p>
            <a:pPr>
              <a:lnSpc>
                <a:spcPct val="100000"/>
              </a:lnSpc>
            </a:pPr>
            <a:r>
              <a:rPr lang="en-US" sz="1600" dirty="0"/>
              <a:t>95% of borrowers have 0 public records, while 5% have 1. Additionally, 96% have 0 public bankruptcy records, with 4% having 1.</a:t>
            </a:r>
          </a:p>
          <a:p>
            <a:pPr>
              <a:lnSpc>
                <a:spcPct val="100000"/>
              </a:lnSpc>
            </a:pPr>
            <a:r>
              <a:rPr lang="en-US" sz="1600" dirty="0"/>
              <a:t>89% of borrowers do not have 30+ days past due incidences in last 2 years. 8% have had one such incident, 2% have had two, and 1% have had three.</a:t>
            </a:r>
          </a:p>
          <a:p>
            <a:pPr>
              <a:lnSpc>
                <a:spcPct val="100000"/>
              </a:lnSpc>
            </a:pPr>
            <a:r>
              <a:rPr lang="en-US" sz="1600" dirty="0"/>
              <a:t>Over the last 6 months, 49% of borrowers did not make any inquiries, while 28% made one, 15% made two, and 8% made three inquiries.</a:t>
            </a:r>
          </a:p>
        </p:txBody>
      </p:sp>
    </p:spTree>
    <p:extLst>
      <p:ext uri="{BB962C8B-B14F-4D97-AF65-F5344CB8AC3E}">
        <p14:creationId xmlns:p14="http://schemas.microsoft.com/office/powerpoint/2010/main" val="128841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D91E-8C30-EAFA-DD52-78975D904EE5}"/>
              </a:ext>
            </a:extLst>
          </p:cNvPr>
          <p:cNvSpPr>
            <a:spLocks noGrp="1"/>
          </p:cNvSpPr>
          <p:nvPr>
            <p:ph type="title"/>
          </p:nvPr>
        </p:nvSpPr>
        <p:spPr>
          <a:xfrm>
            <a:off x="838200" y="0"/>
            <a:ext cx="10515600" cy="1325563"/>
          </a:xfrm>
        </p:spPr>
        <p:txBody>
          <a:bodyPr/>
          <a:lstStyle/>
          <a:p>
            <a:r>
              <a:rPr lang="en-IN" dirty="0"/>
              <a:t>Consumer Attribute Analysis</a:t>
            </a:r>
          </a:p>
        </p:txBody>
      </p:sp>
      <p:pic>
        <p:nvPicPr>
          <p:cNvPr id="5" name="Content Placeholder 4">
            <a:extLst>
              <a:ext uri="{FF2B5EF4-FFF2-40B4-BE49-F238E27FC236}">
                <a16:creationId xmlns:a16="http://schemas.microsoft.com/office/drawing/2014/main" id="{B72768D5-81C6-92FB-C579-0C8AD7C62890}"/>
              </a:ext>
            </a:extLst>
          </p:cNvPr>
          <p:cNvPicPr>
            <a:picLocks noGrp="1" noChangeAspect="1"/>
          </p:cNvPicPr>
          <p:nvPr>
            <p:ph idx="1"/>
          </p:nvPr>
        </p:nvPicPr>
        <p:blipFill>
          <a:blip r:embed="rId2"/>
          <a:stretch>
            <a:fillRect/>
          </a:stretch>
        </p:blipFill>
        <p:spPr>
          <a:xfrm>
            <a:off x="9103575" y="3715299"/>
            <a:ext cx="3006942" cy="2742062"/>
          </a:xfrm>
        </p:spPr>
      </p:pic>
      <p:pic>
        <p:nvPicPr>
          <p:cNvPr id="8" name="Picture 7">
            <a:extLst>
              <a:ext uri="{FF2B5EF4-FFF2-40B4-BE49-F238E27FC236}">
                <a16:creationId xmlns:a16="http://schemas.microsoft.com/office/drawing/2014/main" id="{6D91ED96-4C64-F014-C17F-06FFAD36FC46}"/>
              </a:ext>
            </a:extLst>
          </p:cNvPr>
          <p:cNvPicPr>
            <a:picLocks noChangeAspect="1"/>
          </p:cNvPicPr>
          <p:nvPr/>
        </p:nvPicPr>
        <p:blipFill>
          <a:blip r:embed="rId3"/>
          <a:stretch>
            <a:fillRect/>
          </a:stretch>
        </p:blipFill>
        <p:spPr>
          <a:xfrm>
            <a:off x="117094" y="1086572"/>
            <a:ext cx="2995562" cy="2188294"/>
          </a:xfrm>
          <a:prstGeom prst="rect">
            <a:avLst/>
          </a:prstGeom>
        </p:spPr>
      </p:pic>
      <p:pic>
        <p:nvPicPr>
          <p:cNvPr id="11" name="Picture 10">
            <a:extLst>
              <a:ext uri="{FF2B5EF4-FFF2-40B4-BE49-F238E27FC236}">
                <a16:creationId xmlns:a16="http://schemas.microsoft.com/office/drawing/2014/main" id="{ADE08BF5-FD44-8324-DF23-02F676464FE7}"/>
              </a:ext>
            </a:extLst>
          </p:cNvPr>
          <p:cNvPicPr>
            <a:picLocks noChangeAspect="1"/>
          </p:cNvPicPr>
          <p:nvPr/>
        </p:nvPicPr>
        <p:blipFill>
          <a:blip r:embed="rId4"/>
          <a:stretch>
            <a:fillRect/>
          </a:stretch>
        </p:blipFill>
        <p:spPr>
          <a:xfrm>
            <a:off x="3023753" y="1086572"/>
            <a:ext cx="3030466" cy="2188294"/>
          </a:xfrm>
          <a:prstGeom prst="rect">
            <a:avLst/>
          </a:prstGeom>
        </p:spPr>
      </p:pic>
      <p:pic>
        <p:nvPicPr>
          <p:cNvPr id="13" name="Picture 12">
            <a:extLst>
              <a:ext uri="{FF2B5EF4-FFF2-40B4-BE49-F238E27FC236}">
                <a16:creationId xmlns:a16="http://schemas.microsoft.com/office/drawing/2014/main" id="{7BF5E092-D18B-3616-1909-5884DD3DFE9C}"/>
              </a:ext>
            </a:extLst>
          </p:cNvPr>
          <p:cNvPicPr>
            <a:picLocks noChangeAspect="1"/>
          </p:cNvPicPr>
          <p:nvPr/>
        </p:nvPicPr>
        <p:blipFill>
          <a:blip r:embed="rId5"/>
          <a:stretch>
            <a:fillRect/>
          </a:stretch>
        </p:blipFill>
        <p:spPr>
          <a:xfrm>
            <a:off x="6137783" y="1086572"/>
            <a:ext cx="3020318" cy="2188294"/>
          </a:xfrm>
          <a:prstGeom prst="rect">
            <a:avLst/>
          </a:prstGeom>
        </p:spPr>
      </p:pic>
      <p:pic>
        <p:nvPicPr>
          <p:cNvPr id="15" name="Picture 14">
            <a:extLst>
              <a:ext uri="{FF2B5EF4-FFF2-40B4-BE49-F238E27FC236}">
                <a16:creationId xmlns:a16="http://schemas.microsoft.com/office/drawing/2014/main" id="{88EC73A9-DB34-FE21-1835-1582EB17857B}"/>
              </a:ext>
            </a:extLst>
          </p:cNvPr>
          <p:cNvPicPr>
            <a:picLocks noChangeAspect="1"/>
          </p:cNvPicPr>
          <p:nvPr/>
        </p:nvPicPr>
        <p:blipFill>
          <a:blip r:embed="rId6"/>
          <a:stretch>
            <a:fillRect/>
          </a:stretch>
        </p:blipFill>
        <p:spPr>
          <a:xfrm>
            <a:off x="36195" y="3715299"/>
            <a:ext cx="2987558" cy="2166985"/>
          </a:xfrm>
          <a:prstGeom prst="rect">
            <a:avLst/>
          </a:prstGeom>
        </p:spPr>
      </p:pic>
      <p:pic>
        <p:nvPicPr>
          <p:cNvPr id="17" name="Picture 16">
            <a:extLst>
              <a:ext uri="{FF2B5EF4-FFF2-40B4-BE49-F238E27FC236}">
                <a16:creationId xmlns:a16="http://schemas.microsoft.com/office/drawing/2014/main" id="{0EA28992-ECE5-406D-3F06-DA48093C503A}"/>
              </a:ext>
            </a:extLst>
          </p:cNvPr>
          <p:cNvPicPr>
            <a:picLocks noChangeAspect="1"/>
          </p:cNvPicPr>
          <p:nvPr/>
        </p:nvPicPr>
        <p:blipFill>
          <a:blip r:embed="rId7"/>
          <a:stretch>
            <a:fillRect/>
          </a:stretch>
        </p:blipFill>
        <p:spPr>
          <a:xfrm>
            <a:off x="3112656" y="3715300"/>
            <a:ext cx="2983344" cy="2182852"/>
          </a:xfrm>
          <a:prstGeom prst="rect">
            <a:avLst/>
          </a:prstGeom>
        </p:spPr>
      </p:pic>
      <p:pic>
        <p:nvPicPr>
          <p:cNvPr id="19" name="Picture 18">
            <a:extLst>
              <a:ext uri="{FF2B5EF4-FFF2-40B4-BE49-F238E27FC236}">
                <a16:creationId xmlns:a16="http://schemas.microsoft.com/office/drawing/2014/main" id="{9E152C51-8251-0116-3F3A-DEE8B9E50E67}"/>
              </a:ext>
            </a:extLst>
          </p:cNvPr>
          <p:cNvPicPr>
            <a:picLocks noChangeAspect="1"/>
          </p:cNvPicPr>
          <p:nvPr/>
        </p:nvPicPr>
        <p:blipFill>
          <a:blip r:embed="rId8"/>
          <a:stretch>
            <a:fillRect/>
          </a:stretch>
        </p:blipFill>
        <p:spPr>
          <a:xfrm>
            <a:off x="6039440" y="3715299"/>
            <a:ext cx="2971756" cy="2188294"/>
          </a:xfrm>
          <a:prstGeom prst="rect">
            <a:avLst/>
          </a:prstGeom>
        </p:spPr>
      </p:pic>
      <p:pic>
        <p:nvPicPr>
          <p:cNvPr id="23" name="Picture 22">
            <a:extLst>
              <a:ext uri="{FF2B5EF4-FFF2-40B4-BE49-F238E27FC236}">
                <a16:creationId xmlns:a16="http://schemas.microsoft.com/office/drawing/2014/main" id="{975D67E7-2033-DF84-8FDF-15414DDDF9B0}"/>
              </a:ext>
            </a:extLst>
          </p:cNvPr>
          <p:cNvPicPr>
            <a:picLocks noChangeAspect="1"/>
          </p:cNvPicPr>
          <p:nvPr/>
        </p:nvPicPr>
        <p:blipFill>
          <a:blip r:embed="rId9"/>
          <a:stretch>
            <a:fillRect/>
          </a:stretch>
        </p:blipFill>
        <p:spPr>
          <a:xfrm>
            <a:off x="9126480" y="1086572"/>
            <a:ext cx="2984037" cy="2188294"/>
          </a:xfrm>
          <a:prstGeom prst="rect">
            <a:avLst/>
          </a:prstGeom>
        </p:spPr>
      </p:pic>
    </p:spTree>
    <p:extLst>
      <p:ext uri="{BB962C8B-B14F-4D97-AF65-F5344CB8AC3E}">
        <p14:creationId xmlns:p14="http://schemas.microsoft.com/office/powerpoint/2010/main" val="316197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p:txBody>
          <a:bodyPr>
            <a:normAutofit/>
          </a:bodyPr>
          <a:lstStyle/>
          <a:p>
            <a:pPr>
              <a:lnSpc>
                <a:spcPct val="100000"/>
              </a:lnSpc>
            </a:pPr>
            <a:r>
              <a:rPr lang="en-US" sz="1600" dirty="0"/>
              <a:t>The primary objective of this analysis is</a:t>
            </a:r>
          </a:p>
          <a:p>
            <a:pPr lvl="1">
              <a:lnSpc>
                <a:spcPct val="100000"/>
              </a:lnSpc>
            </a:pPr>
            <a:r>
              <a:rPr lang="en-US" sz="1600" dirty="0"/>
              <a:t>Not to attack the main revenue generator for the company</a:t>
            </a:r>
          </a:p>
          <a:p>
            <a:pPr lvl="1">
              <a:lnSpc>
                <a:spcPct val="100000"/>
              </a:lnSpc>
            </a:pPr>
            <a:r>
              <a:rPr lang="en-US" sz="1600" dirty="0"/>
              <a:t>Keep the recommendations few so company can implement them</a:t>
            </a:r>
          </a:p>
        </p:txBody>
      </p:sp>
    </p:spTree>
    <p:extLst>
      <p:ext uri="{BB962C8B-B14F-4D97-AF65-F5344CB8AC3E}">
        <p14:creationId xmlns:p14="http://schemas.microsoft.com/office/powerpoint/2010/main" val="7863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p:txBody>
          <a:bodyPr>
            <a:normAutofit/>
          </a:bodyPr>
          <a:lstStyle/>
          <a:p>
            <a:pPr>
              <a:lnSpc>
                <a:spcPct val="100000"/>
              </a:lnSpc>
            </a:pPr>
            <a:r>
              <a:rPr lang="en-US" sz="1600" dirty="0"/>
              <a:t>C, D, E, F, and G grade borrowers exhibit a higher default rate compared to A and B grade borrowers. Despite having annual incomes comparable to those of A and B grade borrowers, these higher-grade borrowers were extended larger loan amounts at interest rates above 12%. In contrast, A and B grade borrowers received loans with interest rates not exceeding 12% for most part. Default rate steadily increases with interest rate. Care need to be taken when interest rate goes beyond 12%.</a:t>
            </a:r>
          </a:p>
        </p:txBody>
      </p:sp>
      <p:pic>
        <p:nvPicPr>
          <p:cNvPr id="4" name="Content Placeholder 4">
            <a:extLst>
              <a:ext uri="{FF2B5EF4-FFF2-40B4-BE49-F238E27FC236}">
                <a16:creationId xmlns:a16="http://schemas.microsoft.com/office/drawing/2014/main" id="{F1541ACC-DFDC-985B-24A3-2873B4787121}"/>
              </a:ext>
            </a:extLst>
          </p:cNvPr>
          <p:cNvPicPr>
            <a:picLocks noChangeAspect="1"/>
          </p:cNvPicPr>
          <p:nvPr/>
        </p:nvPicPr>
        <p:blipFill>
          <a:blip r:embed="rId2"/>
          <a:stretch>
            <a:fillRect/>
          </a:stretch>
        </p:blipFill>
        <p:spPr>
          <a:xfrm>
            <a:off x="6213420" y="3146646"/>
            <a:ext cx="5829211" cy="3126814"/>
          </a:xfrm>
          <a:prstGeom prst="rect">
            <a:avLst/>
          </a:prstGeom>
        </p:spPr>
      </p:pic>
      <p:pic>
        <p:nvPicPr>
          <p:cNvPr id="5" name="Picture 4">
            <a:extLst>
              <a:ext uri="{FF2B5EF4-FFF2-40B4-BE49-F238E27FC236}">
                <a16:creationId xmlns:a16="http://schemas.microsoft.com/office/drawing/2014/main" id="{C5AB16F8-B016-15FD-8328-CB1B05DA7AED}"/>
              </a:ext>
            </a:extLst>
          </p:cNvPr>
          <p:cNvPicPr>
            <a:picLocks noChangeAspect="1"/>
          </p:cNvPicPr>
          <p:nvPr/>
        </p:nvPicPr>
        <p:blipFill>
          <a:blip r:embed="rId3"/>
          <a:stretch>
            <a:fillRect/>
          </a:stretch>
        </p:blipFill>
        <p:spPr>
          <a:xfrm>
            <a:off x="0" y="3146646"/>
            <a:ext cx="6026387" cy="3126814"/>
          </a:xfrm>
          <a:prstGeom prst="rect">
            <a:avLst/>
          </a:prstGeom>
        </p:spPr>
      </p:pic>
    </p:spTree>
    <p:extLst>
      <p:ext uri="{BB962C8B-B14F-4D97-AF65-F5344CB8AC3E}">
        <p14:creationId xmlns:p14="http://schemas.microsoft.com/office/powerpoint/2010/main" val="21519477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1852</TotalTime>
  <Words>1018</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Consumer Finance Company Loan Data Analysis</vt:lpstr>
      <vt:lpstr>Analysis Approach</vt:lpstr>
      <vt:lpstr>Explanation of terms</vt:lpstr>
      <vt:lpstr>Loan Attribute Analysis</vt:lpstr>
      <vt:lpstr>Loan Attribute Analysis</vt:lpstr>
      <vt:lpstr>Consumer Attribute Analysis</vt:lpstr>
      <vt:lpstr>Consumer Attribute Analysis</vt:lpstr>
      <vt:lpstr>Recommendations</vt:lpstr>
      <vt:lpstr>Recommendations</vt:lpstr>
      <vt:lpstr>Recommendations</vt:lpstr>
      <vt:lpstr>Recommendations</vt:lpstr>
      <vt:lpstr>Recommendations</vt:lpstr>
      <vt:lpstr>Recommendations</vt:lpstr>
      <vt:lpstr>Recommendations</vt:lpstr>
      <vt:lpstr>Conclusion</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Finance Company Loan Data Analysis</dc:title>
  <dc:creator>Vaddadi, Siva</dc:creator>
  <cp:lastModifiedBy>Vaddadi, Siva</cp:lastModifiedBy>
  <cp:revision>36</cp:revision>
  <dcterms:created xsi:type="dcterms:W3CDTF">2024-04-26T07:48:06Z</dcterms:created>
  <dcterms:modified xsi:type="dcterms:W3CDTF">2024-05-01T12:53:19Z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2024-04-26T07:49:18Z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093f05de-8f46-4dbf-bc8e-b6a22289ee89</vt:lpwstr>
  </property>
  <property fmtid="{D5CDD505-2E9C-101B-9397-08002B2CF9AE}" pid="8" name="MSIP_Label_dad3be33-4108-4738-9e07-d8656a181486_ContentBits">
    <vt:lpwstr>0</vt:lpwstr>
  </property>
</Properties>
</file>