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70" r:id="rId8"/>
    <p:sldId id="267" r:id="rId9"/>
    <p:sldId id="272" r:id="rId10"/>
    <p:sldId id="266" r:id="rId11"/>
    <p:sldId id="274" r:id="rId12"/>
    <p:sldId id="275" r:id="rId13"/>
    <p:sldId id="263" r:id="rId14"/>
    <p:sldId id="26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197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952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07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1181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38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48162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0226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997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9872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1654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844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F19BC-7402-4398-B54F-F264A784A0DE}"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066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F19BC-7402-4398-B54F-F264A784A0DE}"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0296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19BC-7402-4398-B54F-F264A784A0DE}"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22033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87861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7950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CF19BC-7402-4398-B54F-F264A784A0DE}"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2350507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fontScale="90000"/>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normAutofit lnSpcReduction="10000"/>
          </a:bodyPr>
          <a:lstStyle/>
          <a:p>
            <a:r>
              <a:rPr lang="en-IN" dirty="0"/>
              <a:t>EDA Case Study</a:t>
            </a:r>
          </a:p>
          <a:p>
            <a:r>
              <a:rPr lang="en-IN" dirty="0"/>
              <a:t>upGrad – IIITB ML and AI Program - Feb 24 batch</a:t>
            </a:r>
          </a:p>
          <a:p>
            <a:r>
              <a:rPr lang="en-IN" dirty="0"/>
              <a:t>Siva Vaddadi &amp; Yukta Bajaj</a:t>
            </a:r>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The default rate tends to rise with borrowers having 30+ days past due incidences (delinquencies), derogatory public records or public bankruptcy records. </a:t>
            </a:r>
          </a:p>
        </p:txBody>
      </p:sp>
      <p:pic>
        <p:nvPicPr>
          <p:cNvPr id="12" name="Picture 11">
            <a:extLst>
              <a:ext uri="{FF2B5EF4-FFF2-40B4-BE49-F238E27FC236}">
                <a16:creationId xmlns:a16="http://schemas.microsoft.com/office/drawing/2014/main" id="{14B9E4CD-074E-51DA-B3E7-A3C8B03A292B}"/>
              </a:ext>
            </a:extLst>
          </p:cNvPr>
          <p:cNvPicPr>
            <a:picLocks noChangeAspect="1"/>
          </p:cNvPicPr>
          <p:nvPr/>
        </p:nvPicPr>
        <p:blipFill>
          <a:blip r:embed="rId2"/>
          <a:stretch>
            <a:fillRect/>
          </a:stretch>
        </p:blipFill>
        <p:spPr>
          <a:xfrm>
            <a:off x="8314442" y="3813103"/>
            <a:ext cx="3538980" cy="2783467"/>
          </a:xfrm>
          <a:prstGeom prst="rect">
            <a:avLst/>
          </a:prstGeom>
        </p:spPr>
      </p:pic>
      <p:pic>
        <p:nvPicPr>
          <p:cNvPr id="14" name="Picture 13">
            <a:extLst>
              <a:ext uri="{FF2B5EF4-FFF2-40B4-BE49-F238E27FC236}">
                <a16:creationId xmlns:a16="http://schemas.microsoft.com/office/drawing/2014/main" id="{C885D6F8-C860-9AD4-8716-CB79AF200205}"/>
              </a:ext>
            </a:extLst>
          </p:cNvPr>
          <p:cNvPicPr>
            <a:picLocks noChangeAspect="1"/>
          </p:cNvPicPr>
          <p:nvPr/>
        </p:nvPicPr>
        <p:blipFill>
          <a:blip r:embed="rId3"/>
          <a:stretch>
            <a:fillRect/>
          </a:stretch>
        </p:blipFill>
        <p:spPr>
          <a:xfrm>
            <a:off x="5448693" y="2416046"/>
            <a:ext cx="3015084" cy="2324425"/>
          </a:xfrm>
          <a:prstGeom prst="rect">
            <a:avLst/>
          </a:prstGeom>
        </p:spPr>
      </p:pic>
      <p:pic>
        <p:nvPicPr>
          <p:cNvPr id="16" name="Picture 15">
            <a:extLst>
              <a:ext uri="{FF2B5EF4-FFF2-40B4-BE49-F238E27FC236}">
                <a16:creationId xmlns:a16="http://schemas.microsoft.com/office/drawing/2014/main" id="{8F170889-452D-FAF6-BBB8-9D8213240A17}"/>
              </a:ext>
            </a:extLst>
          </p:cNvPr>
          <p:cNvPicPr>
            <a:picLocks noChangeAspect="1"/>
          </p:cNvPicPr>
          <p:nvPr/>
        </p:nvPicPr>
        <p:blipFill>
          <a:blip r:embed="rId4"/>
          <a:stretch>
            <a:fillRect/>
          </a:stretch>
        </p:blipFill>
        <p:spPr>
          <a:xfrm>
            <a:off x="0" y="2416046"/>
            <a:ext cx="5448693" cy="4251565"/>
          </a:xfrm>
          <a:prstGeom prst="rect">
            <a:avLst/>
          </a:prstGeom>
        </p:spPr>
      </p:pic>
    </p:spTree>
    <p:extLst>
      <p:ext uri="{BB962C8B-B14F-4D97-AF65-F5344CB8AC3E}">
        <p14:creationId xmlns:p14="http://schemas.microsoft.com/office/powerpoint/2010/main" val="120512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Default rate increases with revolving utilization rate. Above 30% utilization rate the chances of default increase significantly.</a:t>
            </a:r>
          </a:p>
          <a:p>
            <a:pPr>
              <a:lnSpc>
                <a:spcPct val="100000"/>
              </a:lnSpc>
            </a:pPr>
            <a:r>
              <a:rPr lang="en-US" sz="1500" dirty="0"/>
              <a:t>Default rate increases with DTI, anything above 8 has significantly higher default rate.</a:t>
            </a:r>
          </a:p>
        </p:txBody>
      </p:sp>
      <p:pic>
        <p:nvPicPr>
          <p:cNvPr id="5" name="Picture 4">
            <a:extLst>
              <a:ext uri="{FF2B5EF4-FFF2-40B4-BE49-F238E27FC236}">
                <a16:creationId xmlns:a16="http://schemas.microsoft.com/office/drawing/2014/main" id="{4A12C968-77AE-6F4F-A2CE-7B9D41D5E255}"/>
              </a:ext>
            </a:extLst>
          </p:cNvPr>
          <p:cNvPicPr>
            <a:picLocks noChangeAspect="1"/>
          </p:cNvPicPr>
          <p:nvPr/>
        </p:nvPicPr>
        <p:blipFill>
          <a:blip r:embed="rId2"/>
          <a:stretch>
            <a:fillRect/>
          </a:stretch>
        </p:blipFill>
        <p:spPr>
          <a:xfrm>
            <a:off x="0" y="2753244"/>
            <a:ext cx="6050675" cy="3926301"/>
          </a:xfrm>
          <a:prstGeom prst="rect">
            <a:avLst/>
          </a:prstGeom>
        </p:spPr>
      </p:pic>
      <p:pic>
        <p:nvPicPr>
          <p:cNvPr id="7" name="Picture 6">
            <a:extLst>
              <a:ext uri="{FF2B5EF4-FFF2-40B4-BE49-F238E27FC236}">
                <a16:creationId xmlns:a16="http://schemas.microsoft.com/office/drawing/2014/main" id="{FAA8A031-F69F-1FAC-527D-1B6294BA7156}"/>
              </a:ext>
            </a:extLst>
          </p:cNvPr>
          <p:cNvPicPr>
            <a:picLocks noChangeAspect="1"/>
          </p:cNvPicPr>
          <p:nvPr/>
        </p:nvPicPr>
        <p:blipFill>
          <a:blip r:embed="rId3"/>
          <a:stretch>
            <a:fillRect/>
          </a:stretch>
        </p:blipFill>
        <p:spPr>
          <a:xfrm>
            <a:off x="6095999" y="2753244"/>
            <a:ext cx="6102629" cy="3926300"/>
          </a:xfrm>
          <a:prstGeom prst="rect">
            <a:avLst/>
          </a:prstGeom>
        </p:spPr>
      </p:pic>
    </p:spTree>
    <p:extLst>
      <p:ext uri="{BB962C8B-B14F-4D97-AF65-F5344CB8AC3E}">
        <p14:creationId xmlns:p14="http://schemas.microsoft.com/office/powerpoint/2010/main" val="60994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Default rate increases with number of inquiries in last 6 months in general. </a:t>
            </a:r>
          </a:p>
          <a:p>
            <a:pPr>
              <a:lnSpc>
                <a:spcPct val="100000"/>
              </a:lnSpc>
            </a:pPr>
            <a:r>
              <a:rPr lang="en-US" sz="1500" dirty="0"/>
              <a:t>Recovery fees paid by borrower is a lead indicator of loan default. </a:t>
            </a:r>
          </a:p>
        </p:txBody>
      </p:sp>
      <p:pic>
        <p:nvPicPr>
          <p:cNvPr id="5" name="Picture 4">
            <a:extLst>
              <a:ext uri="{FF2B5EF4-FFF2-40B4-BE49-F238E27FC236}">
                <a16:creationId xmlns:a16="http://schemas.microsoft.com/office/drawing/2014/main" id="{73E448F6-2DBC-E87F-0708-3A8E69858144}"/>
              </a:ext>
            </a:extLst>
          </p:cNvPr>
          <p:cNvPicPr>
            <a:picLocks noChangeAspect="1"/>
          </p:cNvPicPr>
          <p:nvPr/>
        </p:nvPicPr>
        <p:blipFill>
          <a:blip r:embed="rId2"/>
          <a:stretch>
            <a:fillRect/>
          </a:stretch>
        </p:blipFill>
        <p:spPr>
          <a:xfrm>
            <a:off x="35647" y="2860316"/>
            <a:ext cx="6060353" cy="3907249"/>
          </a:xfrm>
          <a:prstGeom prst="rect">
            <a:avLst/>
          </a:prstGeom>
        </p:spPr>
      </p:pic>
      <p:pic>
        <p:nvPicPr>
          <p:cNvPr id="7" name="Picture 6">
            <a:extLst>
              <a:ext uri="{FF2B5EF4-FFF2-40B4-BE49-F238E27FC236}">
                <a16:creationId xmlns:a16="http://schemas.microsoft.com/office/drawing/2014/main" id="{EDFC94FB-7756-4164-CD4D-7C426BAE4B09}"/>
              </a:ext>
            </a:extLst>
          </p:cNvPr>
          <p:cNvPicPr>
            <a:picLocks noChangeAspect="1"/>
          </p:cNvPicPr>
          <p:nvPr/>
        </p:nvPicPr>
        <p:blipFill>
          <a:blip r:embed="rId3"/>
          <a:stretch>
            <a:fillRect/>
          </a:stretch>
        </p:blipFill>
        <p:spPr>
          <a:xfrm>
            <a:off x="6096000" y="2889362"/>
            <a:ext cx="5819480" cy="3883686"/>
          </a:xfrm>
          <a:prstGeom prst="rect">
            <a:avLst/>
          </a:prstGeom>
        </p:spPr>
      </p:pic>
    </p:spTree>
    <p:extLst>
      <p:ext uri="{BB962C8B-B14F-4D97-AF65-F5344CB8AC3E}">
        <p14:creationId xmlns:p14="http://schemas.microsoft.com/office/powerpoint/2010/main" val="371584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The primary objective of this analysis is</a:t>
            </a:r>
          </a:p>
          <a:p>
            <a:pPr lvl="1">
              <a:lnSpc>
                <a:spcPct val="100000"/>
              </a:lnSpc>
            </a:pPr>
            <a:r>
              <a:rPr lang="en-US" sz="1500" dirty="0"/>
              <a:t>Not to attack the main revenue generator for the company</a:t>
            </a:r>
          </a:p>
          <a:p>
            <a:pPr lvl="1">
              <a:lnSpc>
                <a:spcPct val="100000"/>
              </a:lnSpc>
            </a:pPr>
            <a:r>
              <a:rPr lang="en-US" sz="1500" dirty="0"/>
              <a:t>Keep the recommendations few so company can implement them</a:t>
            </a:r>
          </a:p>
        </p:txBody>
      </p:sp>
    </p:spTree>
    <p:extLst>
      <p:ext uri="{BB962C8B-B14F-4D97-AF65-F5344CB8AC3E}">
        <p14:creationId xmlns:p14="http://schemas.microsoft.com/office/powerpoint/2010/main" val="7863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a:xfrm>
            <a:off x="677334" y="1488612"/>
            <a:ext cx="9275558" cy="4982525"/>
          </a:xfrm>
        </p:spPr>
        <p:txBody>
          <a:bodyPr>
            <a:noAutofit/>
          </a:bodyPr>
          <a:lstStyle/>
          <a:p>
            <a:pPr>
              <a:lnSpc>
                <a:spcPct val="100000"/>
              </a:lnSpc>
            </a:pPr>
            <a:r>
              <a:rPr lang="en-US" sz="1500" dirty="0"/>
              <a:t>To mitigate default risk, aim to keep the interest rate below 12%.</a:t>
            </a:r>
          </a:p>
          <a:p>
            <a:pPr>
              <a:lnSpc>
                <a:spcPct val="100000"/>
              </a:lnSpc>
            </a:pPr>
            <a:r>
              <a:rPr lang="en-US" sz="1500" dirty="0"/>
              <a:t>The company should contemplate diversifying loan purposes by decreasing the overall percentage of loans earmarked for debt consolidation. Instead, it should increase loan allocations toward categories such as car purchases, credit card payments, home improvements, weddings, and major purchases. These categories were found to have lower default rates, thereby are good options to mitigate default risk.</a:t>
            </a:r>
          </a:p>
          <a:p>
            <a:r>
              <a:rPr lang="en-US" sz="1500" dirty="0"/>
              <a:t>Borrowers falling into the following categories are at a heightened risk of default:</a:t>
            </a:r>
          </a:p>
          <a:p>
            <a:pPr lvl="1"/>
            <a:r>
              <a:rPr lang="en-US" sz="1500" dirty="0"/>
              <a:t>Individuals with a history of 30+ days past due incidences (delinquencies), derogatory public records, or public bankruptcy records.</a:t>
            </a:r>
          </a:p>
          <a:p>
            <a:pPr lvl="1"/>
            <a:r>
              <a:rPr lang="en-US" sz="1500" dirty="0"/>
              <a:t>Those with a loan revolving utilization rate exceeding 30%.</a:t>
            </a:r>
          </a:p>
          <a:p>
            <a:pPr lvl="1"/>
            <a:r>
              <a:rPr lang="en-US" sz="1500" dirty="0"/>
              <a:t>Borrowers with a debt-to-income ratio (DTI) surpassing 8.</a:t>
            </a:r>
          </a:p>
          <a:p>
            <a:pPr lvl="1"/>
            <a:r>
              <a:rPr lang="en-US" sz="1500" dirty="0"/>
              <a:t>Individuals who have made more than one loan inquiry in the last 6 months.</a:t>
            </a:r>
          </a:p>
          <a:p>
            <a:pPr lvl="1"/>
            <a:r>
              <a:rPr lang="en-US" sz="1500" dirty="0"/>
              <a:t>Borrowers with a record of paying recovery fees.</a:t>
            </a:r>
          </a:p>
          <a:p>
            <a:pPr marL="0" indent="0">
              <a:buNone/>
            </a:pPr>
            <a:r>
              <a:rPr lang="en-US" sz="1500" dirty="0"/>
              <a:t>     For future loans extended to borrowers meeting the aforementioned conditions, it is advisable to mitigate loan default risk by considering strategies such as offering smaller loan amounts and/or higher interest rates. These measures can help offset the increased default risk associated with these borrower profiles.</a:t>
            </a:r>
            <a:endParaRPr lang="en-IN" sz="1500" dirty="0"/>
          </a:p>
        </p:txBody>
      </p:sp>
    </p:spTree>
    <p:extLst>
      <p:ext uri="{BB962C8B-B14F-4D97-AF65-F5344CB8AC3E}">
        <p14:creationId xmlns:p14="http://schemas.microsoft.com/office/powerpoint/2010/main" val="164471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D0BD6A-4DA9-8839-F8FF-2AAF7E6D05B5}"/>
              </a:ext>
            </a:extLst>
          </p:cNvPr>
          <p:cNvSpPr>
            <a:spLocks noGrp="1"/>
          </p:cNvSpPr>
          <p:nvPr>
            <p:ph idx="4294967295"/>
          </p:nvPr>
        </p:nvSpPr>
        <p:spPr>
          <a:xfrm>
            <a:off x="4654295" y="816638"/>
            <a:ext cx="4619706" cy="5224724"/>
          </a:xfrm>
        </p:spPr>
        <p:txBody>
          <a:bodyPr vert="horz" lIns="91440" tIns="45720" rIns="91440" bIns="45720" rtlCol="0" anchor="ctr">
            <a:normAutofit/>
          </a:bodyPr>
          <a:lstStyle/>
          <a:p>
            <a:pPr marL="0" indent="0">
              <a:buNone/>
            </a:pPr>
            <a:r>
              <a:rPr lang="en-US" sz="4400" dirty="0"/>
              <a:t>Thank you</a:t>
            </a:r>
          </a:p>
        </p:txBody>
      </p:sp>
    </p:spTree>
    <p:extLst>
      <p:ext uri="{BB962C8B-B14F-4D97-AF65-F5344CB8AC3E}">
        <p14:creationId xmlns:p14="http://schemas.microsoft.com/office/powerpoint/2010/main" val="30094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a:xfrm>
            <a:off x="677334" y="1488613"/>
            <a:ext cx="8596668" cy="3880773"/>
          </a:xfrm>
        </p:spPr>
        <p:txBody>
          <a:bodyPr>
            <a:normAutofit fontScale="92500" lnSpcReduction="20000"/>
          </a:bodyPr>
          <a:lstStyle/>
          <a:p>
            <a:pPr>
              <a:lnSpc>
                <a:spcPct val="100000"/>
              </a:lnSpc>
            </a:pPr>
            <a:r>
              <a:rPr lang="en-US" sz="1600" dirty="0"/>
              <a:t>Data Understanding: Load and inspect the loan dataset.</a:t>
            </a:r>
          </a:p>
          <a:p>
            <a:pPr>
              <a:lnSpc>
                <a:spcPct val="100000"/>
              </a:lnSpc>
            </a:pPr>
            <a:r>
              <a:rPr lang="en-US" sz="1600" dirty="0"/>
              <a:t>Data Cleaning: Handle missing values and drop irrelevant columns.</a:t>
            </a:r>
          </a:p>
          <a:p>
            <a:pPr lvl="1">
              <a:lnSpc>
                <a:spcPct val="100000"/>
              </a:lnSpc>
            </a:pPr>
            <a:r>
              <a:rPr lang="en-US" sz="1600" dirty="0"/>
              <a:t>Drop columns having more than 35% null values</a:t>
            </a:r>
          </a:p>
          <a:p>
            <a:pPr lvl="1">
              <a:lnSpc>
                <a:spcPct val="100000"/>
              </a:lnSpc>
            </a:pPr>
            <a:r>
              <a:rPr lang="en-US" sz="1600" dirty="0"/>
              <a:t>Drop columns having 100% duplicate values</a:t>
            </a:r>
          </a:p>
          <a:p>
            <a:pPr lvl="1">
              <a:lnSpc>
                <a:spcPct val="100000"/>
              </a:lnSpc>
            </a:pPr>
            <a:r>
              <a:rPr lang="en-US" sz="1600" dirty="0"/>
              <a:t>Fill null values with median or mode</a:t>
            </a:r>
          </a:p>
          <a:p>
            <a:pPr lvl="1">
              <a:lnSpc>
                <a:spcPct val="100000"/>
              </a:lnSpc>
            </a:pPr>
            <a:r>
              <a:rPr lang="en-US" sz="1600" dirty="0"/>
              <a:t>Do not consider rows with outlier values such as annual income &gt; 0.2 million</a:t>
            </a:r>
          </a:p>
          <a:p>
            <a:pPr lvl="1">
              <a:lnSpc>
                <a:spcPct val="100000"/>
              </a:lnSpc>
            </a:pPr>
            <a:r>
              <a:rPr lang="en-US" sz="1600" dirty="0"/>
              <a:t>Remove text from numeric columns such as percent sign</a:t>
            </a:r>
          </a:p>
          <a:p>
            <a:pPr>
              <a:lnSpc>
                <a:spcPct val="100000"/>
              </a:lnSpc>
            </a:pPr>
            <a:r>
              <a:rPr lang="en-US" sz="1600" dirty="0"/>
              <a:t>Univariate Analysis: Explore the distribution of each attribute after cleaning up such as loan amounts and interest rates, etc.</a:t>
            </a:r>
          </a:p>
          <a:p>
            <a:pPr>
              <a:lnSpc>
                <a:spcPct val="100000"/>
              </a:lnSpc>
            </a:pPr>
            <a:r>
              <a:rPr lang="en-US" sz="1600" dirty="0"/>
              <a:t>Bivariate Analysis: Investigate the relationship between columns such as loan amount and loan status.</a:t>
            </a:r>
          </a:p>
          <a:p>
            <a:pPr>
              <a:lnSpc>
                <a:spcPct val="100000"/>
              </a:lnSpc>
            </a:pPr>
            <a:r>
              <a:rPr lang="en-US" sz="1600" dirty="0"/>
              <a:t>Insights &amp; Recommendations: Draw insights and provide recommendations for mitigating default risk.</a:t>
            </a:r>
            <a:endParaRPr lang="en-IN" sz="1600"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For univariate analysis we have 2 terms</a:t>
            </a:r>
          </a:p>
          <a:p>
            <a:pPr lvl="1">
              <a:lnSpc>
                <a:spcPct val="100000"/>
              </a:lnSpc>
            </a:pPr>
            <a:r>
              <a:rPr lang="en-US" sz="1500" dirty="0"/>
              <a:t>Most number of or mostly range between</a:t>
            </a:r>
          </a:p>
          <a:p>
            <a:pPr marL="457200" lvl="1" indent="0">
              <a:lnSpc>
                <a:spcPct val="100000"/>
              </a:lnSpc>
              <a:buNone/>
            </a:pPr>
            <a:r>
              <a:rPr lang="en-US" sz="1500" dirty="0"/>
              <a:t>	Inter Quartile Range (IQR) or range between Q1 and Q3 of box plot for that column</a:t>
            </a:r>
          </a:p>
          <a:p>
            <a:pPr lvl="1">
              <a:lnSpc>
                <a:spcPct val="100000"/>
              </a:lnSpc>
            </a:pPr>
            <a:r>
              <a:rPr lang="en-US" sz="1500" dirty="0"/>
              <a:t>Average</a:t>
            </a:r>
          </a:p>
          <a:p>
            <a:pPr marL="914400" lvl="2" indent="0">
              <a:lnSpc>
                <a:spcPct val="100000"/>
              </a:lnSpc>
              <a:buNone/>
            </a:pPr>
            <a:r>
              <a:rPr lang="en-US" sz="1500" dirty="0"/>
              <a:t>Median value of the column</a:t>
            </a:r>
          </a:p>
          <a:p>
            <a:pPr>
              <a:lnSpc>
                <a:spcPct val="100000"/>
              </a:lnSpc>
            </a:pPr>
            <a:r>
              <a:rPr lang="en-US" sz="1500" dirty="0"/>
              <a:t>Grade A is lowest, and F is highest. A is lower than B which is lower than C and so on</a:t>
            </a:r>
          </a:p>
          <a:p>
            <a:pPr>
              <a:lnSpc>
                <a:spcPct val="100000"/>
              </a:lnSpc>
            </a:pPr>
            <a:r>
              <a:rPr lang="en-US" sz="1500" dirty="0"/>
              <a:t>~ symbol represents around that number. For example ~25 means around 25</a:t>
            </a:r>
          </a:p>
          <a:p>
            <a:pPr>
              <a:lnSpc>
                <a:spcPct val="100000"/>
              </a:lnSpc>
            </a:pPr>
            <a:r>
              <a:rPr lang="en-US" sz="1500" dirty="0"/>
              <a:t>Most of the numbers and percentages are rounded off to nearest integer for easy reading</a:t>
            </a:r>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a:xfrm>
            <a:off x="677334" y="1488613"/>
            <a:ext cx="8596668" cy="3880773"/>
          </a:xfrm>
        </p:spPr>
        <p:txBody>
          <a:bodyPr>
            <a:normAutofit fontScale="92500"/>
          </a:bodyPr>
          <a:lstStyle/>
          <a:p>
            <a:pPr>
              <a:lnSpc>
                <a:spcPct val="100000"/>
              </a:lnSpc>
            </a:pPr>
            <a:r>
              <a:rPr lang="en-US" sz="1600" dirty="0"/>
              <a:t>Charged off loans stand at 14.66% and this needs to be brought down.</a:t>
            </a:r>
          </a:p>
          <a:p>
            <a:pPr>
              <a:lnSpc>
                <a:spcPct val="100000"/>
              </a:lnSpc>
            </a:pPr>
            <a:r>
              <a:rPr lang="en-US" sz="1600" dirty="0"/>
              <a:t>The Consumer Finance Company has been giving loans mostly in the range of $5 to $15k with a spike at every 5k. Average loan amount is $9600</a:t>
            </a:r>
          </a:p>
          <a:p>
            <a:pPr>
              <a:lnSpc>
                <a:spcPct val="100000"/>
              </a:lnSpc>
            </a:pPr>
            <a:r>
              <a:rPr lang="en-US" sz="1600" dirty="0"/>
              <a:t>Interest rates mostly range between ~9% to 14%. Average interest rate is around 12%</a:t>
            </a:r>
          </a:p>
          <a:p>
            <a:pPr>
              <a:lnSpc>
                <a:spcPct val="100000"/>
              </a:lnSpc>
            </a:pPr>
            <a:r>
              <a:rPr lang="en-US" sz="1600" dirty="0"/>
              <a:t>Most of the Installment amounts range between $165 to $420. Average installment is ~$275</a:t>
            </a:r>
          </a:p>
          <a:p>
            <a:pPr>
              <a:lnSpc>
                <a:spcPct val="100000"/>
              </a:lnSpc>
            </a:pPr>
            <a:r>
              <a:rPr lang="en-US" sz="1600" dirty="0"/>
              <a:t>Loans are typically extended to borrower’s whose annual income ranges from $40,000 to $80,000, with an average annual income of $58,000.</a:t>
            </a:r>
          </a:p>
          <a:p>
            <a:pPr>
              <a:lnSpc>
                <a:spcPct val="100000"/>
              </a:lnSpc>
            </a:pPr>
            <a:r>
              <a:rPr lang="en-US" sz="1600" dirty="0"/>
              <a:t>The number of loans granted with a 36-month tenure at ~75% is nearly three times the number granted with a 60-month tenure (~25%).</a:t>
            </a:r>
          </a:p>
          <a:p>
            <a:pPr>
              <a:lnSpc>
                <a:spcPct val="100000"/>
              </a:lnSpc>
            </a:pPr>
            <a:r>
              <a:rPr lang="en-US" sz="1600"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74C3-AD77-41D4-AD53-688CCBFADC50}"/>
              </a:ext>
            </a:extLst>
          </p:cNvPr>
          <p:cNvSpPr>
            <a:spLocks noGrp="1"/>
          </p:cNvSpPr>
          <p:nvPr>
            <p:ph type="title"/>
          </p:nvPr>
        </p:nvSpPr>
        <p:spPr>
          <a:xfrm>
            <a:off x="597031" y="346058"/>
            <a:ext cx="10515600" cy="1325563"/>
          </a:xfrm>
        </p:spPr>
        <p:txBody>
          <a:bodyPr/>
          <a:lstStyle/>
          <a:p>
            <a:r>
              <a:rPr lang="en-IN" dirty="0"/>
              <a:t>Loan Attribute Analysis</a:t>
            </a:r>
          </a:p>
        </p:txBody>
      </p:sp>
      <p:pic>
        <p:nvPicPr>
          <p:cNvPr id="4" name="Content Placeholder 4" descr="A graph of a number of people&#10;&#10;Description automatically generated with medium confidence">
            <a:extLst>
              <a:ext uri="{FF2B5EF4-FFF2-40B4-BE49-F238E27FC236}">
                <a16:creationId xmlns:a16="http://schemas.microsoft.com/office/drawing/2014/main" id="{6F28C8BD-5E65-93B6-30E3-F2DD4E77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705"/>
            <a:ext cx="3072047" cy="2252835"/>
          </a:xfrm>
          <a:prstGeom prst="rect">
            <a:avLst/>
          </a:prstGeom>
        </p:spPr>
      </p:pic>
      <p:pic>
        <p:nvPicPr>
          <p:cNvPr id="5" name="Picture 4" descr="A graph with numbers and a blue rectangle&#10;&#10;Description automatically generated">
            <a:extLst>
              <a:ext uri="{FF2B5EF4-FFF2-40B4-BE49-F238E27FC236}">
                <a16:creationId xmlns:a16="http://schemas.microsoft.com/office/drawing/2014/main" id="{010C4E4B-24BE-BB57-C4E9-FAB10FA6C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5347"/>
            <a:ext cx="3078637" cy="2812653"/>
          </a:xfrm>
          <a:prstGeom prst="rect">
            <a:avLst/>
          </a:prstGeom>
        </p:spPr>
      </p:pic>
      <p:pic>
        <p:nvPicPr>
          <p:cNvPr id="6" name="Picture 5" descr="A graph with a blue rectangle&#10;&#10;Description automatically generated">
            <a:extLst>
              <a:ext uri="{FF2B5EF4-FFF2-40B4-BE49-F238E27FC236}">
                <a16:creationId xmlns:a16="http://schemas.microsoft.com/office/drawing/2014/main" id="{322F1DB1-72A1-B8A0-FAA7-066038958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758" y="4045347"/>
            <a:ext cx="3159341" cy="2812653"/>
          </a:xfrm>
          <a:prstGeom prst="rect">
            <a:avLst/>
          </a:prstGeom>
        </p:spPr>
      </p:pic>
      <p:pic>
        <p:nvPicPr>
          <p:cNvPr id="7" name="Picture 6" descr="A graph with a blue rectangle and black lines">
            <a:extLst>
              <a:ext uri="{FF2B5EF4-FFF2-40B4-BE49-F238E27FC236}">
                <a16:creationId xmlns:a16="http://schemas.microsoft.com/office/drawing/2014/main" id="{F473D980-6BB6-D404-D8D8-C6964558B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395" y="4045347"/>
            <a:ext cx="3088944" cy="2812652"/>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4E41CE7-F48F-86BD-C8EC-8CE63E225B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5515" y="4045347"/>
            <a:ext cx="3127582" cy="2812652"/>
          </a:xfrm>
          <a:prstGeom prst="rect">
            <a:avLst/>
          </a:prstGeom>
        </p:spPr>
      </p:pic>
      <p:pic>
        <p:nvPicPr>
          <p:cNvPr id="9" name="Picture 8">
            <a:extLst>
              <a:ext uri="{FF2B5EF4-FFF2-40B4-BE49-F238E27FC236}">
                <a16:creationId xmlns:a16="http://schemas.microsoft.com/office/drawing/2014/main" id="{85BA427C-C461-7558-ED63-AFB27D8B9120}"/>
              </a:ext>
            </a:extLst>
          </p:cNvPr>
          <p:cNvPicPr>
            <a:picLocks noChangeAspect="1"/>
          </p:cNvPicPr>
          <p:nvPr/>
        </p:nvPicPr>
        <p:blipFill>
          <a:blip r:embed="rId7"/>
          <a:stretch>
            <a:fillRect/>
          </a:stretch>
        </p:blipFill>
        <p:spPr>
          <a:xfrm>
            <a:off x="5898812" y="1055973"/>
            <a:ext cx="5696157" cy="3013326"/>
          </a:xfrm>
          <a:prstGeom prst="rect">
            <a:avLst/>
          </a:prstGeom>
        </p:spPr>
      </p:pic>
      <p:pic>
        <p:nvPicPr>
          <p:cNvPr id="10" name="Picture 9">
            <a:extLst>
              <a:ext uri="{FF2B5EF4-FFF2-40B4-BE49-F238E27FC236}">
                <a16:creationId xmlns:a16="http://schemas.microsoft.com/office/drawing/2014/main" id="{D92F8CAF-F095-3C25-480D-5B5C19D64B79}"/>
              </a:ext>
            </a:extLst>
          </p:cNvPr>
          <p:cNvPicPr>
            <a:picLocks noChangeAspect="1"/>
          </p:cNvPicPr>
          <p:nvPr/>
        </p:nvPicPr>
        <p:blipFill>
          <a:blip r:embed="rId8"/>
          <a:stretch>
            <a:fillRect/>
          </a:stretch>
        </p:blipFill>
        <p:spPr>
          <a:xfrm>
            <a:off x="3017698" y="961705"/>
            <a:ext cx="3078302" cy="2252835"/>
          </a:xfrm>
          <a:prstGeom prst="rect">
            <a:avLst/>
          </a:prstGeom>
        </p:spPr>
      </p:pic>
    </p:spTree>
    <p:extLst>
      <p:ext uri="{BB962C8B-B14F-4D97-AF65-F5344CB8AC3E}">
        <p14:creationId xmlns:p14="http://schemas.microsoft.com/office/powerpoint/2010/main" val="40155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Borrower Debt To Income ratio mostly ranges between ~8 to 18. Average is 13.47</a:t>
            </a:r>
          </a:p>
          <a:p>
            <a:pPr>
              <a:lnSpc>
                <a:spcPct val="100000"/>
              </a:lnSpc>
            </a:pPr>
            <a:r>
              <a:rPr lang="en-US" sz="1500" dirty="0"/>
              <a:t>Most borrowers are rated as B grade (30%), followed by A (26%), C (20%), D (13%), E (7%), F (3%), and G (1%).</a:t>
            </a:r>
          </a:p>
          <a:p>
            <a:pPr>
              <a:lnSpc>
                <a:spcPct val="100000"/>
              </a:lnSpc>
            </a:pPr>
            <a:r>
              <a:rPr lang="en-US" sz="1500" dirty="0"/>
              <a:t>The majority of loans are allocated to borrowers who either pay rent (48%) or a mortgage (44%), with homeowners comprising the remaining 8%.</a:t>
            </a:r>
          </a:p>
          <a:p>
            <a:pPr>
              <a:lnSpc>
                <a:spcPct val="100000"/>
              </a:lnSpc>
            </a:pPr>
            <a:r>
              <a:rPr lang="en-US" sz="1500" dirty="0"/>
              <a:t>Most loans are extended to </a:t>
            </a:r>
            <a:r>
              <a:rPr lang="en-US" sz="1500" i="1" dirty="0"/>
              <a:t>unverified borrowers (43%), </a:t>
            </a:r>
            <a:r>
              <a:rPr lang="en-US" sz="1500" dirty="0"/>
              <a:t>followed by verified borrowers (32%), and source verified borrowers (25%).</a:t>
            </a:r>
            <a:endParaRPr lang="en-US" sz="1500" i="1" dirty="0"/>
          </a:p>
          <a:p>
            <a:pPr>
              <a:lnSpc>
                <a:spcPct val="100000"/>
              </a:lnSpc>
            </a:pPr>
            <a:r>
              <a:rPr lang="en-US" sz="1500" dirty="0"/>
              <a:t>95% of borrowers have 0 public records, while 5% have 1. Additionally, 96% have 0 public bankruptcy records, with 4% having 1.</a:t>
            </a:r>
          </a:p>
          <a:p>
            <a:pPr>
              <a:lnSpc>
                <a:spcPct val="100000"/>
              </a:lnSpc>
            </a:pPr>
            <a:r>
              <a:rPr lang="en-US" sz="1500" dirty="0"/>
              <a:t>89% of borrowers do not have 30+ days past due incidences in last 2 years. 8% have had one such incident, 2% have had two, and 1% have had three.</a:t>
            </a:r>
          </a:p>
          <a:p>
            <a:pPr>
              <a:lnSpc>
                <a:spcPct val="100000"/>
              </a:lnSpc>
            </a:pPr>
            <a:r>
              <a:rPr lang="en-US" sz="1500" dirty="0"/>
              <a:t>Over the last 6 months, 49% of borrowers did not make any inquiries, while 28% made one, 15% made two, and 8% made three inquiries.</a:t>
            </a:r>
          </a:p>
        </p:txBody>
      </p:sp>
    </p:spTree>
    <p:extLst>
      <p:ext uri="{BB962C8B-B14F-4D97-AF65-F5344CB8AC3E}">
        <p14:creationId xmlns:p14="http://schemas.microsoft.com/office/powerpoint/2010/main" val="128841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D91E-8C30-EAFA-DD52-78975D904EE5}"/>
              </a:ext>
            </a:extLst>
          </p:cNvPr>
          <p:cNvSpPr>
            <a:spLocks noGrp="1"/>
          </p:cNvSpPr>
          <p:nvPr>
            <p:ph type="title"/>
          </p:nvPr>
        </p:nvSpPr>
        <p:spPr>
          <a:xfrm>
            <a:off x="521676" y="423790"/>
            <a:ext cx="10515600" cy="1325563"/>
          </a:xfrm>
        </p:spPr>
        <p:txBody>
          <a:bodyPr/>
          <a:lstStyle/>
          <a:p>
            <a:r>
              <a:rPr lang="en-IN" dirty="0"/>
              <a:t>Consumer Attribute Analysis</a:t>
            </a:r>
          </a:p>
        </p:txBody>
      </p:sp>
      <p:pic>
        <p:nvPicPr>
          <p:cNvPr id="5" name="Content Placeholder 4">
            <a:extLst>
              <a:ext uri="{FF2B5EF4-FFF2-40B4-BE49-F238E27FC236}">
                <a16:creationId xmlns:a16="http://schemas.microsoft.com/office/drawing/2014/main" id="{B72768D5-81C6-92FB-C579-0C8AD7C62890}"/>
              </a:ext>
            </a:extLst>
          </p:cNvPr>
          <p:cNvPicPr>
            <a:picLocks noGrp="1" noChangeAspect="1"/>
          </p:cNvPicPr>
          <p:nvPr>
            <p:ph idx="1"/>
          </p:nvPr>
        </p:nvPicPr>
        <p:blipFill>
          <a:blip r:embed="rId2"/>
          <a:stretch>
            <a:fillRect/>
          </a:stretch>
        </p:blipFill>
        <p:spPr>
          <a:xfrm>
            <a:off x="9103575" y="3715299"/>
            <a:ext cx="3006942" cy="2742062"/>
          </a:xfrm>
        </p:spPr>
      </p:pic>
      <p:pic>
        <p:nvPicPr>
          <p:cNvPr id="8" name="Picture 7">
            <a:extLst>
              <a:ext uri="{FF2B5EF4-FFF2-40B4-BE49-F238E27FC236}">
                <a16:creationId xmlns:a16="http://schemas.microsoft.com/office/drawing/2014/main" id="{6D91ED96-4C64-F014-C17F-06FFAD36FC46}"/>
              </a:ext>
            </a:extLst>
          </p:cNvPr>
          <p:cNvPicPr>
            <a:picLocks noChangeAspect="1"/>
          </p:cNvPicPr>
          <p:nvPr/>
        </p:nvPicPr>
        <p:blipFill>
          <a:blip r:embed="rId3"/>
          <a:stretch>
            <a:fillRect/>
          </a:stretch>
        </p:blipFill>
        <p:spPr>
          <a:xfrm>
            <a:off x="117094" y="1086572"/>
            <a:ext cx="2995562" cy="2188294"/>
          </a:xfrm>
          <a:prstGeom prst="rect">
            <a:avLst/>
          </a:prstGeom>
        </p:spPr>
      </p:pic>
      <p:pic>
        <p:nvPicPr>
          <p:cNvPr id="11" name="Picture 10">
            <a:extLst>
              <a:ext uri="{FF2B5EF4-FFF2-40B4-BE49-F238E27FC236}">
                <a16:creationId xmlns:a16="http://schemas.microsoft.com/office/drawing/2014/main" id="{ADE08BF5-FD44-8324-DF23-02F676464FE7}"/>
              </a:ext>
            </a:extLst>
          </p:cNvPr>
          <p:cNvPicPr>
            <a:picLocks noChangeAspect="1"/>
          </p:cNvPicPr>
          <p:nvPr/>
        </p:nvPicPr>
        <p:blipFill>
          <a:blip r:embed="rId4"/>
          <a:stretch>
            <a:fillRect/>
          </a:stretch>
        </p:blipFill>
        <p:spPr>
          <a:xfrm>
            <a:off x="3023753" y="1086572"/>
            <a:ext cx="3030466" cy="2188294"/>
          </a:xfrm>
          <a:prstGeom prst="rect">
            <a:avLst/>
          </a:prstGeom>
        </p:spPr>
      </p:pic>
      <p:pic>
        <p:nvPicPr>
          <p:cNvPr id="13" name="Picture 12">
            <a:extLst>
              <a:ext uri="{FF2B5EF4-FFF2-40B4-BE49-F238E27FC236}">
                <a16:creationId xmlns:a16="http://schemas.microsoft.com/office/drawing/2014/main" id="{7BF5E092-D18B-3616-1909-5884DD3DFE9C}"/>
              </a:ext>
            </a:extLst>
          </p:cNvPr>
          <p:cNvPicPr>
            <a:picLocks noChangeAspect="1"/>
          </p:cNvPicPr>
          <p:nvPr/>
        </p:nvPicPr>
        <p:blipFill>
          <a:blip r:embed="rId5"/>
          <a:stretch>
            <a:fillRect/>
          </a:stretch>
        </p:blipFill>
        <p:spPr>
          <a:xfrm>
            <a:off x="6137783" y="1086572"/>
            <a:ext cx="3020318" cy="2188294"/>
          </a:xfrm>
          <a:prstGeom prst="rect">
            <a:avLst/>
          </a:prstGeom>
        </p:spPr>
      </p:pic>
      <p:pic>
        <p:nvPicPr>
          <p:cNvPr id="15" name="Picture 14">
            <a:extLst>
              <a:ext uri="{FF2B5EF4-FFF2-40B4-BE49-F238E27FC236}">
                <a16:creationId xmlns:a16="http://schemas.microsoft.com/office/drawing/2014/main" id="{88EC73A9-DB34-FE21-1835-1582EB17857B}"/>
              </a:ext>
            </a:extLst>
          </p:cNvPr>
          <p:cNvPicPr>
            <a:picLocks noChangeAspect="1"/>
          </p:cNvPicPr>
          <p:nvPr/>
        </p:nvPicPr>
        <p:blipFill>
          <a:blip r:embed="rId6"/>
          <a:stretch>
            <a:fillRect/>
          </a:stretch>
        </p:blipFill>
        <p:spPr>
          <a:xfrm>
            <a:off x="36195" y="3715299"/>
            <a:ext cx="2987558" cy="2166985"/>
          </a:xfrm>
          <a:prstGeom prst="rect">
            <a:avLst/>
          </a:prstGeom>
        </p:spPr>
      </p:pic>
      <p:pic>
        <p:nvPicPr>
          <p:cNvPr id="17" name="Picture 16">
            <a:extLst>
              <a:ext uri="{FF2B5EF4-FFF2-40B4-BE49-F238E27FC236}">
                <a16:creationId xmlns:a16="http://schemas.microsoft.com/office/drawing/2014/main" id="{0EA28992-ECE5-406D-3F06-DA48093C503A}"/>
              </a:ext>
            </a:extLst>
          </p:cNvPr>
          <p:cNvPicPr>
            <a:picLocks noChangeAspect="1"/>
          </p:cNvPicPr>
          <p:nvPr/>
        </p:nvPicPr>
        <p:blipFill>
          <a:blip r:embed="rId7"/>
          <a:stretch>
            <a:fillRect/>
          </a:stretch>
        </p:blipFill>
        <p:spPr>
          <a:xfrm>
            <a:off x="3112656" y="3715300"/>
            <a:ext cx="2983344" cy="2182852"/>
          </a:xfrm>
          <a:prstGeom prst="rect">
            <a:avLst/>
          </a:prstGeom>
        </p:spPr>
      </p:pic>
      <p:pic>
        <p:nvPicPr>
          <p:cNvPr id="19" name="Picture 18">
            <a:extLst>
              <a:ext uri="{FF2B5EF4-FFF2-40B4-BE49-F238E27FC236}">
                <a16:creationId xmlns:a16="http://schemas.microsoft.com/office/drawing/2014/main" id="{9E152C51-8251-0116-3F3A-DEE8B9E50E67}"/>
              </a:ext>
            </a:extLst>
          </p:cNvPr>
          <p:cNvPicPr>
            <a:picLocks noChangeAspect="1"/>
          </p:cNvPicPr>
          <p:nvPr/>
        </p:nvPicPr>
        <p:blipFill>
          <a:blip r:embed="rId8"/>
          <a:stretch>
            <a:fillRect/>
          </a:stretch>
        </p:blipFill>
        <p:spPr>
          <a:xfrm>
            <a:off x="6039440" y="3715299"/>
            <a:ext cx="2971756" cy="2188294"/>
          </a:xfrm>
          <a:prstGeom prst="rect">
            <a:avLst/>
          </a:prstGeom>
        </p:spPr>
      </p:pic>
      <p:pic>
        <p:nvPicPr>
          <p:cNvPr id="23" name="Picture 22">
            <a:extLst>
              <a:ext uri="{FF2B5EF4-FFF2-40B4-BE49-F238E27FC236}">
                <a16:creationId xmlns:a16="http://schemas.microsoft.com/office/drawing/2014/main" id="{975D67E7-2033-DF84-8FDF-15414DDDF9B0}"/>
              </a:ext>
            </a:extLst>
          </p:cNvPr>
          <p:cNvPicPr>
            <a:picLocks noChangeAspect="1"/>
          </p:cNvPicPr>
          <p:nvPr/>
        </p:nvPicPr>
        <p:blipFill>
          <a:blip r:embed="rId9"/>
          <a:stretch>
            <a:fillRect/>
          </a:stretch>
        </p:blipFill>
        <p:spPr>
          <a:xfrm>
            <a:off x="9126480" y="1086572"/>
            <a:ext cx="2984037" cy="2188294"/>
          </a:xfrm>
          <a:prstGeom prst="rect">
            <a:avLst/>
          </a:prstGeom>
        </p:spPr>
      </p:pic>
    </p:spTree>
    <p:extLst>
      <p:ext uri="{BB962C8B-B14F-4D97-AF65-F5344CB8AC3E}">
        <p14:creationId xmlns:p14="http://schemas.microsoft.com/office/powerpoint/2010/main" val="31619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C, D, E, F, and G grade borrowers exhibit a higher default rate compared to A and B grade borrowers. Despite having annual incomes comparable to those of A and B grade borrowers, these higher-grade borrowers were extended larger loan amounts at interest rates above 12%. In contrast, A and B grade borrowers received loans with interest rates not exceeding 12% for most part. Default rate steadily increases with interest rate.</a:t>
            </a:r>
          </a:p>
        </p:txBody>
      </p:sp>
      <p:pic>
        <p:nvPicPr>
          <p:cNvPr id="4" name="Content Placeholder 4">
            <a:extLst>
              <a:ext uri="{FF2B5EF4-FFF2-40B4-BE49-F238E27FC236}">
                <a16:creationId xmlns:a16="http://schemas.microsoft.com/office/drawing/2014/main" id="{F1541ACC-DFDC-985B-24A3-2873B4787121}"/>
              </a:ext>
            </a:extLst>
          </p:cNvPr>
          <p:cNvPicPr>
            <a:picLocks noChangeAspect="1"/>
          </p:cNvPicPr>
          <p:nvPr/>
        </p:nvPicPr>
        <p:blipFill>
          <a:blip r:embed="rId2"/>
          <a:stretch>
            <a:fillRect/>
          </a:stretch>
        </p:blipFill>
        <p:spPr>
          <a:xfrm>
            <a:off x="6213420" y="3146646"/>
            <a:ext cx="5829211" cy="3126814"/>
          </a:xfrm>
          <a:prstGeom prst="rect">
            <a:avLst/>
          </a:prstGeom>
        </p:spPr>
      </p:pic>
      <p:pic>
        <p:nvPicPr>
          <p:cNvPr id="5" name="Picture 4">
            <a:extLst>
              <a:ext uri="{FF2B5EF4-FFF2-40B4-BE49-F238E27FC236}">
                <a16:creationId xmlns:a16="http://schemas.microsoft.com/office/drawing/2014/main" id="{C5AB16F8-B016-15FD-8328-CB1B05DA7AED}"/>
              </a:ext>
            </a:extLst>
          </p:cNvPr>
          <p:cNvPicPr>
            <a:picLocks noChangeAspect="1"/>
          </p:cNvPicPr>
          <p:nvPr/>
        </p:nvPicPr>
        <p:blipFill>
          <a:blip r:embed="rId3"/>
          <a:stretch>
            <a:fillRect/>
          </a:stretch>
        </p:blipFill>
        <p:spPr>
          <a:xfrm>
            <a:off x="0" y="3146646"/>
            <a:ext cx="6026387" cy="3126814"/>
          </a:xfrm>
          <a:prstGeom prst="rect">
            <a:avLst/>
          </a:prstGeom>
        </p:spPr>
      </p:pic>
    </p:spTree>
    <p:extLst>
      <p:ext uri="{BB962C8B-B14F-4D97-AF65-F5344CB8AC3E}">
        <p14:creationId xmlns:p14="http://schemas.microsoft.com/office/powerpoint/2010/main" val="215194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Debt consolidation loans amount to 47% of all loans given and have a significant default rate at 15.41%.</a:t>
            </a:r>
          </a:p>
        </p:txBody>
      </p:sp>
      <p:pic>
        <p:nvPicPr>
          <p:cNvPr id="5" name="Picture 4">
            <a:extLst>
              <a:ext uri="{FF2B5EF4-FFF2-40B4-BE49-F238E27FC236}">
                <a16:creationId xmlns:a16="http://schemas.microsoft.com/office/drawing/2014/main" id="{2BD902A7-802A-ECFF-624F-E73B98BFA300}"/>
              </a:ext>
            </a:extLst>
          </p:cNvPr>
          <p:cNvPicPr>
            <a:picLocks noChangeAspect="1"/>
          </p:cNvPicPr>
          <p:nvPr/>
        </p:nvPicPr>
        <p:blipFill>
          <a:blip r:embed="rId2"/>
          <a:stretch>
            <a:fillRect/>
          </a:stretch>
        </p:blipFill>
        <p:spPr>
          <a:xfrm>
            <a:off x="254524" y="2568160"/>
            <a:ext cx="9819414" cy="4157503"/>
          </a:xfrm>
          <a:prstGeom prst="rect">
            <a:avLst/>
          </a:prstGeom>
        </p:spPr>
      </p:pic>
      <p:pic>
        <p:nvPicPr>
          <p:cNvPr id="6" name="Picture 5">
            <a:extLst>
              <a:ext uri="{FF2B5EF4-FFF2-40B4-BE49-F238E27FC236}">
                <a16:creationId xmlns:a16="http://schemas.microsoft.com/office/drawing/2014/main" id="{03BC3058-F5DB-9266-AE48-3E403FA080E0}"/>
              </a:ext>
            </a:extLst>
          </p:cNvPr>
          <p:cNvPicPr>
            <a:picLocks noChangeAspect="1"/>
          </p:cNvPicPr>
          <p:nvPr/>
        </p:nvPicPr>
        <p:blipFill>
          <a:blip r:embed="rId3"/>
          <a:stretch>
            <a:fillRect/>
          </a:stretch>
        </p:blipFill>
        <p:spPr>
          <a:xfrm>
            <a:off x="4609706" y="2565717"/>
            <a:ext cx="7582293" cy="4011111"/>
          </a:xfrm>
          <a:prstGeom prst="rect">
            <a:avLst/>
          </a:prstGeom>
        </p:spPr>
      </p:pic>
    </p:spTree>
    <p:extLst>
      <p:ext uri="{BB962C8B-B14F-4D97-AF65-F5344CB8AC3E}">
        <p14:creationId xmlns:p14="http://schemas.microsoft.com/office/powerpoint/2010/main" val="34409830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1983</TotalTime>
  <Words>1096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Consumer Finance Company Loan Data Analysis</vt:lpstr>
      <vt:lpstr>Analysis Approach</vt:lpstr>
      <vt:lpstr>Explanation of terms</vt:lpstr>
      <vt:lpstr>Loan Attribute Analysis</vt:lpstr>
      <vt:lpstr>Loan Attribute Analysis</vt:lpstr>
      <vt:lpstr>Consumer Attribute Analysis</vt:lpstr>
      <vt:lpstr>Consumer Attribute Analysis</vt:lpstr>
      <vt:lpstr>Conclusions</vt:lpstr>
      <vt:lpstr>Conclusions</vt:lpstr>
      <vt:lpstr>Conclusions</vt:lpstr>
      <vt:lpstr>Conclusions</vt:lpstr>
      <vt:lpstr>Conclusions</vt:lpstr>
      <vt:lpstr>Recommendations</vt:lpstr>
      <vt:lpstr>Recommendations</vt:lpstr>
      <vt:lpstr>PowerPoint Presentation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43</cp:revision>
  <dcterms:created xsi:type="dcterms:W3CDTF">2024-04-26T07:48:06Z</dcterms:created>
  <dcterms:modified xsi:type="dcterms:W3CDTF">2024-05-02T18:20:18Z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