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6"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58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B74D-E035-C2D2-AB18-2A8B0E1A59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8A1957-C1DE-44EF-99B5-6F01325061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66F322-997A-4D94-70AB-6402FE7CAD32}"/>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5" name="Footer Placeholder 4">
            <a:extLst>
              <a:ext uri="{FF2B5EF4-FFF2-40B4-BE49-F238E27FC236}">
                <a16:creationId xmlns:a16="http://schemas.microsoft.com/office/drawing/2014/main" id="{280256BE-E4B9-77C0-F0EC-8988CC221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55A698-DE35-BC2D-C923-4FC5F394602E}"/>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58791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29AB-A2ED-6449-DC0D-BBA4BCCBFE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B4F122-B714-886E-3F0C-8D45078CB2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229C54-7425-F60A-AAC3-7E3928E54181}"/>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5" name="Footer Placeholder 4">
            <a:extLst>
              <a:ext uri="{FF2B5EF4-FFF2-40B4-BE49-F238E27FC236}">
                <a16:creationId xmlns:a16="http://schemas.microsoft.com/office/drawing/2014/main" id="{D2271560-AEC6-1714-10E7-82D9BE1211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46C7ED-9A44-F90C-016A-28EF7550682E}"/>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68366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85579-6E6E-03BA-E71C-D59CBF5DF0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A6F770-5D6E-37C1-C9EE-78BD2ECAC5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B608C-2827-9BA9-4A67-13C1196EB44B}"/>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5" name="Footer Placeholder 4">
            <a:extLst>
              <a:ext uri="{FF2B5EF4-FFF2-40B4-BE49-F238E27FC236}">
                <a16:creationId xmlns:a16="http://schemas.microsoft.com/office/drawing/2014/main" id="{3B1747DC-7B55-7D55-8ED8-6807D49106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CA301-0C30-B4BD-E2BC-C4051906CE47}"/>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24362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9E973-E63E-8829-B011-8C607489CB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FFAB90-C5AB-92E7-1FB4-9B69095FF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0CC86D-9AD1-0CD9-508E-70699F0F04AD}"/>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5" name="Footer Placeholder 4">
            <a:extLst>
              <a:ext uri="{FF2B5EF4-FFF2-40B4-BE49-F238E27FC236}">
                <a16:creationId xmlns:a16="http://schemas.microsoft.com/office/drawing/2014/main" id="{EAAE1D86-28A2-809C-E0DD-7ED4A2EAD7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95F538-02D9-7587-DDC5-4F4D8516FAD8}"/>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240863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C00C9-E81C-85D5-7644-9D86006AFE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4BE119-CED9-C407-225C-6EFEAF067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AD0C15-A36A-857D-10FE-0CC0724D3982}"/>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5" name="Footer Placeholder 4">
            <a:extLst>
              <a:ext uri="{FF2B5EF4-FFF2-40B4-BE49-F238E27FC236}">
                <a16:creationId xmlns:a16="http://schemas.microsoft.com/office/drawing/2014/main" id="{F582096A-B840-F0F8-FB49-E7521652A9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828A59-03C9-152F-3DAD-E4FFDADB3281}"/>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342528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3404-1E4D-7A84-692D-A963114534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99611D-6888-B782-39E3-98CFC0587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D4D5DB-6551-70AC-2213-AF50CB5FFD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8204B6-E9D0-02E9-A3EF-71901D066F6A}"/>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6" name="Footer Placeholder 5">
            <a:extLst>
              <a:ext uri="{FF2B5EF4-FFF2-40B4-BE49-F238E27FC236}">
                <a16:creationId xmlns:a16="http://schemas.microsoft.com/office/drawing/2014/main" id="{57D41F48-A225-B6C8-BDE8-5AFD76CADE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839F48-0AAF-4547-517B-DDE638C3472C}"/>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71349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7B87-59C0-042A-9E6C-3D4089757B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823F34-1D56-DBD3-68F2-FC1D652BD5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F49870-F7AB-2680-5C2F-685A4FC74D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33F2D4-1F65-4CAD-057E-BA0559ABAC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163A48-480B-8EC4-6A88-6805A932B8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AF190D-FF07-8F87-7606-FDE5D9E5534D}"/>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8" name="Footer Placeholder 7">
            <a:extLst>
              <a:ext uri="{FF2B5EF4-FFF2-40B4-BE49-F238E27FC236}">
                <a16:creationId xmlns:a16="http://schemas.microsoft.com/office/drawing/2014/main" id="{5333FC12-8D22-1271-61C9-0381F6389A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F861A3-3672-FC6A-CC79-B1E66776F2B9}"/>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231350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5979-498A-713C-D6DA-222FB7379A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7FE0FE-66B0-C1EF-414F-F1E2FE0EB9C6}"/>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4" name="Footer Placeholder 3">
            <a:extLst>
              <a:ext uri="{FF2B5EF4-FFF2-40B4-BE49-F238E27FC236}">
                <a16:creationId xmlns:a16="http://schemas.microsoft.com/office/drawing/2014/main" id="{0579F762-2EF2-EB6C-426A-469F38C171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0D3C45-6882-2E62-B3D2-BB5692BC1E18}"/>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819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0441E8-B6EF-B743-97D2-F7A5860D803B}"/>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3" name="Footer Placeholder 2">
            <a:extLst>
              <a:ext uri="{FF2B5EF4-FFF2-40B4-BE49-F238E27FC236}">
                <a16:creationId xmlns:a16="http://schemas.microsoft.com/office/drawing/2014/main" id="{529EB507-0BF9-94F9-0256-1F7C1A5665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0D2361-07F8-F5F9-B9AE-EDDAB04CFB4B}"/>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265675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E1CCC-8785-0437-B10F-A6D8289E2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17464D-01EE-3317-1192-68F0729FB1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F0D576-2C64-5FFF-75BA-36EB1FAEE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0FD4C-700B-9274-15CF-B4B1196E7680}"/>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6" name="Footer Placeholder 5">
            <a:extLst>
              <a:ext uri="{FF2B5EF4-FFF2-40B4-BE49-F238E27FC236}">
                <a16:creationId xmlns:a16="http://schemas.microsoft.com/office/drawing/2014/main" id="{07FC9418-B604-9B58-73FD-B88C542E3D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C32721-7B0A-9372-30E5-11459C48A4C5}"/>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368310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559D-93CE-DAD1-3EDC-DA46A4B5FC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B0C80B-BBAC-EFA6-C3AA-5E89BC227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A0FC59-B2CC-A81D-F9EC-B00486B429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CE0648-5ED9-A7ED-8063-457E8FE575D5}"/>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6" name="Footer Placeholder 5">
            <a:extLst>
              <a:ext uri="{FF2B5EF4-FFF2-40B4-BE49-F238E27FC236}">
                <a16:creationId xmlns:a16="http://schemas.microsoft.com/office/drawing/2014/main" id="{0FE7FC40-A5E9-37B1-5C03-2C72B428B7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E46755-5F2E-3342-2D36-959E879BBCB3}"/>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307644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2713C-9780-B836-632F-F5FA4D186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EBBC67-F86D-78BA-CBC6-5A657CE094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2481A0-84BC-8A42-D46B-2DD5CC5A0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F19BC-7402-4398-B54F-F264A784A0DE}" type="datetimeFigureOut">
              <a:rPr lang="en-IN" smtClean="0"/>
              <a:t>27-04-2024</a:t>
            </a:fld>
            <a:endParaRPr lang="en-IN"/>
          </a:p>
        </p:txBody>
      </p:sp>
      <p:sp>
        <p:nvSpPr>
          <p:cNvPr id="5" name="Footer Placeholder 4">
            <a:extLst>
              <a:ext uri="{FF2B5EF4-FFF2-40B4-BE49-F238E27FC236}">
                <a16:creationId xmlns:a16="http://schemas.microsoft.com/office/drawing/2014/main" id="{3075A7E3-EA55-3829-3F7F-FAA27474CD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4F4027-2DC4-78C1-26E0-3ED1EED4E4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C28EA-708B-42D0-AD9E-AA399AAAC528}" type="slidenum">
              <a:rPr lang="en-IN" smtClean="0"/>
              <a:t>‹#›</a:t>
            </a:fld>
            <a:endParaRPr lang="en-IN"/>
          </a:p>
        </p:txBody>
      </p:sp>
    </p:spTree>
    <p:extLst>
      <p:ext uri="{BB962C8B-B14F-4D97-AF65-F5344CB8AC3E}">
        <p14:creationId xmlns:p14="http://schemas.microsoft.com/office/powerpoint/2010/main" val="16042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8652-DEE3-AFE3-5391-2EBDA7F3DC50}"/>
              </a:ext>
            </a:extLst>
          </p:cNvPr>
          <p:cNvSpPr>
            <a:spLocks noGrp="1"/>
          </p:cNvSpPr>
          <p:nvPr>
            <p:ph type="ctrTitle"/>
          </p:nvPr>
        </p:nvSpPr>
        <p:spPr/>
        <p:txBody>
          <a:bodyPr>
            <a:normAutofit/>
          </a:bodyPr>
          <a:lstStyle/>
          <a:p>
            <a:r>
              <a:rPr lang="en-IN" dirty="0"/>
              <a:t>Consumer Finance Company Loan Data Analysis</a:t>
            </a:r>
          </a:p>
        </p:txBody>
      </p:sp>
      <p:sp>
        <p:nvSpPr>
          <p:cNvPr id="3" name="Subtitle 2">
            <a:extLst>
              <a:ext uri="{FF2B5EF4-FFF2-40B4-BE49-F238E27FC236}">
                <a16:creationId xmlns:a16="http://schemas.microsoft.com/office/drawing/2014/main" id="{D70C1AE2-A97C-598C-D678-5C88EF802F5B}"/>
              </a:ext>
            </a:extLst>
          </p:cNvPr>
          <p:cNvSpPr>
            <a:spLocks noGrp="1"/>
          </p:cNvSpPr>
          <p:nvPr>
            <p:ph type="subTitle" idx="1"/>
          </p:nvPr>
        </p:nvSpPr>
        <p:spPr/>
        <p:txBody>
          <a:bodyPr/>
          <a:lstStyle/>
          <a:p>
            <a:r>
              <a:rPr lang="en-IN" dirty="0"/>
              <a:t>EDA Case Study</a:t>
            </a:r>
          </a:p>
          <a:p>
            <a:r>
              <a:rPr lang="en-IN" dirty="0" err="1"/>
              <a:t>Upgrad</a:t>
            </a:r>
            <a:r>
              <a:rPr lang="en-IN" dirty="0"/>
              <a:t> – IIITB ML and AI Program Feb 24 batch</a:t>
            </a:r>
          </a:p>
          <a:p>
            <a:r>
              <a:rPr lang="en-IN" dirty="0"/>
              <a:t>Siva Vaddadi</a:t>
            </a:r>
          </a:p>
          <a:p>
            <a:endParaRPr lang="en-IN" dirty="0"/>
          </a:p>
        </p:txBody>
      </p:sp>
    </p:spTree>
    <p:extLst>
      <p:ext uri="{BB962C8B-B14F-4D97-AF65-F5344CB8AC3E}">
        <p14:creationId xmlns:p14="http://schemas.microsoft.com/office/powerpoint/2010/main" val="266546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BDAF-9DF8-76A4-6008-19043EDBFF29}"/>
              </a:ext>
            </a:extLst>
          </p:cNvPr>
          <p:cNvSpPr>
            <a:spLocks noGrp="1"/>
          </p:cNvSpPr>
          <p:nvPr>
            <p:ph type="title"/>
          </p:nvPr>
        </p:nvSpPr>
        <p:spPr/>
        <p:txBody>
          <a:bodyPr/>
          <a:lstStyle/>
          <a:p>
            <a:r>
              <a:rPr lang="en-US" dirty="0"/>
              <a:t>Analysis Approach</a:t>
            </a:r>
            <a:endParaRPr lang="en-IN" dirty="0"/>
          </a:p>
        </p:txBody>
      </p:sp>
      <p:sp>
        <p:nvSpPr>
          <p:cNvPr id="3" name="Content Placeholder 2">
            <a:extLst>
              <a:ext uri="{FF2B5EF4-FFF2-40B4-BE49-F238E27FC236}">
                <a16:creationId xmlns:a16="http://schemas.microsoft.com/office/drawing/2014/main" id="{01F11416-BC4A-CC0E-615E-59FF94D36127}"/>
              </a:ext>
            </a:extLst>
          </p:cNvPr>
          <p:cNvSpPr>
            <a:spLocks noGrp="1"/>
          </p:cNvSpPr>
          <p:nvPr>
            <p:ph idx="1"/>
          </p:nvPr>
        </p:nvSpPr>
        <p:spPr/>
        <p:txBody>
          <a:bodyPr>
            <a:normAutofit fontScale="92500" lnSpcReduction="20000"/>
          </a:bodyPr>
          <a:lstStyle/>
          <a:p>
            <a:r>
              <a:rPr lang="en-US" dirty="0"/>
              <a:t>Data Understanding: Load and inspect the loan dataset.</a:t>
            </a:r>
          </a:p>
          <a:p>
            <a:r>
              <a:rPr lang="en-US" dirty="0"/>
              <a:t>Data Cleaning: Handle missing values and drop irrelevant columns.</a:t>
            </a:r>
          </a:p>
          <a:p>
            <a:pPr lvl="1"/>
            <a:r>
              <a:rPr lang="en-US" dirty="0"/>
              <a:t>Drop columns having more than 35% null values</a:t>
            </a:r>
          </a:p>
          <a:p>
            <a:pPr lvl="1"/>
            <a:r>
              <a:rPr lang="en-US" dirty="0"/>
              <a:t>Drop columns having 100% duplicate values</a:t>
            </a:r>
          </a:p>
          <a:p>
            <a:pPr lvl="1"/>
            <a:r>
              <a:rPr lang="en-US" dirty="0"/>
              <a:t>Fill null values with median or mode</a:t>
            </a:r>
          </a:p>
          <a:p>
            <a:pPr lvl="1"/>
            <a:r>
              <a:rPr lang="en-US" dirty="0"/>
              <a:t>Do not consider rows with outlier values such as annual income &gt; 0.2 million</a:t>
            </a:r>
          </a:p>
          <a:p>
            <a:pPr lvl="1"/>
            <a:r>
              <a:rPr lang="en-US" dirty="0"/>
              <a:t>Remove text from numeric columns such as percent sign</a:t>
            </a:r>
          </a:p>
          <a:p>
            <a:r>
              <a:rPr lang="en-US" dirty="0"/>
              <a:t>Univariate Analysis: Explore the distribution of each attribute after cleaning up such as loan amounts and interest rates, etc.</a:t>
            </a:r>
          </a:p>
          <a:p>
            <a:r>
              <a:rPr lang="en-US" dirty="0"/>
              <a:t>Bivariate Analysis: Investigate the relationship between columns such as loan amount and loan status.</a:t>
            </a:r>
          </a:p>
          <a:p>
            <a:r>
              <a:rPr lang="en-US" dirty="0"/>
              <a:t>Insights &amp; Recommendations: Draw insights and provide recommendations for mitigating default risk.</a:t>
            </a:r>
            <a:endParaRPr lang="en-IN" dirty="0"/>
          </a:p>
        </p:txBody>
      </p:sp>
    </p:spTree>
    <p:extLst>
      <p:ext uri="{BB962C8B-B14F-4D97-AF65-F5344CB8AC3E}">
        <p14:creationId xmlns:p14="http://schemas.microsoft.com/office/powerpoint/2010/main" val="243844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D2BF-A709-7661-6CA6-B67877676667}"/>
              </a:ext>
            </a:extLst>
          </p:cNvPr>
          <p:cNvSpPr>
            <a:spLocks noGrp="1"/>
          </p:cNvSpPr>
          <p:nvPr>
            <p:ph type="title"/>
          </p:nvPr>
        </p:nvSpPr>
        <p:spPr/>
        <p:txBody>
          <a:bodyPr/>
          <a:lstStyle/>
          <a:p>
            <a:r>
              <a:rPr lang="en-US" dirty="0"/>
              <a:t>Explanation of terms</a:t>
            </a:r>
            <a:endParaRPr lang="en-IN" dirty="0"/>
          </a:p>
        </p:txBody>
      </p:sp>
      <p:sp>
        <p:nvSpPr>
          <p:cNvPr id="3" name="Content Placeholder 2">
            <a:extLst>
              <a:ext uri="{FF2B5EF4-FFF2-40B4-BE49-F238E27FC236}">
                <a16:creationId xmlns:a16="http://schemas.microsoft.com/office/drawing/2014/main" id="{DD21AD23-FD8F-0C11-28B3-67A4C2DC34D4}"/>
              </a:ext>
            </a:extLst>
          </p:cNvPr>
          <p:cNvSpPr>
            <a:spLocks noGrp="1"/>
          </p:cNvSpPr>
          <p:nvPr>
            <p:ph idx="1"/>
          </p:nvPr>
        </p:nvSpPr>
        <p:spPr/>
        <p:txBody>
          <a:bodyPr/>
          <a:lstStyle/>
          <a:p>
            <a:r>
              <a:rPr lang="en-US" dirty="0"/>
              <a:t>For univariate analysis we have 2 terms</a:t>
            </a:r>
          </a:p>
          <a:p>
            <a:pPr lvl="1"/>
            <a:r>
              <a:rPr lang="en-US" dirty="0"/>
              <a:t>Most number of or mostly range between</a:t>
            </a:r>
          </a:p>
          <a:p>
            <a:pPr marL="457200" lvl="1" indent="0">
              <a:buNone/>
            </a:pPr>
            <a:r>
              <a:rPr lang="en-US" dirty="0"/>
              <a:t>	Inter Quartile Range (IQR) or range between Q1 and Q3 of box plot for that column</a:t>
            </a:r>
          </a:p>
          <a:p>
            <a:pPr lvl="1"/>
            <a:r>
              <a:rPr lang="en-US" dirty="0"/>
              <a:t>Average</a:t>
            </a:r>
          </a:p>
          <a:p>
            <a:pPr marL="914400" lvl="2" indent="0">
              <a:buNone/>
            </a:pPr>
            <a:r>
              <a:rPr lang="en-US" dirty="0"/>
              <a:t>Median value of the column</a:t>
            </a:r>
          </a:p>
          <a:p>
            <a:r>
              <a:rPr lang="en-US" dirty="0"/>
              <a:t>Grade A is lowest, and F is highest. A is lower than B which is lower than C and so on</a:t>
            </a:r>
          </a:p>
          <a:p>
            <a:pPr lvl="1"/>
            <a:endParaRPr lang="en-US" dirty="0"/>
          </a:p>
          <a:p>
            <a:endParaRPr lang="en-IN" dirty="0"/>
          </a:p>
        </p:txBody>
      </p:sp>
    </p:spTree>
    <p:extLst>
      <p:ext uri="{BB962C8B-B14F-4D97-AF65-F5344CB8AC3E}">
        <p14:creationId xmlns:p14="http://schemas.microsoft.com/office/powerpoint/2010/main" val="248151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0192-6E06-BE97-F47A-869DA3EAD7DC}"/>
              </a:ext>
            </a:extLst>
          </p:cNvPr>
          <p:cNvSpPr>
            <a:spLocks noGrp="1"/>
          </p:cNvSpPr>
          <p:nvPr>
            <p:ph type="title"/>
          </p:nvPr>
        </p:nvSpPr>
        <p:spPr/>
        <p:txBody>
          <a:bodyPr/>
          <a:lstStyle/>
          <a:p>
            <a:r>
              <a:rPr lang="en-IN" dirty="0"/>
              <a:t>Loan Attribute Analysis</a:t>
            </a:r>
          </a:p>
        </p:txBody>
      </p:sp>
      <p:sp>
        <p:nvSpPr>
          <p:cNvPr id="3" name="Content Placeholder 2">
            <a:extLst>
              <a:ext uri="{FF2B5EF4-FFF2-40B4-BE49-F238E27FC236}">
                <a16:creationId xmlns:a16="http://schemas.microsoft.com/office/drawing/2014/main" id="{E5A43590-EF78-9D5F-0DBF-ACD894DFE6B1}"/>
              </a:ext>
            </a:extLst>
          </p:cNvPr>
          <p:cNvSpPr>
            <a:spLocks noGrp="1"/>
          </p:cNvSpPr>
          <p:nvPr>
            <p:ph idx="1"/>
          </p:nvPr>
        </p:nvSpPr>
        <p:spPr/>
        <p:txBody>
          <a:bodyPr>
            <a:normAutofit fontScale="70000" lnSpcReduction="20000"/>
          </a:bodyPr>
          <a:lstStyle/>
          <a:p>
            <a:r>
              <a:rPr lang="en-US" dirty="0"/>
              <a:t>The Consumer Finance Company has been giving loans mostly in the range of 5 to 5k with a spike at every 5k. Average loan amount is 9800</a:t>
            </a:r>
          </a:p>
          <a:p>
            <a:r>
              <a:rPr lang="en-US" dirty="0"/>
              <a:t>Interest rates mostly range between ~9% to 15%. Average interest rate is around 12%</a:t>
            </a:r>
          </a:p>
          <a:p>
            <a:r>
              <a:rPr lang="en-US" dirty="0"/>
              <a:t>Most of the Installment amounts range between 165 to 423. Average installment is ~277</a:t>
            </a:r>
          </a:p>
          <a:p>
            <a:r>
              <a:rPr lang="en-US" dirty="0"/>
              <a:t>Loans are typically extended to borrower’s whose annual income ranges from $40,000 to $80,000, with an average annual income of $58,000.</a:t>
            </a:r>
          </a:p>
          <a:p>
            <a:r>
              <a:rPr lang="en-US" dirty="0"/>
              <a:t>The number of loans granted with a 36-month tenure at 73% is nearly three times the number granted with a 60-month tenure (27%).</a:t>
            </a:r>
          </a:p>
          <a:p>
            <a:r>
              <a:rPr lang="en-US" dirty="0"/>
              <a:t>Most borrowers have paid their loans in full (83%), followed by those whose loans were </a:t>
            </a:r>
            <a:r>
              <a:rPr lang="en-US" i="1" dirty="0"/>
              <a:t>charged off (14%), </a:t>
            </a:r>
            <a:r>
              <a:rPr lang="en-US" dirty="0"/>
              <a:t>and those whose loans are still current (3%).</a:t>
            </a:r>
          </a:p>
          <a:p>
            <a:r>
              <a:rPr lang="en-US" dirty="0"/>
              <a:t>Most number of loans are taken for the purpose of debt consolidation (47%), followed by credit card debt (13%). Small business, debt consolidation, house, credit card purposes got big loan amounts, at higher interest rates and installment amounts. Home improvement, small biz, renewable energy and wedding borrowers have higher annual incomes.</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7956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3338-CB55-D688-2DDF-226B1BD4DB9D}"/>
              </a:ext>
            </a:extLst>
          </p:cNvPr>
          <p:cNvSpPr>
            <a:spLocks noGrp="1"/>
          </p:cNvSpPr>
          <p:nvPr>
            <p:ph type="title"/>
          </p:nvPr>
        </p:nvSpPr>
        <p:spPr/>
        <p:txBody>
          <a:bodyPr/>
          <a:lstStyle/>
          <a:p>
            <a:r>
              <a:rPr lang="en-IN" dirty="0"/>
              <a:t>Consumer Attribute Analysis</a:t>
            </a:r>
          </a:p>
        </p:txBody>
      </p:sp>
      <p:sp>
        <p:nvSpPr>
          <p:cNvPr id="3" name="Content Placeholder 2">
            <a:extLst>
              <a:ext uri="{FF2B5EF4-FFF2-40B4-BE49-F238E27FC236}">
                <a16:creationId xmlns:a16="http://schemas.microsoft.com/office/drawing/2014/main" id="{6C44C1E8-F2C3-CBD5-7012-57672AD852AE}"/>
              </a:ext>
            </a:extLst>
          </p:cNvPr>
          <p:cNvSpPr>
            <a:spLocks noGrp="1"/>
          </p:cNvSpPr>
          <p:nvPr>
            <p:ph idx="1"/>
          </p:nvPr>
        </p:nvSpPr>
        <p:spPr/>
        <p:txBody>
          <a:bodyPr>
            <a:normAutofit fontScale="85000" lnSpcReduction="20000"/>
          </a:bodyPr>
          <a:lstStyle/>
          <a:p>
            <a:r>
              <a:rPr lang="en-US" dirty="0"/>
              <a:t>Borrower DTI mostly ranges between ~8 to 18. Average is 13.51</a:t>
            </a:r>
          </a:p>
          <a:p>
            <a:r>
              <a:rPr lang="en-US" dirty="0"/>
              <a:t>Most borrowers are rated as B grade (30%), followed by A (26%), C (20%), D (13%), E (7%), F (3%), and G (1%).</a:t>
            </a:r>
          </a:p>
          <a:p>
            <a:r>
              <a:rPr lang="en-US" dirty="0"/>
              <a:t>The majority of loans are allocated to borrowers who either pay rent (48%) or a mortgage (44%), with homeowners comprising the remaining 8%.</a:t>
            </a:r>
          </a:p>
          <a:p>
            <a:r>
              <a:rPr lang="en-US" dirty="0"/>
              <a:t>Most loans are extended to </a:t>
            </a:r>
            <a:r>
              <a:rPr lang="en-US" i="1" dirty="0"/>
              <a:t>unverified borrowers (43%), </a:t>
            </a:r>
            <a:r>
              <a:rPr lang="en-US" dirty="0"/>
              <a:t>followed by verified borrowers (32%), and source verified borrowers (25%).</a:t>
            </a:r>
            <a:endParaRPr lang="en-US" i="1" dirty="0"/>
          </a:p>
          <a:p>
            <a:r>
              <a:rPr lang="en-US" dirty="0"/>
              <a:t>89% of borrowers do not have 30+ day past due incidences in last 2 years. 8% have had one such incident, 2% have had two, and 1% have had three.</a:t>
            </a:r>
          </a:p>
          <a:p>
            <a:r>
              <a:rPr lang="en-US" dirty="0"/>
              <a:t>Over the last 6 months, 49% of borrowers did not make any inquiries, while 28% made one, 15% made two, and 8% made three inquiries.</a:t>
            </a:r>
          </a:p>
          <a:p>
            <a:r>
              <a:rPr lang="en-US" dirty="0"/>
              <a:t>95% of borrowers have 0 public records, while 5% have 1. Additionally, 96% have 0 public bankruptcy records, with 4% having 1.</a:t>
            </a:r>
          </a:p>
        </p:txBody>
      </p:sp>
    </p:spTree>
    <p:extLst>
      <p:ext uri="{BB962C8B-B14F-4D97-AF65-F5344CB8AC3E}">
        <p14:creationId xmlns:p14="http://schemas.microsoft.com/office/powerpoint/2010/main" val="128841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p:txBody>
          <a:bodyPr>
            <a:normAutofit fontScale="77500" lnSpcReduction="20000"/>
          </a:bodyPr>
          <a:lstStyle/>
          <a:p>
            <a:r>
              <a:rPr lang="en-US" dirty="0"/>
              <a:t>Charged off loans stand at 14.24% and this needs to be brought down.</a:t>
            </a:r>
          </a:p>
          <a:p>
            <a:r>
              <a:rPr lang="en-US" dirty="0"/>
              <a:t>The higher the grade of the borrower, the higher their default rate. Especially loans extended to C, D &amp; E graded borrowers are significant in number and their default rate is also higher, so should be evaluated more carefully going forward.</a:t>
            </a:r>
          </a:p>
          <a:p>
            <a:r>
              <a:rPr lang="en-US" dirty="0"/>
              <a:t>Though 1/3</a:t>
            </a:r>
            <a:r>
              <a:rPr lang="en-US" baseline="30000" dirty="0"/>
              <a:t>rd</a:t>
            </a:r>
            <a:r>
              <a:rPr lang="en-US" dirty="0"/>
              <a:t> of 36-month loans, the 60-month loans have more than double the default rate and hence can be reduced as percentage of total loans given or need to have a collateral</a:t>
            </a:r>
          </a:p>
          <a:p>
            <a:r>
              <a:rPr lang="en-US" dirty="0"/>
              <a:t>Debt consolidation loans amount to 47% of all loans given and have a significant default rate at 15.41%. This needs to be diversified to more safer purposes such as wedding, major purchase, car, credit card and home improvement which have lower default rates.</a:t>
            </a:r>
          </a:p>
          <a:p>
            <a:r>
              <a:rPr lang="en-US" dirty="0"/>
              <a:t>10% of loans given to borrowers having 30+ day past due incidences (delinquencies). These are at risk of default.</a:t>
            </a:r>
          </a:p>
          <a:p>
            <a:r>
              <a:rPr lang="en-US" dirty="0"/>
              <a:t>Little over 5% of borrowers have derogatory public records and 4% have public bankruptcy records. These are almost certain to default.</a:t>
            </a:r>
          </a:p>
          <a:p>
            <a:endParaRPr lang="en-IN" dirty="0"/>
          </a:p>
        </p:txBody>
      </p:sp>
    </p:spTree>
    <p:extLst>
      <p:ext uri="{BB962C8B-B14F-4D97-AF65-F5344CB8AC3E}">
        <p14:creationId xmlns:p14="http://schemas.microsoft.com/office/powerpoint/2010/main" val="7863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p:txBody>
          <a:bodyPr>
            <a:normAutofit fontScale="70000" lnSpcReduction="20000"/>
          </a:bodyPr>
          <a:lstStyle/>
          <a:p>
            <a:r>
              <a:rPr lang="en-US" dirty="0"/>
              <a:t>Recovery fees paid by borrower is a lead indicator of loan default. Check this before extending loans</a:t>
            </a:r>
          </a:p>
          <a:p>
            <a:r>
              <a:rPr lang="en-US" dirty="0"/>
              <a:t>Default rate increases with number of inquiries in last 6 months in general. </a:t>
            </a:r>
          </a:p>
          <a:p>
            <a:r>
              <a:rPr lang="en-US" dirty="0"/>
              <a:t>Default rate is higher for verified borrowers compared to unverified borrower. This suggests verification process needs to be strengthened. The annual incomes may be suspect based on which higher loans at higher interest rates are being given.</a:t>
            </a:r>
          </a:p>
          <a:p>
            <a:r>
              <a:rPr lang="en-US" dirty="0"/>
              <a:t>Default rate increases with DTI, anything above 8 has significantly higher default rate.</a:t>
            </a:r>
          </a:p>
          <a:p>
            <a:r>
              <a:rPr lang="en-US" dirty="0"/>
              <a:t>Default rate increases with revolving utilization rate. Above 30% utilization rate the chances of default increase significantly.</a:t>
            </a:r>
          </a:p>
          <a:p>
            <a:r>
              <a:rPr lang="en-US" dirty="0"/>
              <a:t>Default rate steadily increases with interest rate. Care need to be taken when interest rate goes beyond 13.5%</a:t>
            </a:r>
          </a:p>
          <a:p>
            <a:r>
              <a:rPr lang="en-US" dirty="0"/>
              <a:t>Charged-off borrowers typically have higher interest rates and installments compared to fully paid borrowers, while their salaries are lower than those of fully paid borrowers. This suggests loans are being extended aggressively and may need some caution.</a:t>
            </a:r>
          </a:p>
          <a:p>
            <a:r>
              <a:rPr lang="en-US" dirty="0"/>
              <a:t>The above applies to delinquency rates too</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20512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043E-E538-AAD9-0FF9-EDC10C306B6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0C5EEC0-8843-5CD4-BEA1-2F85D7E9D6A0}"/>
              </a:ext>
            </a:extLst>
          </p:cNvPr>
          <p:cNvSpPr>
            <a:spLocks noGrp="1"/>
          </p:cNvSpPr>
          <p:nvPr>
            <p:ph idx="1"/>
          </p:nvPr>
        </p:nvSpPr>
        <p:spPr/>
        <p:txBody>
          <a:bodyPr/>
          <a:lstStyle/>
          <a:p>
            <a:r>
              <a:rPr lang="en-US" dirty="0"/>
              <a:t>By leveraging insights from EDA, the consumer finance company can make informed decisions to mitigate default risk, improve lending practices, and ultimately minimize credit loss.</a:t>
            </a:r>
            <a:endParaRPr lang="en-IN" dirty="0"/>
          </a:p>
        </p:txBody>
      </p:sp>
    </p:spTree>
    <p:extLst>
      <p:ext uri="{BB962C8B-B14F-4D97-AF65-F5344CB8AC3E}">
        <p14:creationId xmlns:p14="http://schemas.microsoft.com/office/powerpoint/2010/main" val="1644712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1287</TotalTime>
  <Words>1026</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Consumer Finance Company Loan Data Analysis</vt:lpstr>
      <vt:lpstr>Analysis Approach</vt:lpstr>
      <vt:lpstr>Explanation of terms</vt:lpstr>
      <vt:lpstr>Loan Attribute Analysis</vt:lpstr>
      <vt:lpstr>Consumer Attribute Analysis</vt:lpstr>
      <vt:lpstr>Conclusions</vt:lpstr>
      <vt:lpstr>Conclusions</vt:lpstr>
      <vt:lpstr>Conclusion</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Finance Company Loan Data Analysis</dc:title>
  <dc:creator>Vaddadi, Siva</dc:creator>
  <cp:lastModifiedBy>Vaddadi, Siva</cp:lastModifiedBy>
  <cp:revision>13</cp:revision>
  <dcterms:created xsi:type="dcterms:W3CDTF">2024-04-26T07:48:06Z</dcterms:created>
  <dcterms:modified xsi:type="dcterms:W3CDTF">2024-04-27T12:38:58Z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2024-04-26T07:49:18Z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093f05de-8f46-4dbf-bc8e-b6a22289ee89</vt:lpwstr>
  </property>
  <property fmtid="{D5CDD505-2E9C-101B-9397-08002B2CF9AE}" pid="8" name="MSIP_Label_dad3be33-4108-4738-9e07-d8656a181486_ContentBits">
    <vt:lpwstr>0</vt:lpwstr>
  </property>
</Properties>
</file>