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52" r:id="rId1"/>
  </p:sldMasterIdLst>
  <p:notesMasterIdLst>
    <p:notesMasterId r:id="rId2"/>
  </p:notesMasterIdLst>
  <p:sldIdLst>
    <p:sldId id="598" r:id="rId3"/>
    <p:sldId id="584" r:id="rId4"/>
    <p:sldId id="585" r:id="rId5"/>
    <p:sldId id="586" r:id="rId6"/>
    <p:sldId id="587" r:id="rId7"/>
    <p:sldId id="588" r:id="rId8"/>
    <p:sldId id="589" r:id="rId9"/>
    <p:sldId id="590" r:id="rId10"/>
    <p:sldId id="591" r:id="rId11"/>
    <p:sldId id="592" r:id="rId12"/>
    <p:sldId id="593" r:id="rId13"/>
    <p:sldId id="595" r:id="rId14"/>
    <p:sldId id="596" r:id="rId15"/>
    <p:sldId id="597" r:id="rId16"/>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11"/>
    <p:restoredTop sz="94610"/>
  </p:normalViewPr>
  <p:slideViewPr>
    <p:cSldViewPr snapToGrid="0" snapToObjects="1">
      <p:cViewPr varScale="1">
        <p:scale>
          <a:sx n="136" d="100"/>
          <a:sy n="136" d="100"/>
        </p:scale>
        <p:origin x="216" y="31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3" name=""/>
        <p:cNvGrpSpPr/>
        <p:nvPr/>
      </p:nvGrpSpPr>
      <p:grpSpPr>
        <a:xfrm>
          <a:off x="0" y="0"/>
          <a:ext cx="0" cy="0"/>
          <a:chOff x="0" y="0"/>
          <a:chExt cx="0" cy="0"/>
        </a:xfrm>
      </p:grpSpPr>
      <p:sp>
        <p:nvSpPr>
          <p:cNvPr id="104860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0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5282F153-3F37-0F45-9E97-73ACFA13230C}" type="datetimeFigureOut">
              <a:rPr lang="en-US"/>
              <a:t>7/23/19</a:t>
            </a:fld>
            <a:endParaRPr lang="en-US"/>
          </a:p>
        </p:txBody>
      </p:sp>
      <p:sp>
        <p:nvSpPr>
          <p:cNvPr id="104861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1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1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E5E9CC1-C706-0F49-92D6-E571CC5EEA8F}" type="slidenum">
              <a:rPr lang="en-US"/>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1" name="Slide Image Placeholder 1"/>
          <p:cNvSpPr>
            <a:spLocks noChangeAspect="1" noRot="1" noGrp="1"/>
          </p:cNvSpPr>
          <p:nvPr>
            <p:ph type="sldImg"/>
          </p:nvPr>
        </p:nvSpPr>
        <p:spPr/>
      </p:sp>
      <p:sp>
        <p:nvSpPr>
          <p:cNvPr id="1048582" name="Notes Placeholder 2"/>
          <p:cNvSpPr>
            <a:spLocks noGrp="1"/>
          </p:cNvSpPr>
          <p:nvPr>
            <p:ph type="body" idx="1"/>
          </p:nvPr>
        </p:nvSpPr>
        <p:spPr/>
        <p:txBody>
          <a:bodyPr/>
          <a:p>
            <a:r>
              <a:rPr dirty="0" lang="en-US"/>
              <a:t/>
            </a:r>
            <a:endParaRPr dirty="0" lang="en-US"/>
          </a:p>
        </p:txBody>
      </p:sp>
      <p:sp>
        <p:nvSpPr>
          <p:cNvPr id="1048583"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4"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53"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5" name="Title 1"/>
          <p:cNvSpPr>
            <a:spLocks noGrp="1"/>
          </p:cNvSpPr>
          <p:nvPr/>
        </p:nvSpPr>
        <p:spPr>
          <a:xfrm>
            <a:off x="768927" y="332653"/>
            <a:ext cx="12176443" cy="3754101"/>
          </a:xfrm>
          <a:prstGeom prst="rect"/>
        </p:spPr>
        <p:txBody>
          <a:bodyPr anchor="b" bIns="45720" lIns="91440" rIns="91440" rtlCol="0" tIns="45720" vert="horz">
            <a:normAutofit/>
          </a:bodyPr>
          <a:lstStyle>
            <a:lvl1pPr algn="ctr" defTabSz="914400" eaLnBrk="1" hangingPunct="1" latinLnBrk="0" rtl="0">
              <a:lnSpc>
                <a:spcPct val="90000"/>
              </a:lnSpc>
              <a:spcBef>
                <a:spcPct val="0"/>
              </a:spcBef>
              <a:buNone/>
              <a:defRPr sz="6000" kern="1200">
                <a:solidFill>
                  <a:srgbClr val="000000"/>
                </a:solidFill>
                <a:latin typeface="+mj-lt"/>
                <a:ea typeface="+mj-ea"/>
                <a:cs typeface="+mj-cs"/>
              </a:defRPr>
            </a:lvl1pPr>
          </a:lstStyle>
          <a:p>
            <a:r>
              <a:rPr altLang="zh-CN" sz="8000" lang="en-US">
                <a:solidFill>
                  <a:srgbClr val="C00000"/>
                </a:solidFill>
                <a:latin typeface="Calibri"/>
              </a:rPr>
              <a:t>T</a:t>
            </a:r>
            <a:r>
              <a:rPr altLang="zh-CN" sz="8000" lang="en-US">
                <a:solidFill>
                  <a:srgbClr val="C00000"/>
                </a:solidFill>
                <a:latin typeface="Calibri"/>
              </a:rPr>
              <a:t>r</a:t>
            </a:r>
            <a:r>
              <a:rPr altLang="zh-CN" sz="8000" lang="en-US">
                <a:solidFill>
                  <a:srgbClr val="C00000"/>
                </a:solidFill>
                <a:latin typeface="Calibri"/>
              </a:rPr>
              <a:t>a</a:t>
            </a:r>
            <a:r>
              <a:rPr altLang="zh-CN" sz="8000" lang="en-US">
                <a:solidFill>
                  <a:srgbClr val="C00000"/>
                </a:solidFill>
                <a:latin typeface="Calibri"/>
              </a:rPr>
              <a:t>f</a:t>
            </a:r>
            <a:r>
              <a:rPr altLang="zh-CN" sz="8000" lang="en-US">
                <a:solidFill>
                  <a:srgbClr val="C00000"/>
                </a:solidFill>
                <a:latin typeface="Calibri"/>
              </a:rPr>
              <a:t>f</a:t>
            </a:r>
            <a:r>
              <a:rPr altLang="zh-CN" sz="8000" lang="en-US">
                <a:solidFill>
                  <a:srgbClr val="C00000"/>
                </a:solidFill>
                <a:latin typeface="Calibri"/>
              </a:rPr>
              <a:t>i</a:t>
            </a:r>
            <a:r>
              <a:rPr altLang="zh-CN" sz="8000" lang="en-US">
                <a:solidFill>
                  <a:srgbClr val="C00000"/>
                </a:solidFill>
                <a:latin typeface="Calibri"/>
              </a:rPr>
              <a:t>c</a:t>
            </a:r>
            <a:r>
              <a:rPr altLang="zh-CN" sz="8000" lang="en-US">
                <a:solidFill>
                  <a:srgbClr val="C00000"/>
                </a:solidFill>
                <a:latin typeface="Calibri"/>
              </a:rPr>
              <a:t> </a:t>
            </a:r>
            <a:r>
              <a:rPr altLang="zh-CN" sz="8000" lang="en-US">
                <a:solidFill>
                  <a:srgbClr val="C00000"/>
                </a:solidFill>
                <a:latin typeface="Calibri"/>
              </a:rPr>
              <a:t>m</a:t>
            </a:r>
            <a:r>
              <a:rPr altLang="zh-CN" sz="8000" lang="en-US">
                <a:solidFill>
                  <a:srgbClr val="C00000"/>
                </a:solidFill>
                <a:latin typeface="Calibri"/>
              </a:rPr>
              <a:t>anagement </a:t>
            </a:r>
            <a:endParaRPr altLang="zh-CN" sz="8000" lang="en-US">
              <a:solidFill>
                <a:srgbClr val="C00000"/>
              </a:solidFill>
            </a:endParaRPr>
          </a:p>
          <a:p>
            <a:r>
              <a:rPr altLang="zh-CN" sz="8000" lang="en-US">
                <a:solidFill>
                  <a:srgbClr val="C00000"/>
                </a:solidFill>
                <a:latin typeface="Calibri"/>
              </a:rPr>
              <a:t>system </a:t>
            </a:r>
            <a:endParaRPr altLang="zh-CN" lang="en-US">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
          <p:cNvSpPr>
            <a:spLocks noGrp="1"/>
          </p:cNvSpPr>
          <p:nvPr/>
        </p:nvSpPr>
        <p:spPr>
          <a:xfrm>
            <a:off x="275564" y="152945"/>
            <a:ext cx="10749624" cy="7032320"/>
          </a:xfrm>
          <a:prstGeom prst="rect"/>
        </p:spPr>
        <p:txBody>
          <a:bodyPr anchor="b" bIns="45720" lIns="91440" rIns="91440" rtlCol="0" tIns="45720" vert="horz">
            <a:noAutofit/>
          </a:bodyPr>
          <a:lstStyle>
            <a:lvl1pPr algn="l" defTabSz="914400" eaLnBrk="1" hangingPunct="1" latinLnBrk="0" rtl="0">
              <a:lnSpc>
                <a:spcPct val="90000"/>
              </a:lnSpc>
              <a:spcBef>
                <a:spcPct val="0"/>
              </a:spcBef>
              <a:buNone/>
              <a:defRPr sz="6000" kern="1200">
                <a:solidFill>
                  <a:srgbClr val="000000"/>
                </a:solidFill>
                <a:latin typeface="+mj-lt"/>
                <a:ea typeface="+mj-ea"/>
                <a:cs typeface="+mj-cs"/>
              </a:defRPr>
            </a:lvl1pPr>
          </a:lstStyle>
          <a:p>
            <a:r>
              <a:rPr sz="3200" lang="en-US">
                <a:latin typeface="Calibri"/>
              </a:rPr>
              <a:t># Server parameters</a:t>
            </a:r>
            <a:br>
              <a:rPr sz="3200" lang="en-US"/>
            </a:br>
            <a:r>
              <a:rPr sz="3200" lang="en-US">
                <a:latin typeface="Calibri"/>
              </a:rPr>
              <a:t>server_url = "http://your_traffic_platform.com/api/traffic-data"</a:t>
            </a:r>
            <a:br>
              <a:rPr sz="3200" lang="en-US"/>
            </a:br>
            <a:r>
              <a:rPr sz="3200" lang="en-US">
                <a:latin typeface="Calibri"/>
              </a:rPr>
              <a:t>headers = {"Content-Type": "application/json"}</a:t>
            </a:r>
            <a:br>
              <a:rPr sz="3200" lang="en-US"/>
            </a:br>
            <a:r>
              <a:rPr sz="3200" lang="en-US">
                <a:latin typeface="Calibri"/>
              </a:rPr>
              <a:t># Simulate and send data</a:t>
            </a:r>
            <a:br>
              <a:rPr sz="3200" lang="en-US"/>
            </a:br>
            <a:r>
              <a:rPr sz="3200" lang="en-US">
                <a:latin typeface="Calibri"/>
              </a:rPr>
              <a:t>if __name__ == "__main__":</a:t>
            </a:r>
            <a:br>
              <a:rPr sz="3200" lang="en-US"/>
            </a:br>
            <a:r>
              <a:rPr sz="3200" lang="en-US">
                <a:latin typeface="Calibri"/>
              </a:rPr>
              <a:t>    for count in simulate_traffic_data():</a:t>
            </a:r>
            <a:br>
              <a:rPr sz="3200" lang="en-US"/>
            </a:br>
            <a:r>
              <a:rPr sz="3200" lang="en-US">
                <a:latin typeface="Calibri"/>
              </a:rPr>
              <a:t>        data = {"vehicle_count": count}</a:t>
            </a:r>
            <a:br>
              <a:rPr sz="3200" lang="en-US"/>
            </a:br>
            <a:r>
              <a:rPr sz="3200" lang="en-US">
                <a:latin typeface="Calibri"/>
              </a:rPr>
              <a:t>        response = requests.post(server_url, json=data, headers=headers)</a:t>
            </a:r>
            <a:br>
              <a:rPr sz="3200" lang="en-US"/>
            </a:br>
            <a:r>
              <a:rPr sz="3200" lang="en-US">
                <a:latin typeface="Calibri"/>
              </a:rPr>
              <a:t>        if response.status_code == 200:</a:t>
            </a:r>
            <a:br>
              <a:rPr sz="3200" lang="en-US"/>
            </a:br>
            <a:r>
              <a:rPr sz="3200" lang="en-US">
                <a:latin typeface="Calibri"/>
              </a:rPr>
              <a:t>            print(f"Data sent: {count}")</a:t>
            </a:r>
            <a:br>
              <a:rPr sz="3200" lang="en-US"/>
            </a:br>
            <a:r>
              <a:rPr sz="3200" lang="en-US">
                <a:latin typeface="Calibri"/>
              </a:rPr>
              <a:t>        else:</a:t>
            </a:r>
            <a:br>
              <a:rPr sz="3200" lang="en-US"/>
            </a:br>
            <a:r>
              <a:rPr sz="3200" lang="en-US">
                <a:latin typeface="Calibri"/>
              </a:rPr>
              <a:t>            print("Failed to send data.")</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2" name=""/>
          <p:cNvSpPr txBox="1"/>
          <p:nvPr/>
        </p:nvSpPr>
        <p:spPr>
          <a:xfrm rot="864">
            <a:off x="1257051" y="2083259"/>
            <a:ext cx="10203872" cy="5781040"/>
          </a:xfrm>
          <a:prstGeom prst="rect"/>
        </p:spPr>
        <p:txBody>
          <a:bodyPr rtlCol="0" wrap="square">
            <a:spAutoFit/>
          </a:bodyPr>
          <a:p>
            <a:r>
              <a:rPr sz="2400" lang="en-US">
                <a:solidFill>
                  <a:srgbClr val="000000"/>
                </a:solidFill>
              </a:rPr>
              <a:t>```html
&lt;!DOCTYPE html&gt;
&lt;html&gt;
&lt;head&gt;
    &lt;title&gt;Traffic Management System&lt;/title&gt;
    &lt;link rel="stylesheet" type="text/css" href="styles.css"&gt;
&lt;/head&gt;
&lt;body&gt;
    &lt;header&gt;
        &lt;h1&gt;Traffic Management Dashboard&lt;/h1&gt;
    &lt;/header&gt;
    &lt;section id="trafficData"&gt;
        &lt;h2&gt;Real-time Traffic Data&lt;/h2&gt;
        &lt;div id="trafficMap"&gt;&lt;/div&gt;
        &lt;div id="trafficStats"&gt;
            &lt;!-- Display traffic data such as vehicle count, congestion level, etc. </a:t>
            </a:r>
            <a:endParaRPr sz="2800" lang="en-US">
              <a:solidFill>
                <a:srgbClr val="000000"/>
              </a:solidFill>
            </a:endParaRPr>
          </a:p>
        </p:txBody>
      </p:sp>
      <p:sp>
        <p:nvSpPr>
          <p:cNvPr id="1048603" name=""/>
          <p:cNvSpPr txBox="1"/>
          <p:nvPr/>
        </p:nvSpPr>
        <p:spPr>
          <a:xfrm>
            <a:off x="708561" y="912667"/>
            <a:ext cx="7920837" cy="624840"/>
          </a:xfrm>
          <a:prstGeom prst="rect"/>
        </p:spPr>
        <p:txBody>
          <a:bodyPr rtlCol="0" wrap="square">
            <a:spAutoFit/>
          </a:bodyPr>
          <a:p>
            <a:r>
              <a:rPr sz="3600" lang="en-US">
                <a:solidFill>
                  <a:srgbClr val="C00000"/>
                </a:solidFill>
              </a:rPr>
              <a:t>HTML </a:t>
            </a:r>
            <a:r>
              <a:rPr sz="3600" lang="en-US">
                <a:solidFill>
                  <a:srgbClr val="C00000"/>
                </a:solidFill>
              </a:rPr>
              <a:t>B</a:t>
            </a:r>
            <a:r>
              <a:rPr sz="3600" lang="en-US">
                <a:solidFill>
                  <a:srgbClr val="C00000"/>
                </a:solidFill>
              </a:rPr>
              <a:t>a</a:t>
            </a:r>
            <a:r>
              <a:rPr sz="3600" lang="en-US">
                <a:solidFill>
                  <a:srgbClr val="C00000"/>
                </a:solidFill>
              </a:rPr>
              <a:t>s</a:t>
            </a:r>
            <a:r>
              <a:rPr sz="3600" lang="en-US">
                <a:solidFill>
                  <a:srgbClr val="C00000"/>
                </a:solidFill>
              </a:rPr>
              <a:t>e</a:t>
            </a:r>
            <a:r>
              <a:rPr sz="3600" lang="en-US">
                <a:solidFill>
                  <a:srgbClr val="C00000"/>
                </a:solidFill>
              </a:rPr>
              <a:t>d</a:t>
            </a:r>
            <a:r>
              <a:rPr sz="3600" lang="en-US">
                <a:solidFill>
                  <a:srgbClr val="C00000"/>
                </a:solidFill>
              </a:rPr>
              <a:t> </a:t>
            </a:r>
            <a:r>
              <a:rPr sz="3600" lang="en-US">
                <a:solidFill>
                  <a:srgbClr val="C00000"/>
                </a:solidFill>
              </a:rPr>
              <a:t>D</a:t>
            </a:r>
            <a:r>
              <a:rPr sz="3600" lang="en-US">
                <a:solidFill>
                  <a:srgbClr val="C00000"/>
                </a:solidFill>
              </a:rPr>
              <a:t>e</a:t>
            </a:r>
            <a:r>
              <a:rPr sz="3600" lang="en-US">
                <a:solidFill>
                  <a:srgbClr val="C00000"/>
                </a:solidFill>
              </a:rPr>
              <a:t>s</a:t>
            </a:r>
            <a:r>
              <a:rPr sz="3600" lang="en-US">
                <a:solidFill>
                  <a:srgbClr val="C00000"/>
                </a:solidFill>
              </a:rPr>
              <a:t>ign </a:t>
            </a:r>
            <a:endParaRPr sz="2800" lang="en-US">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4" name=""/>
          <p:cNvSpPr txBox="1"/>
          <p:nvPr/>
        </p:nvSpPr>
        <p:spPr>
          <a:xfrm>
            <a:off x="1330034" y="595828"/>
            <a:ext cx="8021782" cy="6377940"/>
          </a:xfrm>
          <a:prstGeom prst="rect"/>
        </p:spPr>
        <p:txBody>
          <a:bodyPr rtlCol="0" wrap="square">
            <a:spAutoFit/>
          </a:bodyPr>
          <a:p>
            <a:r>
              <a:rPr sz="2800" lang="en-US">
                <a:solidFill>
                  <a:srgbClr val="000000"/>
                </a:solidFill>
              </a:rPr>
              <a:t>        &lt;/div&gt;
    &lt;/section&gt;
    &lt;section id="controlPanel"&gt;
        &lt;h2&gt;Traffic Control&lt;/h2&gt;
        &lt;button id="adjustLights"&gt;Adjust Traffic Lights&lt;/button&gt;
        &lt;!-- Other control options --&gt;
    &lt;/section&gt;
    &lt;footer&gt;
        &lt;p&gt;&amp;copy; 2023 Traffic Management System&lt;/p&gt;
    &lt;/footer&gt;
    &lt;script src="script.js"&gt;&lt;/script&gt;
&lt;/body&gt;
&lt;/html</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5" name=""/>
          <p:cNvSpPr txBox="1"/>
          <p:nvPr/>
        </p:nvSpPr>
        <p:spPr>
          <a:xfrm>
            <a:off x="725124" y="333483"/>
            <a:ext cx="8094018" cy="624840"/>
          </a:xfrm>
          <a:prstGeom prst="rect"/>
        </p:spPr>
        <p:txBody>
          <a:bodyPr rtlCol="0" wrap="square">
            <a:spAutoFit/>
          </a:bodyPr>
          <a:p>
            <a:r>
              <a:rPr sz="3600" lang="en-US">
                <a:solidFill>
                  <a:srgbClr val="C00000"/>
                </a:solidFill>
              </a:rPr>
              <a:t>J</a:t>
            </a:r>
            <a:r>
              <a:rPr sz="3600" lang="en-US">
                <a:solidFill>
                  <a:srgbClr val="C00000"/>
                </a:solidFill>
              </a:rPr>
              <a:t>a</a:t>
            </a:r>
            <a:r>
              <a:rPr sz="3600" lang="en-US">
                <a:solidFill>
                  <a:srgbClr val="C00000"/>
                </a:solidFill>
              </a:rPr>
              <a:t>v</a:t>
            </a:r>
            <a:r>
              <a:rPr sz="3600" lang="en-US">
                <a:solidFill>
                  <a:srgbClr val="C00000"/>
                </a:solidFill>
              </a:rPr>
              <a:t>a</a:t>
            </a:r>
            <a:r>
              <a:rPr sz="3600" lang="en-US">
                <a:solidFill>
                  <a:srgbClr val="C00000"/>
                </a:solidFill>
              </a:rPr>
              <a:t>script </a:t>
            </a:r>
            <a:r>
              <a:rPr sz="3600" lang="en-US">
                <a:solidFill>
                  <a:srgbClr val="C00000"/>
                </a:solidFill>
              </a:rPr>
              <a:t>B</a:t>
            </a:r>
            <a:r>
              <a:rPr sz="3600" lang="en-US">
                <a:solidFill>
                  <a:srgbClr val="C00000"/>
                </a:solidFill>
              </a:rPr>
              <a:t>a</a:t>
            </a:r>
            <a:r>
              <a:rPr sz="3600" lang="en-US">
                <a:solidFill>
                  <a:srgbClr val="C00000"/>
                </a:solidFill>
              </a:rPr>
              <a:t>s</a:t>
            </a:r>
            <a:r>
              <a:rPr sz="3600" lang="en-US">
                <a:solidFill>
                  <a:srgbClr val="C00000"/>
                </a:solidFill>
              </a:rPr>
              <a:t>e</a:t>
            </a:r>
            <a:r>
              <a:rPr sz="3600" lang="en-US">
                <a:solidFill>
                  <a:srgbClr val="C00000"/>
                </a:solidFill>
              </a:rPr>
              <a:t>d</a:t>
            </a:r>
            <a:r>
              <a:rPr sz="3600" lang="en-US">
                <a:solidFill>
                  <a:srgbClr val="C00000"/>
                </a:solidFill>
              </a:rPr>
              <a:t> </a:t>
            </a:r>
            <a:r>
              <a:rPr sz="3600" lang="en-US">
                <a:solidFill>
                  <a:srgbClr val="C00000"/>
                </a:solidFill>
              </a:rPr>
              <a:t>D</a:t>
            </a:r>
            <a:r>
              <a:rPr sz="3600" lang="en-US">
                <a:solidFill>
                  <a:srgbClr val="C00000"/>
                </a:solidFill>
              </a:rPr>
              <a:t>e</a:t>
            </a:r>
            <a:r>
              <a:rPr sz="3600" lang="en-US">
                <a:solidFill>
                  <a:srgbClr val="C00000"/>
                </a:solidFill>
              </a:rPr>
              <a:t>s</a:t>
            </a:r>
            <a:r>
              <a:rPr sz="3600" lang="en-US">
                <a:solidFill>
                  <a:srgbClr val="C00000"/>
                </a:solidFill>
              </a:rPr>
              <a:t>i</a:t>
            </a:r>
            <a:r>
              <a:rPr sz="3600" lang="en-US">
                <a:solidFill>
                  <a:srgbClr val="C00000"/>
                </a:solidFill>
              </a:rPr>
              <a:t>g</a:t>
            </a:r>
            <a:r>
              <a:rPr sz="3600" lang="en-US">
                <a:solidFill>
                  <a:srgbClr val="C00000"/>
                </a:solidFill>
              </a:rPr>
              <a:t>n</a:t>
            </a:r>
            <a:endParaRPr sz="2800" lang="en-US">
              <a:solidFill>
                <a:srgbClr val="C00000"/>
              </a:solidFill>
            </a:endParaRPr>
          </a:p>
        </p:txBody>
      </p:sp>
      <p:sp>
        <p:nvSpPr>
          <p:cNvPr id="1048606" name=""/>
          <p:cNvSpPr txBox="1"/>
          <p:nvPr/>
        </p:nvSpPr>
        <p:spPr>
          <a:xfrm rot="21584868">
            <a:off x="1093863" y="1105516"/>
            <a:ext cx="9408153" cy="6492240"/>
          </a:xfrm>
          <a:prstGeom prst="rect"/>
        </p:spPr>
        <p:txBody>
          <a:bodyPr rtlCol="0" wrap="square">
            <a:spAutoFit/>
          </a:bodyPr>
          <a:p>
            <a:r>
              <a:rPr sz="2400" lang="en-US">
                <a:solidFill>
                  <a:srgbClr val="000000"/>
                </a:solidFill>
              </a:rPr>
              <a:t>**TrafficSensor.java (IoT Device):**
```java
import java.util.Random;
public class TrafficSensor {
    private String sensorId;
    private String location;
    private int vehicleCount;
    public TrafficSensor(String sensorId, String location) {
        this.sensorId = sensorId;
        this.location = location;
    }
    public void captureTrafficData() {
        // Simulate data collection from the sensor
        Random random = new Random();
        vehicleCount = random.nextInt(100); // Simulated vehicle cou</a:t>
            </a:r>
            <a:r>
              <a:rPr sz="2400" lang="en-US">
                <a:solidFill>
                  <a:srgbClr val="000000"/>
                </a:solidFill>
              </a:rPr>
              <a:t>n</a:t>
            </a:r>
            <a:r>
              <a:rPr sz="2400" lang="en-US">
                <a:solidFill>
                  <a:srgbClr val="000000"/>
                </a:solidFill>
              </a:rPr>
              <a:t>t </a:t>
            </a:r>
            <a:endParaRPr sz="2800" 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7" name=""/>
          <p:cNvSpPr txBox="1"/>
          <p:nvPr/>
        </p:nvSpPr>
        <p:spPr>
          <a:xfrm rot="21576796">
            <a:off x="823831" y="271059"/>
            <a:ext cx="11454409" cy="8270239"/>
          </a:xfrm>
          <a:prstGeom prst="rect"/>
        </p:spPr>
        <p:txBody>
          <a:bodyPr rtlCol="0" wrap="square">
            <a:spAutoFit/>
          </a:bodyPr>
          <a:p>
            <a:r>
              <a:rPr sz="2400" lang="en-US">
                <a:solidFill>
                  <a:srgbClr val="000000"/>
                </a:solidFill>
              </a:rPr>
              <a:t>Send data to the central server
        sendDataToServer(sensorId, location, vehicleCount);
    }
    private void sendDataToServer(String sensorId, String location, int count) {
        // Implement code to send data to the central server (e.g., using HTTP or MQTT)
    }
    public static void main(String[] args) {
        TrafficSensor sensor = new TrafficSensor("Sensor001", "Main Street");
        while (true) {
            sensor.captureTrafficData();
            try {
                // Simulate data capture at regular intervals (e.g., every 1 minute)
                Thread.sleep(60000);
            } catch (InterruptedException e) {
                e.printStackTrace();
            }
        }
    }
}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5" name=""/>
        <p:cNvGrpSpPr/>
        <p:nvPr/>
      </p:nvGrpSpPr>
      <p:grpSpPr>
        <a:xfrm>
          <a:off x="0" y="0"/>
          <a:ext cx="0" cy="0"/>
          <a:chOff x="0" y="0"/>
          <a:chExt cx="0" cy="0"/>
        </a:xfrm>
      </p:grpSpPr>
      <p:sp>
        <p:nvSpPr>
          <p:cNvPr id="1048576" name="Shape 0"/>
          <p:cNvSpPr/>
          <p:nvPr/>
        </p:nvSpPr>
        <p:spPr>
          <a:xfrm>
            <a:off x="0" y="0"/>
            <a:ext cx="14630400" cy="8229600"/>
          </a:xfrm>
          <a:prstGeom prst="rect"/>
          <a:solidFill>
            <a:srgbClr val="F6F4F4"/>
          </a:solidFill>
        </p:spPr>
      </p:sp>
      <p:sp>
        <p:nvSpPr>
          <p:cNvPr id="1048577" name="Shape 1"/>
          <p:cNvSpPr/>
          <p:nvPr/>
        </p:nvSpPr>
        <p:spPr>
          <a:xfrm>
            <a:off x="0" y="0"/>
            <a:ext cx="14630400" cy="8229600"/>
          </a:xfrm>
          <a:prstGeom prst="rect"/>
          <a:solidFill>
            <a:srgbClr val="FFFFFF"/>
          </a:solidFill>
          <a:ln w="13811">
            <a:solidFill>
              <a:srgbClr val="E5E0DF"/>
            </a:solidFill>
            <a:prstDash val="solid"/>
          </a:ln>
        </p:spPr>
      </p:sp>
      <p:sp>
        <p:nvSpPr>
          <p:cNvPr id="1048578" name="Text 2"/>
          <p:cNvSpPr/>
          <p:nvPr/>
        </p:nvSpPr>
        <p:spPr>
          <a:xfrm>
            <a:off x="833199" y="1423749"/>
            <a:ext cx="7477601" cy="3332798"/>
          </a:xfrm>
          <a:prstGeom prst="rect"/>
          <a:noFill/>
        </p:spPr>
        <p:txBody>
          <a:bodyPr anchor="t" rtlCol="0" wrap="square"/>
          <a:p>
            <a:pPr indent="0" marL="0">
              <a:lnSpc>
                <a:spcPts val="6561"/>
              </a:lnSpc>
              <a:buNone/>
            </a:pPr>
            <a:r>
              <a:rPr b="1" dirty="0" sz="5249" kern="0" lang="en-US" spc="-157">
                <a:solidFill>
                  <a:srgbClr val="000000"/>
                </a:solidFill>
                <a:latin typeface="Inter" pitchFamily="34" charset="0"/>
                <a:ea typeface="Inter" pitchFamily="34" charset="-122"/>
                <a:cs typeface="Inter" pitchFamily="34" charset="-120"/>
              </a:rPr>
              <a:t>Building a Comprehensive Traffic Information Platform and Mobile App</a:t>
            </a:r>
            <a:endParaRPr dirty="0" sz="5249" lang="en-US"/>
          </a:p>
        </p:txBody>
      </p:sp>
      <p:sp>
        <p:nvSpPr>
          <p:cNvPr id="1048579" name="Text 3"/>
          <p:cNvSpPr/>
          <p:nvPr/>
        </p:nvSpPr>
        <p:spPr>
          <a:xfrm>
            <a:off x="833199" y="5089803"/>
            <a:ext cx="7477601" cy="1066205"/>
          </a:xfrm>
          <a:prstGeom prst="rect"/>
          <a:noFill/>
        </p:spPr>
        <p:txBody>
          <a:bodyPr anchor="t" rtlCol="0" wrap="square"/>
          <a:p>
            <a:pPr indent="0" marL="0">
              <a:lnSpc>
                <a:spcPts val="2799"/>
              </a:lnSpc>
              <a:buNone/>
            </a:pPr>
            <a:r>
              <a:rPr dirty="0" sz="1750" kern="0" lang="en-US" spc="-35">
                <a:solidFill>
                  <a:srgbClr val="272525"/>
                </a:solidFill>
                <a:latin typeface="Inter" pitchFamily="34" charset="0"/>
                <a:ea typeface="Inter" pitchFamily="34" charset="-122"/>
                <a:cs typeface="Inter" pitchFamily="34" charset="-120"/>
              </a:rPr>
              <a:t>As urban populations have grown, so has the need for a comprehensive traffic information platform. Our mobile apps will provide real-time traffic data, helping people navigate crowded cities with greater ease.</a:t>
            </a:r>
            <a:endParaRPr dirty="0" sz="1750" lang="en-US"/>
          </a:p>
        </p:txBody>
      </p:sp>
      <p:sp>
        <p:nvSpPr>
          <p:cNvPr id="1048580" name="Shape 4"/>
          <p:cNvSpPr/>
          <p:nvPr/>
        </p:nvSpPr>
        <p:spPr>
          <a:xfrm>
            <a:off x="833199" y="6405920"/>
            <a:ext cx="355402" cy="355402"/>
          </a:xfrm>
          <a:prstGeom prst="roundRect">
            <a:avLst>
              <a:gd name="adj" fmla="val 25726039"/>
            </a:avLst>
          </a:prstGeom>
          <a:noFill/>
          <a:ln w="7620">
            <a:solidFill>
              <a:srgbClr val="FFFFFF"/>
            </a:solidFill>
            <a:prstDash val="solid"/>
          </a:ln>
        </p:spPr>
      </p:sp>
      <p:pic>
        <p:nvPicPr>
          <p:cNvPr id="2097152" name="Image 1"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4" name="Text 2"/>
          <p:cNvSpPr/>
          <p:nvPr/>
        </p:nvSpPr>
        <p:spPr>
          <a:xfrm>
            <a:off x="1144123" y="427673"/>
            <a:ext cx="6518620" cy="783885"/>
          </a:xfrm>
          <a:prstGeom prst="rect"/>
          <a:noFill/>
        </p:spPr>
        <p:txBody>
          <a:bodyPr anchor="t" rtlCol="0" wrap="none"/>
          <a:lstStyle>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0" marL="0">
              <a:lnSpc>
                <a:spcPts val="3827"/>
              </a:lnSpc>
              <a:buNone/>
            </a:pPr>
            <a:r>
              <a:rPr b="1" dirty="0" sz="3062" kern="0" lang="en-US" spc="-92">
                <a:solidFill>
                  <a:srgbClr val="000000"/>
                </a:solidFill>
                <a:latin typeface="Inter" pitchFamily="34" charset="0"/>
                <a:ea typeface="Inter" pitchFamily="34" charset="-122"/>
                <a:cs typeface="Inter" pitchFamily="34" charset="-120"/>
              </a:rPr>
              <a:t>Platform Development</a:t>
            </a:r>
            <a:endParaRPr dirty="0" sz="3062" lang="en-US"/>
          </a:p>
        </p:txBody>
      </p:sp>
      <p:sp>
        <p:nvSpPr>
          <p:cNvPr id="1048585" name="Text 4"/>
          <p:cNvSpPr/>
          <p:nvPr/>
        </p:nvSpPr>
        <p:spPr>
          <a:xfrm>
            <a:off x="1072583" y="5583038"/>
            <a:ext cx="10213046" cy="2173445"/>
          </a:xfrm>
          <a:prstGeom prst="rect"/>
          <a:noFill/>
        </p:spPr>
        <p:txBody>
          <a:bodyPr anchor="t" rtlCol="0" wrap="square"/>
          <a:lstStyle>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indent="0" marL="0">
              <a:lnSpc>
                <a:spcPts val="1960"/>
              </a:lnSpc>
              <a:buNone/>
            </a:pPr>
            <a:r>
              <a:rPr dirty="0" sz="2800" kern="0" lang="en-US" spc="-24">
                <a:solidFill>
                  <a:srgbClr val="272525"/>
                </a:solidFill>
                <a:latin typeface="Inter" pitchFamily="34" charset="0"/>
                <a:ea typeface="Inter" pitchFamily="34" charset="-122"/>
                <a:cs typeface="Inter" pitchFamily="34" charset="-120"/>
              </a:rPr>
              <a:t>We'll use the latest software development methodologies and </a:t>
            </a:r>
            <a:endParaRPr dirty="0" sz="1225" lang="en-US"/>
          </a:p>
          <a:p>
            <a:pPr algn="l" indent="0" marL="0">
              <a:lnSpc>
                <a:spcPts val="1960"/>
              </a:lnSpc>
              <a:buNone/>
            </a:pPr>
            <a:endParaRPr dirty="0" sz="1225" lang="en-US"/>
          </a:p>
          <a:p>
            <a:pPr algn="l" indent="0" marL="0">
              <a:lnSpc>
                <a:spcPts val="1960"/>
              </a:lnSpc>
              <a:buNone/>
            </a:pPr>
            <a:r>
              <a:rPr dirty="0" sz="2800" kern="0" lang="en-US" spc="-24">
                <a:solidFill>
                  <a:srgbClr val="272525"/>
                </a:solidFill>
                <a:latin typeface="Inter" pitchFamily="34" charset="0"/>
                <a:ea typeface="Inter" pitchFamily="34" charset="-122"/>
                <a:cs typeface="Inter" pitchFamily="34" charset="-120"/>
              </a:rPr>
              <a:t>tools to ensure maximum efficiency and quality.</a:t>
            </a:r>
            <a:endParaRPr dirty="0" sz="1225" lang="en-US"/>
          </a:p>
        </p:txBody>
      </p:sp>
      <p:sp>
        <p:nvSpPr>
          <p:cNvPr id="1048586" name=""/>
          <p:cNvSpPr txBox="1"/>
          <p:nvPr/>
        </p:nvSpPr>
        <p:spPr>
          <a:xfrm>
            <a:off x="1144122" y="4403315"/>
            <a:ext cx="7917318" cy="624840"/>
          </a:xfrm>
          <a:prstGeom prst="rect"/>
        </p:spPr>
        <p:txBody>
          <a:bodyPr rtlCol="0" wrap="square">
            <a:spAutoFit/>
          </a:bodyPr>
          <a:p>
            <a:r>
              <a:rPr sz="3600" lang="en-US">
                <a:solidFill>
                  <a:srgbClr val="000000"/>
                </a:solidFill>
              </a:rPr>
              <a:t>Expert programming</a:t>
            </a:r>
            <a:endParaRPr sz="2800" lang="en-US">
              <a:solidFill>
                <a:srgbClr val="000000"/>
              </a:solidFill>
            </a:endParaRPr>
          </a:p>
        </p:txBody>
      </p:sp>
      <p:sp>
        <p:nvSpPr>
          <p:cNvPr id="1048587" name=""/>
          <p:cNvSpPr txBox="1"/>
          <p:nvPr/>
        </p:nvSpPr>
        <p:spPr>
          <a:xfrm rot="21600000">
            <a:off x="1274118" y="1674987"/>
            <a:ext cx="11036746" cy="2186940"/>
          </a:xfrm>
          <a:prstGeom prst="rect"/>
        </p:spPr>
        <p:txBody>
          <a:bodyPr rtlCol="0" wrap="square">
            <a:spAutoFit/>
          </a:bodyPr>
          <a:p>
            <a:r>
              <a:rPr sz="2800" lang="en-US">
                <a:solidFill>
                  <a:srgbClr val="000000"/>
                </a:solidFill>
              </a:rPr>
              <a:t>In this section, we will explore the key steps involved in the development of the traffic information platform and accompanying mobile apps. From platform development to deployment and maintenance, each stage plays a crucial role in creating a comprehensive and user-friendly system.</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pic>
        <p:nvPicPr>
          <p:cNvPr id="2097153" name="Image 1" descr="preencoded.png"/>
          <p:cNvPicPr>
            <a:picLocks/>
          </p:cNvPicPr>
          <p:nvPr/>
        </p:nvPicPr>
        <p:blipFill>
          <a:blip xmlns:r="http://schemas.openxmlformats.org/officeDocument/2006/relationships" r:embed="rId1"/>
          <a:stretch>
            <a:fillRect/>
          </a:stretch>
        </p:blipFill>
        <p:spPr>
          <a:xfrm>
            <a:off x="3249778" y="1510090"/>
            <a:ext cx="7583359" cy="3634666"/>
          </a:xfrm>
          <a:prstGeom prst="rect"/>
        </p:spPr>
      </p:pic>
      <p:sp>
        <p:nvSpPr>
          <p:cNvPr id="1048588" name=""/>
          <p:cNvSpPr txBox="1"/>
          <p:nvPr/>
        </p:nvSpPr>
        <p:spPr>
          <a:xfrm>
            <a:off x="1495419" y="640562"/>
            <a:ext cx="5402993" cy="751840"/>
          </a:xfrm>
          <a:prstGeom prst="rect"/>
        </p:spPr>
        <p:txBody>
          <a:bodyPr rtlCol="0" wrap="square">
            <a:spAutoFit/>
          </a:bodyPr>
          <a:lstStyle>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4400" lang="en-US">
                <a:solidFill>
                  <a:srgbClr val="000000"/>
                </a:solidFill>
                <a:latin typeface="Calibri"/>
              </a:rPr>
              <a:t>Robust architecture</a:t>
            </a:r>
            <a:endParaRPr sz="2800" lang="en-US">
              <a:solidFill>
                <a:srgbClr val="000000"/>
              </a:solidFill>
            </a:endParaRPr>
          </a:p>
        </p:txBody>
      </p:sp>
      <p:sp>
        <p:nvSpPr>
          <p:cNvPr id="1048589" name=""/>
          <p:cNvSpPr txBox="1"/>
          <p:nvPr/>
        </p:nvSpPr>
        <p:spPr>
          <a:xfrm>
            <a:off x="1495419" y="6098099"/>
            <a:ext cx="11010181" cy="1348740"/>
          </a:xfrm>
          <a:prstGeom prst="rect"/>
        </p:spPr>
        <p:txBody>
          <a:bodyPr rtlCol="0" wrap="square">
            <a:spAutoFit/>
          </a:bodyPr>
          <a:p>
            <a:r>
              <a:rPr sz="2800" lang="en-US">
                <a:solidFill>
                  <a:srgbClr val="000000"/>
                </a:solidFill>
              </a:rPr>
              <a:t>Creating a scalable platform requires a robust architecture. We'll design our systems to handle high volumes of traffic and real-time information updates.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0" name=""/>
          <p:cNvSpPr txBox="1"/>
          <p:nvPr/>
        </p:nvSpPr>
        <p:spPr>
          <a:xfrm>
            <a:off x="270164" y="557540"/>
            <a:ext cx="10737272" cy="1205865"/>
          </a:xfrm>
          <a:prstGeom prst="rect"/>
        </p:spPr>
        <p:txBody>
          <a:bodyPr rtlCol="0" wrap="square">
            <a:spAutoFit/>
          </a:bodyPr>
          <a:p>
            <a:pPr algn="l">
              <a:lnSpc>
                <a:spcPct val="100000"/>
              </a:lnSpc>
              <a:spcBef>
                <a:spcPts val="575"/>
              </a:spcBef>
              <a:spcAft>
                <a:spcPts val="600"/>
              </a:spcAft>
            </a:pPr>
            <a:r>
              <a:rPr b="0" sz="3200" i="1" kern="1200" lang="en-US" u="sng">
                <a:solidFill>
                  <a:srgbClr val="C00000"/>
                </a:solidFill>
                <a:latin typeface="Algerian"/>
                <a:ea typeface="宋体"/>
                <a:cs typeface="Latha"/>
              </a:rPr>
              <a:t>Technologies used:</a:t>
            </a:r>
          </a:p>
          <a:p>
            <a:pPr algn="l">
              <a:lnSpc>
                <a:spcPct val="100000"/>
              </a:lnSpc>
              <a:spcBef>
                <a:spcPts val="575"/>
              </a:spcBef>
              <a:spcAft>
                <a:spcPts val="600"/>
              </a:spcAft>
            </a:pPr>
            <a:r>
              <a:rPr b="0" sz="3200" i="1" kern="0" lang="en-IN" u="sng">
                <a:solidFill>
                  <a:srgbClr val="C00000"/>
                </a:solidFill>
                <a:latin typeface="Algerian"/>
                <a:ea typeface="Times New Roman"/>
                <a:cs typeface="Times New Roman"/>
              </a:rPr>
              <a:t> </a:t>
            </a:r>
            <a:endParaRPr altLang="en-US" lang="zh-CN"/>
          </a:p>
        </p:txBody>
      </p:sp>
      <p:sp>
        <p:nvSpPr>
          <p:cNvPr id="1048591" name=""/>
          <p:cNvSpPr txBox="1"/>
          <p:nvPr/>
        </p:nvSpPr>
        <p:spPr>
          <a:xfrm>
            <a:off x="270164" y="1319646"/>
            <a:ext cx="8444346" cy="574040"/>
          </a:xfrm>
          <a:prstGeom prst="rect"/>
        </p:spPr>
        <p:txBody>
          <a:bodyPr rtlCol="0" wrap="square">
            <a:spAutoFit/>
          </a:bodyPr>
          <a:p>
            <a:r>
              <a:rPr b="0" sz="3200" i="0" kern="100" lang="en-US">
                <a:solidFill>
                  <a:srgbClr val="000000"/>
                </a:solidFill>
                <a:latin typeface="Calibri"/>
                <a:ea typeface="Calibri"/>
                <a:cs typeface="Calibri"/>
              </a:rPr>
              <a:t>HTML</a:t>
            </a:r>
          </a:p>
        </p:txBody>
      </p:sp>
      <p:sp>
        <p:nvSpPr>
          <p:cNvPr id="1048592" name=""/>
          <p:cNvSpPr txBox="1"/>
          <p:nvPr/>
        </p:nvSpPr>
        <p:spPr>
          <a:xfrm rot="22280">
            <a:off x="287518" y="2190052"/>
            <a:ext cx="13842737" cy="5400040"/>
          </a:xfrm>
          <a:prstGeom prst="rect"/>
        </p:spPr>
        <p:txBody>
          <a:bodyPr rtlCol="0" wrap="square">
            <a:spAutoFit/>
          </a:bodyPr>
          <a:lstStyle>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3200" lang="en-US">
                <a:solidFill>
                  <a:srgbClr val="000000"/>
                </a:solidFill>
                <a:latin typeface="Calibri"/>
              </a:rPr>
              <a:t>A Traffic Management System using IoT and HTML involves creating a web-based interface for monitoring and controlling traffic through the integration of Internet of Things (IoT) devices. HTML (Hypertext Markup Language) is used to design and structure the user interface for this system.</a:t>
            </a:r>
            <a:endParaRPr sz="3200" lang="en-US">
              <a:solidFill>
                <a:srgbClr val="000000"/>
              </a:solidFill>
            </a:endParaRPr>
          </a:p>
          <a:p>
            <a:r>
              <a:rPr sz="3200" lang="en-US">
                <a:solidFill>
                  <a:srgbClr val="000000"/>
                </a:solidFill>
                <a:latin typeface="Calibri"/>
              </a:rPr>
              <a:t> IoT devices like sensors, cameras, and traffic control equipment collect data on traffic conditions, which is then processed and displayed through HTML-based web pages. This allows traffic operators and users to access real-time information about traffic flow, incidents, and road conditions through web browsers, facilitating better traffic management and informed decision-making.</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3" name=""/>
          <p:cNvSpPr txBox="1"/>
          <p:nvPr/>
        </p:nvSpPr>
        <p:spPr>
          <a:xfrm>
            <a:off x="311727" y="715818"/>
            <a:ext cx="8527473" cy="751839"/>
          </a:xfrm>
          <a:prstGeom prst="rect"/>
        </p:spPr>
        <p:txBody>
          <a:bodyPr rtlCol="0" wrap="square">
            <a:spAutoFit/>
          </a:bodyPr>
          <a:p>
            <a:r>
              <a:rPr b="0" sz="4400" lang="en-US">
                <a:solidFill>
                  <a:srgbClr val="C00000"/>
                </a:solidFill>
              </a:rPr>
              <a:t>CSS</a:t>
            </a:r>
            <a:endParaRPr b="0" sz="2800" lang="en-US">
              <a:solidFill>
                <a:srgbClr val="C00000"/>
              </a:solidFill>
            </a:endParaRPr>
          </a:p>
        </p:txBody>
      </p:sp>
      <p:sp>
        <p:nvSpPr>
          <p:cNvPr id="1048594" name=""/>
          <p:cNvSpPr txBox="1"/>
          <p:nvPr/>
        </p:nvSpPr>
        <p:spPr>
          <a:xfrm>
            <a:off x="311727" y="1777943"/>
            <a:ext cx="13189527" cy="6365240"/>
          </a:xfrm>
          <a:prstGeom prst="rect"/>
        </p:spPr>
        <p:txBody>
          <a:bodyPr rtlCol="0" wrap="square">
            <a:spAutoFit/>
          </a:bodyPr>
          <a:p>
            <a:r>
              <a:rPr sz="3200" lang="en-US">
                <a:solidFill>
                  <a:srgbClr val="000000"/>
                </a:solidFill>
              </a:rPr>
              <a:t>In a Traffic Management System using IoT and CSS, CSS (Cascading Style Sheets) is used to define the visual presentation and layout of web-based interfaces that display information from IoT devices monitoring and managing traffic</a:t>
            </a:r>
            <a:endParaRPr sz="3200" lang="en-US">
              <a:solidFill>
                <a:srgbClr val="000000"/>
              </a:solidFill>
            </a:endParaRPr>
          </a:p>
          <a:p>
            <a:r>
              <a:rPr sz="3200" lang="en-US">
                <a:solidFill>
                  <a:srgbClr val="000000"/>
                </a:solidFill>
              </a:rPr>
              <a:t>.</a:t>
            </a:r>
            <a:endParaRPr sz="3200" lang="en-US">
              <a:solidFill>
                <a:srgbClr val="000000"/>
              </a:solidFill>
            </a:endParaRPr>
          </a:p>
          <a:p>
            <a:r>
              <a:rPr sz="3200" lang="en-US">
                <a:solidFill>
                  <a:srgbClr val="000000"/>
                </a:solidFill>
              </a:rPr>
              <a:t> CSS is responsible for styling and formatting the content, making it visually appealing and user-friendly.</a:t>
            </a:r>
            <a:endParaRPr sz="3200" lang="en-US">
              <a:solidFill>
                <a:srgbClr val="000000"/>
              </a:solidFill>
            </a:endParaRPr>
          </a:p>
          <a:p>
            <a:r>
              <a:rPr sz="3200" lang="en-US">
                <a:solidFill>
                  <a:srgbClr val="000000"/>
                </a:solidFill>
              </a:rPr>
              <a:t> </a:t>
            </a:r>
            <a:endParaRPr sz="3200" lang="en-US">
              <a:solidFill>
                <a:srgbClr val="000000"/>
              </a:solidFill>
            </a:endParaRPr>
          </a:p>
          <a:p>
            <a:r>
              <a:rPr sz="3200" lang="en-US">
                <a:solidFill>
                  <a:srgbClr val="000000"/>
                </a:solidFill>
              </a:rPr>
              <a:t>It is used to control aspects such as colors, fonts, spacing, and the overall layout of the user interface, enhancing the aesthetics and usability of the traffic management system's web application, which provides real-time data from IoT devices to both traffic operators and users.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5" name=""/>
          <p:cNvSpPr txBox="1"/>
          <p:nvPr/>
        </p:nvSpPr>
        <p:spPr>
          <a:xfrm>
            <a:off x="541134" y="742373"/>
            <a:ext cx="8580186" cy="751840"/>
          </a:xfrm>
          <a:prstGeom prst="rect"/>
        </p:spPr>
        <p:txBody>
          <a:bodyPr rtlCol="0" wrap="square">
            <a:spAutoFit/>
          </a:bodyPr>
          <a:p>
            <a:r>
              <a:rPr b="1" sz="4400" lang="en-US">
                <a:solidFill>
                  <a:srgbClr val="C00000"/>
                </a:solidFill>
              </a:rPr>
              <a:t>JavaScript</a:t>
            </a:r>
            <a:endParaRPr b="1" sz="2800" lang="en-US">
              <a:solidFill>
                <a:srgbClr val="C00000"/>
              </a:solidFill>
            </a:endParaRPr>
          </a:p>
        </p:txBody>
      </p:sp>
      <p:sp>
        <p:nvSpPr>
          <p:cNvPr id="1048596" name=""/>
          <p:cNvSpPr txBox="1"/>
          <p:nvPr/>
        </p:nvSpPr>
        <p:spPr>
          <a:xfrm>
            <a:off x="1152460" y="2183130"/>
            <a:ext cx="12325480" cy="5882640"/>
          </a:xfrm>
          <a:prstGeom prst="rect"/>
        </p:spPr>
        <p:txBody>
          <a:bodyPr rtlCol="0" wrap="square">
            <a:spAutoFit/>
          </a:bodyPr>
          <a:p>
            <a:r>
              <a:rPr sz="3200" lang="en-US">
                <a:solidFill>
                  <a:srgbClr val="000000"/>
                </a:solidFill>
              </a:rPr>
              <a:t>A Traffic Management System using IoT and JavaScript is a smart transportation solution that leverages Internet of Things (IoT) technology and the JavaScript programming language to monitor and control traffic flow in real-time.</a:t>
            </a:r>
            <a:endParaRPr sz="3200" lang="en-US">
              <a:solidFill>
                <a:srgbClr val="000000"/>
              </a:solidFill>
            </a:endParaRPr>
          </a:p>
          <a:p>
            <a:endParaRPr sz="3200" lang="en-US">
              <a:solidFill>
                <a:srgbClr val="000000"/>
              </a:solidFill>
            </a:endParaRPr>
          </a:p>
          <a:p>
            <a:r>
              <a:rPr sz="3200" lang="en-US">
                <a:solidFill>
                  <a:srgbClr val="000000"/>
                </a:solidFill>
              </a:rPr>
              <a:t> It typically involves sensors and devices placed on roads, traffic lights, and vehicles to collect data, which is then processed and analyzed using JavaScript-based software to optimize traffic patterns, reduce congestion, and enhance road safety. </a:t>
            </a:r>
            <a:endParaRPr sz="3200" lang="en-US">
              <a:solidFill>
                <a:srgbClr val="000000"/>
              </a:solidFill>
            </a:endParaRPr>
          </a:p>
          <a:p>
            <a:endParaRPr sz="3200" lang="en-US">
              <a:solidFill>
                <a:srgbClr val="000000"/>
              </a:solidFill>
            </a:endParaRPr>
          </a:p>
          <a:p>
            <a:r>
              <a:rPr sz="3200" lang="en-US">
                <a:solidFill>
                  <a:srgbClr val="000000"/>
                </a:solidFill>
              </a:rPr>
              <a:t>The system can provide real-time traffic updates to both authorities and drivers, helping to manage traffic more efficiently.</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7" name=""/>
          <p:cNvSpPr txBox="1"/>
          <p:nvPr/>
        </p:nvSpPr>
        <p:spPr>
          <a:xfrm>
            <a:off x="358730" y="354142"/>
            <a:ext cx="7791048" cy="574039"/>
          </a:xfrm>
          <a:prstGeom prst="rect"/>
        </p:spPr>
        <p:txBody>
          <a:bodyPr rtlCol="0" wrap="square">
            <a:spAutoFit/>
          </a:bodyPr>
          <a:p>
            <a:r>
              <a:rPr sz="3200" lang="en-US">
                <a:solidFill>
                  <a:srgbClr val="C00000"/>
                </a:solidFill>
              </a:rPr>
              <a:t>S</a:t>
            </a:r>
            <a:r>
              <a:rPr sz="3200" lang="en-US">
                <a:solidFill>
                  <a:srgbClr val="C00000"/>
                </a:solidFill>
              </a:rPr>
              <a:t>i</a:t>
            </a:r>
            <a:r>
              <a:rPr sz="3200" lang="en-US">
                <a:solidFill>
                  <a:srgbClr val="C00000"/>
                </a:solidFill>
              </a:rPr>
              <a:t>m</a:t>
            </a:r>
            <a:r>
              <a:rPr sz="3200" lang="en-US">
                <a:solidFill>
                  <a:srgbClr val="C00000"/>
                </a:solidFill>
              </a:rPr>
              <a:t>u</a:t>
            </a:r>
            <a:r>
              <a:rPr sz="3200" lang="en-US">
                <a:solidFill>
                  <a:srgbClr val="C00000"/>
                </a:solidFill>
              </a:rPr>
              <a:t>l</a:t>
            </a:r>
            <a:r>
              <a:rPr sz="3200" lang="en-US">
                <a:solidFill>
                  <a:srgbClr val="C00000"/>
                </a:solidFill>
              </a:rPr>
              <a:t>a</a:t>
            </a:r>
            <a:r>
              <a:rPr sz="3200" lang="en-US">
                <a:solidFill>
                  <a:srgbClr val="C00000"/>
                </a:solidFill>
              </a:rPr>
              <a:t>te </a:t>
            </a:r>
            <a:r>
              <a:rPr sz="3200" lang="en-US">
                <a:solidFill>
                  <a:srgbClr val="C00000"/>
                </a:solidFill>
              </a:rPr>
              <a:t>T</a:t>
            </a:r>
            <a:r>
              <a:rPr sz="3200" lang="en-US">
                <a:solidFill>
                  <a:srgbClr val="C00000"/>
                </a:solidFill>
              </a:rPr>
              <a:t>r</a:t>
            </a:r>
            <a:r>
              <a:rPr sz="3200" lang="en-US">
                <a:solidFill>
                  <a:srgbClr val="C00000"/>
                </a:solidFill>
              </a:rPr>
              <a:t>a</a:t>
            </a:r>
            <a:r>
              <a:rPr sz="3200" lang="en-US">
                <a:solidFill>
                  <a:srgbClr val="C00000"/>
                </a:solidFill>
              </a:rPr>
              <a:t>nsfer</a:t>
            </a:r>
            <a:r>
              <a:rPr sz="3200" lang="en-US">
                <a:solidFill>
                  <a:srgbClr val="C00000"/>
                </a:solidFill>
              </a:rPr>
              <a:t> </a:t>
            </a:r>
            <a:r>
              <a:rPr sz="3200" lang="en-US">
                <a:solidFill>
                  <a:srgbClr val="C00000"/>
                </a:solidFill>
              </a:rPr>
              <a:t>D</a:t>
            </a:r>
            <a:r>
              <a:rPr sz="3200" lang="en-US">
                <a:solidFill>
                  <a:srgbClr val="C00000"/>
                </a:solidFill>
              </a:rPr>
              <a:t>a</a:t>
            </a:r>
            <a:r>
              <a:rPr sz="3200" lang="en-US">
                <a:solidFill>
                  <a:srgbClr val="C00000"/>
                </a:solidFill>
              </a:rPr>
              <a:t>t</a:t>
            </a:r>
            <a:r>
              <a:rPr sz="3200" lang="en-US">
                <a:solidFill>
                  <a:srgbClr val="C00000"/>
                </a:solidFill>
              </a:rPr>
              <a:t>a</a:t>
            </a:r>
            <a:endParaRPr sz="2800" lang="en-US">
              <a:solidFill>
                <a:srgbClr val="C00000"/>
              </a:solidFill>
            </a:endParaRPr>
          </a:p>
        </p:txBody>
      </p:sp>
      <p:sp>
        <p:nvSpPr>
          <p:cNvPr id="1048598" name=""/>
          <p:cNvSpPr>
            <a:spLocks noGrp="1"/>
          </p:cNvSpPr>
          <p:nvPr/>
        </p:nvSpPr>
        <p:spPr>
          <a:xfrm rot="12517">
            <a:off x="369412" y="1171323"/>
            <a:ext cx="10759122" cy="5886952"/>
          </a:xfrm>
          <a:prstGeom prst="rect"/>
        </p:spPr>
        <p:txBody>
          <a:bodyPr bIns="45720" lIns="91440" rIns="91440" rtlCol="0" tIns="45720" vert="horz">
            <a:no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pPr indent="0" marL="0">
              <a:buNone/>
            </a:pPr>
            <a:r>
              <a:rPr sz="2800" lang="en-US">
                <a:latin typeface="Calibri"/>
              </a:rPr>
              <a:t>Simulate Traffic Data:</a:t>
            </a:r>
            <a:endParaRPr sz="2800" lang="en-US"/>
          </a:p>
          <a:p>
            <a:pPr indent="0" marL="0">
              <a:buNone/>
            </a:pPr>
            <a:r>
              <a:rPr sz="2800" lang="en-US">
                <a:latin typeface="Calibri"/>
              </a:rPr>
              <a:t>import time</a:t>
            </a:r>
            <a:endParaRPr sz="2800" lang="en-US"/>
          </a:p>
          <a:p>
            <a:pPr indent="0" marL="0">
              <a:buNone/>
            </a:pPr>
            <a:r>
              <a:rPr sz="2800" lang="en-US">
                <a:latin typeface="Calibri"/>
              </a:rPr>
              <a:t>import random</a:t>
            </a:r>
            <a:endParaRPr sz="2800" lang="en-US"/>
          </a:p>
          <a:p>
            <a:pPr indent="0" marL="0">
              <a:buNone/>
            </a:pPr>
            <a:r>
              <a:rPr sz="2800" lang="en-US">
                <a:latin typeface="Calibri"/>
              </a:rPr>
              <a:t>def simulate_traffic_data():</a:t>
            </a:r>
            <a:endParaRPr sz="2800" lang="en-US"/>
          </a:p>
          <a:p>
            <a:pPr indent="0" marL="0">
              <a:buNone/>
            </a:pPr>
            <a:r>
              <a:rPr sz="2800" lang="en-US">
                <a:latin typeface="Calibri"/>
              </a:rPr>
              <a:t>    # Simulate traffic data, e.g., vehicle counts or flow rates</a:t>
            </a:r>
            <a:endParaRPr sz="2800" lang="en-US"/>
          </a:p>
          <a:p>
            <a:pPr indent="0" marL="0">
              <a:buNone/>
            </a:pPr>
            <a:r>
              <a:rPr sz="2800" lang="en-US">
                <a:latin typeface="Calibri"/>
              </a:rPr>
              <a:t>    while True:</a:t>
            </a:r>
            <a:endParaRPr sz="2800" lang="en-US"/>
          </a:p>
          <a:p>
            <a:pPr indent="0" marL="0">
              <a:buNone/>
            </a:pPr>
            <a:r>
              <a:rPr sz="2800" lang="en-US">
                <a:latin typeface="Calibri"/>
              </a:rPr>
              <a:t>        vehicle_count = random.randint(0, 100)</a:t>
            </a:r>
            <a:endParaRPr sz="2800" lang="en-US"/>
          </a:p>
          <a:p>
            <a:pPr indent="0" marL="0">
              <a:buNone/>
            </a:pPr>
            <a:r>
              <a:rPr sz="2800" lang="en-US">
                <a:latin typeface="Calibri"/>
              </a:rPr>
              <a:t>        yield vehicle_count</a:t>
            </a:r>
            <a:endParaRPr sz="2800" lang="en-US"/>
          </a:p>
          <a:p>
            <a:pPr indent="0" marL="0">
              <a:buNone/>
            </a:pPr>
            <a:r>
              <a:rPr sz="2800" lang="en-US">
                <a:latin typeface="Calibri"/>
              </a:rPr>
              <a:t>        time.sleep(5)  # Simulate data update every 5 seconds</a:t>
            </a:r>
            <a:endParaRPr sz="2800" lang="en-US"/>
          </a:p>
          <a:p>
            <a:pPr indent="0" marL="0">
              <a:buNone/>
            </a:pPr>
            <a:r>
              <a:rPr sz="2800" lang="en-US">
                <a:latin typeface="Calibri"/>
              </a:rPr>
              <a:t># Test the traffic data simulation</a:t>
            </a:r>
            <a:endParaRPr sz="2800" lang="en-US"/>
          </a:p>
          <a:p>
            <a:pPr indent="0" marL="0">
              <a:buNone/>
            </a:pPr>
            <a:r>
              <a:rPr sz="2800" lang="en-US">
                <a:latin typeface="Calibri"/>
              </a:rPr>
              <a:t>if __name__ == "__main__":</a:t>
            </a:r>
            <a:endParaRPr sz="2800" lang="en-US"/>
          </a:p>
          <a:p>
            <a:pPr indent="0" marL="0">
              <a:buNone/>
            </a:pPr>
            <a:r>
              <a:rPr sz="2800" lang="en-US">
                <a:latin typeface="Calibri"/>
              </a:rPr>
              <a:t>    for count in simulate_traffic_data():</a:t>
            </a:r>
            <a:endParaRPr sz="2800" lang="en-US"/>
          </a:p>
          <a:p>
            <a:pPr indent="0" marL="0">
              <a:buNone/>
            </a:pPr>
            <a:r>
              <a:rPr sz="2800" lang="en-US">
                <a:latin typeface="Calibri"/>
              </a:rPr>
              <a:t>        print(f"Vehicle Count: {count}")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9" name=""/>
          <p:cNvSpPr>
            <a:spLocks noGrp="1"/>
          </p:cNvSpPr>
          <p:nvPr/>
        </p:nvSpPr>
        <p:spPr>
          <a:xfrm>
            <a:off x="628650" y="365126"/>
            <a:ext cx="7886700" cy="601791"/>
          </a:xfrm>
          <a:prstGeom prst="rect"/>
        </p:spPr>
        <p:txBody>
          <a:bodyPr anchor="ctr" bIns="45720" lIns="91440" rIns="91440" rtlCol="0" tIns="45720" vert="horz">
            <a:normAutofit fontScale="90909" lnSpcReduction="20000"/>
          </a:bodyPr>
          <a:lstStyle>
            <a:lvl1pPr algn="l" defTabSz="914400" eaLnBrk="1" hangingPunct="1" latinLnBrk="0" rtl="0">
              <a:lnSpc>
                <a:spcPct val="90000"/>
              </a:lnSpc>
              <a:spcBef>
                <a:spcPct val="0"/>
              </a:spcBef>
              <a:buNone/>
              <a:defRPr sz="4400" kern="1200">
                <a:solidFill>
                  <a:srgbClr val="000000"/>
                </a:solidFill>
                <a:latin typeface="+mj-lt"/>
                <a:ea typeface="+mj-ea"/>
                <a:cs typeface="+mj-cs"/>
              </a:defRPr>
            </a:lvl1pPr>
          </a:lstStyle>
          <a:p>
            <a:r>
              <a:rPr lang="en-US">
                <a:solidFill>
                  <a:srgbClr val="C00000"/>
                </a:solidFill>
                <a:latin typeface="Calibri"/>
              </a:rPr>
              <a:t>T</a:t>
            </a:r>
            <a:r>
              <a:rPr lang="en-US">
                <a:solidFill>
                  <a:srgbClr val="C00000"/>
                </a:solidFill>
                <a:latin typeface="Calibri"/>
              </a:rPr>
              <a:t>r</a:t>
            </a:r>
            <a:r>
              <a:rPr lang="en-US">
                <a:solidFill>
                  <a:srgbClr val="C00000"/>
                </a:solidFill>
                <a:latin typeface="Calibri"/>
              </a:rPr>
              <a:t>a</a:t>
            </a:r>
            <a:r>
              <a:rPr lang="en-US">
                <a:solidFill>
                  <a:srgbClr val="C00000"/>
                </a:solidFill>
                <a:latin typeface="Calibri"/>
              </a:rPr>
              <a:t>f</a:t>
            </a:r>
            <a:r>
              <a:rPr lang="en-US">
                <a:solidFill>
                  <a:srgbClr val="C00000"/>
                </a:solidFill>
                <a:latin typeface="Calibri"/>
              </a:rPr>
              <a:t>fic </a:t>
            </a:r>
            <a:r>
              <a:rPr lang="en-US">
                <a:solidFill>
                  <a:srgbClr val="C00000"/>
                </a:solidFill>
                <a:latin typeface="Calibri"/>
              </a:rPr>
              <a:t>I</a:t>
            </a:r>
            <a:r>
              <a:rPr lang="en-US">
                <a:solidFill>
                  <a:srgbClr val="C00000"/>
                </a:solidFill>
                <a:latin typeface="Calibri"/>
              </a:rPr>
              <a:t>n</a:t>
            </a:r>
            <a:r>
              <a:rPr lang="en-US">
                <a:solidFill>
                  <a:srgbClr val="C00000"/>
                </a:solidFill>
                <a:latin typeface="Calibri"/>
              </a:rPr>
              <a:t>formation </a:t>
            </a:r>
            <a:r>
              <a:rPr lang="en-US">
                <a:solidFill>
                  <a:srgbClr val="C00000"/>
                </a:solidFill>
                <a:latin typeface="Calibri"/>
              </a:rPr>
              <a:t>d</a:t>
            </a:r>
            <a:r>
              <a:rPr lang="en-US">
                <a:solidFill>
                  <a:srgbClr val="C00000"/>
                </a:solidFill>
                <a:latin typeface="Calibri"/>
              </a:rPr>
              <a:t>a</a:t>
            </a:r>
            <a:r>
              <a:rPr lang="en-US">
                <a:solidFill>
                  <a:srgbClr val="C00000"/>
                </a:solidFill>
                <a:latin typeface="Calibri"/>
              </a:rPr>
              <a:t>t</a:t>
            </a:r>
            <a:r>
              <a:rPr lang="en-US">
                <a:solidFill>
                  <a:srgbClr val="C00000"/>
                </a:solidFill>
                <a:latin typeface="Calibri"/>
              </a:rPr>
              <a:t>a</a:t>
            </a:r>
            <a:endParaRPr lang="en-US">
              <a:solidFill>
                <a:srgbClr val="C00000"/>
              </a:solidFill>
            </a:endParaRPr>
          </a:p>
        </p:txBody>
      </p:sp>
      <p:sp>
        <p:nvSpPr>
          <p:cNvPr id="1048600" name=""/>
          <p:cNvSpPr txBox="1"/>
          <p:nvPr/>
        </p:nvSpPr>
        <p:spPr>
          <a:xfrm>
            <a:off x="628649" y="1612897"/>
            <a:ext cx="11551562" cy="5958839"/>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Send Data to a Traffic Information Platform:
import time
import random
import requests
# Simulate traffic data
def simulate_traffic_data():
    while True:
        vehicle_count = random.randint(0, 100)
        yield vehicle_count
        time.sleep(5)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PptxGenJS</cp:lastModifiedBy>
  <dcterms:created xsi:type="dcterms:W3CDTF">2023-10-25T03:28:48Z</dcterms:created>
  <dcterms:modified xsi:type="dcterms:W3CDTF">2023-10-26T15:36:29Z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a2eae67b69f44ec091dbfd62e7fc20ea</vt:lpwstr>
  </property>
</Properties>
</file>