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y="8229600" cx="14630400"/>
  <p:notesSz cx="8229600" cy="14630400"/>
  <p:defaultTextStyle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2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8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58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59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3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5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7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8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8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0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70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</p:sldLayoutIdLst>
  <p:hf dt="0" ftr="0" hdr="0" sldNum="0"/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181A24"/>
          </a:solidFill>
        </p:spPr>
      </p:sp>
      <p:sp>
        <p:nvSpPr>
          <p:cNvPr id="1048577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252833"/>
          </a:solidFill>
        </p:spPr>
      </p:sp>
      <p:sp>
        <p:nvSpPr>
          <p:cNvPr id="1048578" name="Text 2"/>
          <p:cNvSpPr/>
          <p:nvPr/>
        </p:nvSpPr>
        <p:spPr>
          <a:xfrm>
            <a:off x="6319599" y="2262426"/>
            <a:ext cx="7477601" cy="1666399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6561"/>
              </a:lnSpc>
              <a:buNone/>
            </a:pPr>
            <a:r>
              <a:rPr dirty="0" sz="5249" lang="en-US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Traffic Management System in IoT</a:t>
            </a:r>
            <a:endParaRPr dirty="0" sz="5249" lang="en-US"/>
          </a:p>
        </p:txBody>
      </p:sp>
      <p:sp>
        <p:nvSpPr>
          <p:cNvPr id="1048579" name="Text 3"/>
          <p:cNvSpPr/>
          <p:nvPr/>
        </p:nvSpPr>
        <p:spPr>
          <a:xfrm>
            <a:off x="6319599" y="4262080"/>
            <a:ext cx="7477601" cy="1066205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internet of things (IoT) is revolutionizing the way we manage traffic. With real-time data collection, the system can adjust to changing situations, leading to safer and more efficient roads.</a:t>
            </a:r>
            <a:endParaRPr dirty="0" sz="1750" lang="en-US"/>
          </a:p>
        </p:txBody>
      </p:sp>
      <p:pic>
        <p:nvPicPr>
          <p:cNvPr id="2097153" name="Image 1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181A24"/>
          </a:solidFill>
        </p:spPr>
      </p:sp>
      <p:sp>
        <p:nvSpPr>
          <p:cNvPr id="1048586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252833"/>
          </a:solidFill>
        </p:spPr>
      </p:sp>
      <p:sp>
        <p:nvSpPr>
          <p:cNvPr id="1048587" name="Text 2"/>
          <p:cNvSpPr/>
          <p:nvPr/>
        </p:nvSpPr>
        <p:spPr>
          <a:xfrm>
            <a:off x="2348389" y="1278850"/>
            <a:ext cx="8107680" cy="694373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5468"/>
              </a:lnSpc>
              <a:buNone/>
            </a:pPr>
            <a:r>
              <a:rPr dirty="0" sz="4374" lang="en-US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Key Components of the System</a:t>
            </a:r>
            <a:endParaRPr dirty="0" sz="4374" lang="en-US"/>
          </a:p>
        </p:txBody>
      </p:sp>
      <p:pic>
        <p:nvPicPr>
          <p:cNvPr id="2097155" name="Image 0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348389" y="2417564"/>
            <a:ext cx="3088958" cy="1909048"/>
          </a:xfrm>
          <a:prstGeom prst="rect"/>
        </p:spPr>
      </p:pic>
      <p:sp>
        <p:nvSpPr>
          <p:cNvPr id="1048588" name="Text 3"/>
          <p:cNvSpPr/>
          <p:nvPr/>
        </p:nvSpPr>
        <p:spPr>
          <a:xfrm>
            <a:off x="2348389" y="4604266"/>
            <a:ext cx="2221944" cy="347186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734"/>
              </a:lnSpc>
              <a:buNone/>
            </a:pPr>
            <a:r>
              <a:rPr dirty="0" sz="2187" lang="en-US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Sensors</a:t>
            </a:r>
            <a:endParaRPr dirty="0" sz="2187" lang="en-US"/>
          </a:p>
        </p:txBody>
      </p:sp>
      <p:sp>
        <p:nvSpPr>
          <p:cNvPr id="1048589" name="Text 4"/>
          <p:cNvSpPr/>
          <p:nvPr/>
        </p:nvSpPr>
        <p:spPr>
          <a:xfrm>
            <a:off x="2348389" y="5173623"/>
            <a:ext cx="3088958" cy="1421606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system relies on a network of sensors that detect traffic flow and patterns, allowing for real-time data collection.</a:t>
            </a:r>
            <a:endParaRPr dirty="0" sz="1750" lang="en-US"/>
          </a:p>
        </p:txBody>
      </p:sp>
      <p:pic>
        <p:nvPicPr>
          <p:cNvPr id="2097156" name="Image 1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770602" y="2417564"/>
            <a:ext cx="3088958" cy="1909048"/>
          </a:xfrm>
          <a:prstGeom prst="rect"/>
        </p:spPr>
      </p:pic>
      <p:sp>
        <p:nvSpPr>
          <p:cNvPr id="1048590" name="Text 5"/>
          <p:cNvSpPr/>
          <p:nvPr/>
        </p:nvSpPr>
        <p:spPr>
          <a:xfrm>
            <a:off x="5770602" y="4604266"/>
            <a:ext cx="2221944" cy="347186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734"/>
              </a:lnSpc>
              <a:buNone/>
            </a:pPr>
            <a:r>
              <a:rPr dirty="0" sz="2187" lang="en-US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Traffic Signals</a:t>
            </a:r>
            <a:endParaRPr dirty="0" sz="2187" lang="en-US"/>
          </a:p>
        </p:txBody>
      </p:sp>
      <p:sp>
        <p:nvSpPr>
          <p:cNvPr id="1048591" name="Text 6"/>
          <p:cNvSpPr/>
          <p:nvPr/>
        </p:nvSpPr>
        <p:spPr>
          <a:xfrm>
            <a:off x="5770602" y="5173623"/>
            <a:ext cx="3088958" cy="1777008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traffic signals are connected to the network and can be remotely controlled, allowing for optimal traffic flow and reduced congestion.</a:t>
            </a:r>
            <a:endParaRPr dirty="0" sz="1750" lang="en-US"/>
          </a:p>
        </p:txBody>
      </p:sp>
      <p:pic>
        <p:nvPicPr>
          <p:cNvPr id="2097157" name="Image 2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9192816" y="2417564"/>
            <a:ext cx="3089077" cy="1909167"/>
          </a:xfrm>
          <a:prstGeom prst="rect"/>
        </p:spPr>
      </p:pic>
      <p:sp>
        <p:nvSpPr>
          <p:cNvPr id="1048592" name="Text 7"/>
          <p:cNvSpPr/>
          <p:nvPr/>
        </p:nvSpPr>
        <p:spPr>
          <a:xfrm>
            <a:off x="9192816" y="4604385"/>
            <a:ext cx="2221944" cy="347186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734"/>
              </a:lnSpc>
              <a:buNone/>
            </a:pPr>
            <a:r>
              <a:rPr dirty="0" sz="2187" lang="en-US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Mobile Devices</a:t>
            </a:r>
            <a:endParaRPr dirty="0" sz="2187" lang="en-US"/>
          </a:p>
        </p:txBody>
      </p:sp>
      <p:sp>
        <p:nvSpPr>
          <p:cNvPr id="1048593" name="Text 8"/>
          <p:cNvSpPr/>
          <p:nvPr/>
        </p:nvSpPr>
        <p:spPr>
          <a:xfrm>
            <a:off x="9192816" y="5173742"/>
            <a:ext cx="3089077" cy="1421606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People can use mobile devices to stay informed about traffic conditions and to adjust their routes.</a:t>
            </a:r>
            <a:endParaRPr dirty="0" sz="175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181A24"/>
          </a:solidFill>
        </p:spPr>
      </p:sp>
      <p:sp>
        <p:nvSpPr>
          <p:cNvPr id="1048598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252833"/>
          </a:solidFill>
        </p:spPr>
      </p:sp>
      <p:sp>
        <p:nvSpPr>
          <p:cNvPr id="1048599" name="Text 2"/>
          <p:cNvSpPr/>
          <p:nvPr/>
        </p:nvSpPr>
        <p:spPr>
          <a:xfrm>
            <a:off x="2348389" y="663654"/>
            <a:ext cx="8054340" cy="694373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5468"/>
              </a:lnSpc>
              <a:buNone/>
            </a:pPr>
            <a:r>
              <a:rPr dirty="0" sz="4374" lang="en-US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Collection and Processing</a:t>
            </a:r>
            <a:endParaRPr dirty="0" sz="4374" lang="en-US"/>
          </a:p>
        </p:txBody>
      </p:sp>
      <p:sp>
        <p:nvSpPr>
          <p:cNvPr id="1048600" name="Shape 3"/>
          <p:cNvSpPr/>
          <p:nvPr/>
        </p:nvSpPr>
        <p:spPr>
          <a:xfrm>
            <a:off x="7301270" y="1802368"/>
            <a:ext cx="27742" cy="5763458"/>
          </a:xfrm>
          <a:prstGeom prst="rect"/>
          <a:solidFill>
            <a:srgbClr val="6EB9FC"/>
          </a:solidFill>
        </p:spPr>
      </p:sp>
      <p:sp>
        <p:nvSpPr>
          <p:cNvPr id="1048601" name="Shape 4"/>
          <p:cNvSpPr/>
          <p:nvPr/>
        </p:nvSpPr>
        <p:spPr>
          <a:xfrm>
            <a:off x="7565053" y="2212003"/>
            <a:ext cx="777597" cy="27742"/>
          </a:xfrm>
          <a:prstGeom prst="rect"/>
          <a:solidFill>
            <a:srgbClr val="6EB9FC"/>
          </a:solidFill>
        </p:spPr>
      </p:sp>
      <p:sp>
        <p:nvSpPr>
          <p:cNvPr id="1048602" name="Shape 5"/>
          <p:cNvSpPr/>
          <p:nvPr/>
        </p:nvSpPr>
        <p:spPr>
          <a:xfrm>
            <a:off x="7065109" y="197596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</p:spPr>
      </p:sp>
      <p:sp>
        <p:nvSpPr>
          <p:cNvPr id="1048603" name="Text 6"/>
          <p:cNvSpPr/>
          <p:nvPr/>
        </p:nvSpPr>
        <p:spPr>
          <a:xfrm>
            <a:off x="7254061" y="2017633"/>
            <a:ext cx="121920" cy="416481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3281"/>
              </a:lnSpc>
              <a:buNone/>
            </a:pPr>
            <a:r>
              <a:rPr dirty="0" sz="2624" lang="en-US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dirty="0" sz="2624" lang="en-US"/>
          </a:p>
        </p:txBody>
      </p:sp>
      <p:sp>
        <p:nvSpPr>
          <p:cNvPr id="1048604" name="Text 7"/>
          <p:cNvSpPr/>
          <p:nvPr/>
        </p:nvSpPr>
        <p:spPr>
          <a:xfrm>
            <a:off x="8537138" y="2024539"/>
            <a:ext cx="2221944" cy="347186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734"/>
              </a:lnSpc>
              <a:buNone/>
            </a:pPr>
            <a:r>
              <a:rPr dirty="0" sz="2187" lang="en-US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Collection</a:t>
            </a:r>
            <a:endParaRPr dirty="0" sz="2187" lang="en-US"/>
          </a:p>
        </p:txBody>
      </p:sp>
      <p:sp>
        <p:nvSpPr>
          <p:cNvPr id="1048605" name="Text 8"/>
          <p:cNvSpPr/>
          <p:nvPr/>
        </p:nvSpPr>
        <p:spPr>
          <a:xfrm>
            <a:off x="8537138" y="2593896"/>
            <a:ext cx="3744754" cy="1421606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system collects data from different sources, including traffic sensors, GPS, and other mobile devices. The data is sent to a central server for processing.</a:t>
            </a:r>
            <a:endParaRPr dirty="0" sz="1750" lang="en-US"/>
          </a:p>
        </p:txBody>
      </p:sp>
      <p:sp>
        <p:nvSpPr>
          <p:cNvPr id="1048606" name="Shape 9"/>
          <p:cNvSpPr/>
          <p:nvPr/>
        </p:nvSpPr>
        <p:spPr>
          <a:xfrm>
            <a:off x="6287512" y="3322856"/>
            <a:ext cx="777597" cy="27742"/>
          </a:xfrm>
          <a:prstGeom prst="rect"/>
          <a:solidFill>
            <a:srgbClr val="6EB9FC"/>
          </a:solidFill>
        </p:spPr>
      </p:sp>
      <p:sp>
        <p:nvSpPr>
          <p:cNvPr id="1048607" name="Shape 10"/>
          <p:cNvSpPr/>
          <p:nvPr/>
        </p:nvSpPr>
        <p:spPr>
          <a:xfrm>
            <a:off x="7065109" y="308681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</p:spPr>
      </p:sp>
      <p:sp>
        <p:nvSpPr>
          <p:cNvPr id="1048608" name="Text 11"/>
          <p:cNvSpPr/>
          <p:nvPr/>
        </p:nvSpPr>
        <p:spPr>
          <a:xfrm>
            <a:off x="7227391" y="3128486"/>
            <a:ext cx="175260" cy="416481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3281"/>
              </a:lnSpc>
              <a:buNone/>
            </a:pPr>
            <a:r>
              <a:rPr dirty="0" sz="2624" lang="en-US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dirty="0" sz="2624" lang="en-US"/>
          </a:p>
        </p:txBody>
      </p:sp>
      <p:sp>
        <p:nvSpPr>
          <p:cNvPr id="1048609" name="Text 12"/>
          <p:cNvSpPr/>
          <p:nvPr/>
        </p:nvSpPr>
        <p:spPr>
          <a:xfrm>
            <a:off x="3871079" y="3135392"/>
            <a:ext cx="2221944" cy="347186"/>
          </a:xfrm>
          <a:prstGeom prst="rect"/>
          <a:noFill/>
        </p:spPr>
        <p:txBody>
          <a:bodyPr anchor="t" rtlCol="0" wrap="none"/>
          <a:p>
            <a:pPr algn="r" indent="0" marL="0">
              <a:lnSpc>
                <a:spcPts val="2734"/>
              </a:lnSpc>
              <a:buNone/>
            </a:pPr>
            <a:r>
              <a:rPr dirty="0" sz="2187" lang="en-US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Processing</a:t>
            </a:r>
            <a:endParaRPr dirty="0" sz="2187" lang="en-US"/>
          </a:p>
        </p:txBody>
      </p:sp>
      <p:sp>
        <p:nvSpPr>
          <p:cNvPr id="1048610" name="Text 13"/>
          <p:cNvSpPr/>
          <p:nvPr/>
        </p:nvSpPr>
        <p:spPr>
          <a:xfrm>
            <a:off x="2348389" y="3704749"/>
            <a:ext cx="3744635" cy="2132409"/>
          </a:xfrm>
          <a:prstGeom prst="rect"/>
          <a:noFill/>
        </p:spPr>
        <p:txBody>
          <a:bodyPr anchor="t" rtlCol="0" wrap="square"/>
          <a:p>
            <a:pPr algn="r"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Advanced algorithms are used to analyze the data in real-time and to detect patterns and anomalies. The results are used to adjust traffic signals, change speed limits, or send alerts to drivers.</a:t>
            </a:r>
            <a:endParaRPr dirty="0" sz="1750" lang="en-US"/>
          </a:p>
        </p:txBody>
      </p:sp>
      <p:sp>
        <p:nvSpPr>
          <p:cNvPr id="1048611" name="Shape 14"/>
          <p:cNvSpPr/>
          <p:nvPr/>
        </p:nvSpPr>
        <p:spPr>
          <a:xfrm>
            <a:off x="7565053" y="5006995"/>
            <a:ext cx="777597" cy="27742"/>
          </a:xfrm>
          <a:prstGeom prst="rect"/>
          <a:solidFill>
            <a:srgbClr val="6EB9FC"/>
          </a:solidFill>
        </p:spPr>
      </p:sp>
      <p:sp>
        <p:nvSpPr>
          <p:cNvPr id="1048612" name="Shape 15"/>
          <p:cNvSpPr/>
          <p:nvPr/>
        </p:nvSpPr>
        <p:spPr>
          <a:xfrm>
            <a:off x="7065109" y="477095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</p:spPr>
      </p:sp>
      <p:sp>
        <p:nvSpPr>
          <p:cNvPr id="1048613" name="Text 16"/>
          <p:cNvSpPr/>
          <p:nvPr/>
        </p:nvSpPr>
        <p:spPr>
          <a:xfrm>
            <a:off x="7223581" y="4812625"/>
            <a:ext cx="182880" cy="416481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3281"/>
              </a:lnSpc>
              <a:buNone/>
            </a:pPr>
            <a:r>
              <a:rPr dirty="0" sz="2624" lang="en-US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dirty="0" sz="2624" lang="en-US"/>
          </a:p>
        </p:txBody>
      </p:sp>
      <p:sp>
        <p:nvSpPr>
          <p:cNvPr id="1048614" name="Text 17"/>
          <p:cNvSpPr/>
          <p:nvPr/>
        </p:nvSpPr>
        <p:spPr>
          <a:xfrm>
            <a:off x="8537138" y="4819531"/>
            <a:ext cx="2324100" cy="347186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734"/>
              </a:lnSpc>
              <a:buNone/>
            </a:pPr>
            <a:r>
              <a:rPr dirty="0" sz="2187" lang="en-US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Visualization</a:t>
            </a:r>
            <a:endParaRPr dirty="0" sz="2187" lang="en-US"/>
          </a:p>
        </p:txBody>
      </p:sp>
      <p:sp>
        <p:nvSpPr>
          <p:cNvPr id="1048615" name="Text 18"/>
          <p:cNvSpPr/>
          <p:nvPr/>
        </p:nvSpPr>
        <p:spPr>
          <a:xfrm>
            <a:off x="8537138" y="5388888"/>
            <a:ext cx="3744754" cy="1777008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processed data is visualized on a dashboard, providing insights into traffic patterns and trends. The dashboard also allows for remote control of the system.</a:t>
            </a:r>
            <a:endParaRPr dirty="0" sz="175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181A24"/>
          </a:solidFill>
        </p:spPr>
      </p:sp>
      <p:sp>
        <p:nvSpPr>
          <p:cNvPr id="1048620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252833"/>
          </a:solidFill>
        </p:spPr>
      </p:sp>
      <p:sp>
        <p:nvSpPr>
          <p:cNvPr id="1048621" name="Text 2"/>
          <p:cNvSpPr/>
          <p:nvPr/>
        </p:nvSpPr>
        <p:spPr>
          <a:xfrm>
            <a:off x="2348389" y="1354455"/>
            <a:ext cx="8801100" cy="694373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5468"/>
              </a:lnSpc>
              <a:buNone/>
            </a:pPr>
            <a:r>
              <a:rPr dirty="0" sz="4374" lang="en-US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Real-time Monitoring and Control</a:t>
            </a:r>
            <a:endParaRPr dirty="0" sz="4374" lang="en-US"/>
          </a:p>
        </p:txBody>
      </p:sp>
      <p:sp>
        <p:nvSpPr>
          <p:cNvPr id="1048622" name="Shape 3"/>
          <p:cNvSpPr/>
          <p:nvPr/>
        </p:nvSpPr>
        <p:spPr>
          <a:xfrm>
            <a:off x="2348389" y="2493169"/>
            <a:ext cx="4855726" cy="2079903"/>
          </a:xfrm>
          <a:prstGeom prst="roundRect">
            <a:avLst>
              <a:gd name="adj" fmla="val 3205"/>
            </a:avLst>
          </a:prstGeom>
          <a:solidFill>
            <a:srgbClr val="2F3343"/>
          </a:solidFill>
        </p:spPr>
      </p:sp>
      <p:sp>
        <p:nvSpPr>
          <p:cNvPr id="1048623" name="Text 4"/>
          <p:cNvSpPr/>
          <p:nvPr/>
        </p:nvSpPr>
        <p:spPr>
          <a:xfrm>
            <a:off x="2570559" y="2715339"/>
            <a:ext cx="2758440" cy="347186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734"/>
              </a:lnSpc>
              <a:buNone/>
            </a:pPr>
            <a:r>
              <a:rPr dirty="0" sz="2187" lang="en-US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Traffic Signal Control</a:t>
            </a:r>
            <a:endParaRPr dirty="0" sz="2187" lang="en-US"/>
          </a:p>
        </p:txBody>
      </p:sp>
      <p:sp>
        <p:nvSpPr>
          <p:cNvPr id="1048624" name="Text 5"/>
          <p:cNvSpPr/>
          <p:nvPr/>
        </p:nvSpPr>
        <p:spPr>
          <a:xfrm>
            <a:off x="2570559" y="3284696"/>
            <a:ext cx="4411385" cy="710803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system adjusts traffic signals in real-time to optimize traffic flow and reduce congestion.</a:t>
            </a:r>
            <a:endParaRPr dirty="0" sz="1750" lang="en-US"/>
          </a:p>
        </p:txBody>
      </p:sp>
      <p:sp>
        <p:nvSpPr>
          <p:cNvPr id="1048625" name="Shape 6"/>
          <p:cNvSpPr/>
          <p:nvPr/>
        </p:nvSpPr>
        <p:spPr>
          <a:xfrm>
            <a:off x="7426285" y="2493169"/>
            <a:ext cx="4855726" cy="2079903"/>
          </a:xfrm>
          <a:prstGeom prst="roundRect">
            <a:avLst>
              <a:gd name="adj" fmla="val 3205"/>
            </a:avLst>
          </a:prstGeom>
          <a:solidFill>
            <a:srgbClr val="2F3343"/>
          </a:solidFill>
        </p:spPr>
      </p:sp>
      <p:sp>
        <p:nvSpPr>
          <p:cNvPr id="1048626" name="Text 7"/>
          <p:cNvSpPr/>
          <p:nvPr/>
        </p:nvSpPr>
        <p:spPr>
          <a:xfrm>
            <a:off x="7648456" y="2715339"/>
            <a:ext cx="2613660" cy="347186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734"/>
              </a:lnSpc>
              <a:buNone/>
            </a:pPr>
            <a:r>
              <a:rPr dirty="0" sz="2187" lang="en-US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Speed Limit Control</a:t>
            </a:r>
            <a:endParaRPr dirty="0" sz="2187" lang="en-US"/>
          </a:p>
        </p:txBody>
      </p:sp>
      <p:sp>
        <p:nvSpPr>
          <p:cNvPr id="1048627" name="Text 8"/>
          <p:cNvSpPr/>
          <p:nvPr/>
        </p:nvSpPr>
        <p:spPr>
          <a:xfrm>
            <a:off x="7648456" y="3284696"/>
            <a:ext cx="4411385" cy="1066205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system can change speed limits based on traffic conditions, ensuring the safety of drivers and pedestrians.</a:t>
            </a:r>
            <a:endParaRPr dirty="0" sz="1750" lang="en-US"/>
          </a:p>
        </p:txBody>
      </p:sp>
      <p:sp>
        <p:nvSpPr>
          <p:cNvPr id="1048628" name="Shape 9"/>
          <p:cNvSpPr/>
          <p:nvPr/>
        </p:nvSpPr>
        <p:spPr>
          <a:xfrm>
            <a:off x="2348389" y="4795242"/>
            <a:ext cx="4855726" cy="2079903"/>
          </a:xfrm>
          <a:prstGeom prst="roundRect">
            <a:avLst>
              <a:gd name="adj" fmla="val 3205"/>
            </a:avLst>
          </a:prstGeom>
          <a:solidFill>
            <a:srgbClr val="2F3343"/>
          </a:solidFill>
        </p:spPr>
      </p:sp>
      <p:sp>
        <p:nvSpPr>
          <p:cNvPr id="1048629" name="Text 10"/>
          <p:cNvSpPr/>
          <p:nvPr/>
        </p:nvSpPr>
        <p:spPr>
          <a:xfrm>
            <a:off x="2570559" y="5017413"/>
            <a:ext cx="2773680" cy="347186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734"/>
              </a:lnSpc>
              <a:buNone/>
            </a:pPr>
            <a:r>
              <a:rPr dirty="0" sz="2187" lang="en-US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Emergency Response</a:t>
            </a:r>
            <a:endParaRPr dirty="0" sz="2187" lang="en-US"/>
          </a:p>
        </p:txBody>
      </p:sp>
      <p:sp>
        <p:nvSpPr>
          <p:cNvPr id="1048630" name="Text 11"/>
          <p:cNvSpPr/>
          <p:nvPr/>
        </p:nvSpPr>
        <p:spPr>
          <a:xfrm>
            <a:off x="2570559" y="5586770"/>
            <a:ext cx="4411385" cy="710803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system can detect accidents or other emergencies and quickly alert first responders.</a:t>
            </a:r>
            <a:endParaRPr dirty="0" sz="1750" lang="en-US"/>
          </a:p>
        </p:txBody>
      </p:sp>
      <p:sp>
        <p:nvSpPr>
          <p:cNvPr id="1048631" name="Shape 12"/>
          <p:cNvSpPr/>
          <p:nvPr/>
        </p:nvSpPr>
        <p:spPr>
          <a:xfrm>
            <a:off x="7426285" y="4795242"/>
            <a:ext cx="4855726" cy="2079903"/>
          </a:xfrm>
          <a:prstGeom prst="roundRect">
            <a:avLst>
              <a:gd name="adj" fmla="val 3205"/>
            </a:avLst>
          </a:prstGeom>
          <a:solidFill>
            <a:srgbClr val="2F3343"/>
          </a:solidFill>
        </p:spPr>
      </p:sp>
      <p:sp>
        <p:nvSpPr>
          <p:cNvPr id="1048632" name="Text 13"/>
          <p:cNvSpPr/>
          <p:nvPr/>
        </p:nvSpPr>
        <p:spPr>
          <a:xfrm>
            <a:off x="7648456" y="5017413"/>
            <a:ext cx="2221944" cy="347186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734"/>
              </a:lnSpc>
              <a:buNone/>
            </a:pPr>
            <a:r>
              <a:rPr dirty="0" sz="2187" lang="en-US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Dynamic Routing</a:t>
            </a:r>
            <a:endParaRPr dirty="0" sz="2187" lang="en-US"/>
          </a:p>
        </p:txBody>
      </p:sp>
      <p:sp>
        <p:nvSpPr>
          <p:cNvPr id="1048633" name="Text 14"/>
          <p:cNvSpPr/>
          <p:nvPr/>
        </p:nvSpPr>
        <p:spPr>
          <a:xfrm>
            <a:off x="7648456" y="5586770"/>
            <a:ext cx="4411385" cy="1066205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system can provide real-time traffic information to drivers and suggest alternative routes to avoid congestion.</a:t>
            </a:r>
            <a:endParaRPr dirty="0" sz="175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181A24"/>
          </a:solidFill>
        </p:spPr>
      </p:sp>
      <p:sp>
        <p:nvSpPr>
          <p:cNvPr id="1048638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252833"/>
          </a:solidFill>
        </p:spPr>
      </p:sp>
      <p:pic>
        <p:nvPicPr>
          <p:cNvPr id="2097161" name="Image 0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/>
        </p:spPr>
      </p:pic>
      <p:sp>
        <p:nvSpPr>
          <p:cNvPr id="1048639" name="Shape 2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252833">
              <a:alpha val="80000"/>
            </a:srgbClr>
          </a:solidFill>
        </p:spPr>
      </p:sp>
      <p:sp>
        <p:nvSpPr>
          <p:cNvPr id="1048640" name="Text 3"/>
          <p:cNvSpPr/>
          <p:nvPr/>
        </p:nvSpPr>
        <p:spPr>
          <a:xfrm>
            <a:off x="2348389" y="2125147"/>
            <a:ext cx="9166860" cy="694373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5468"/>
              </a:lnSpc>
              <a:buNone/>
            </a:pPr>
            <a:r>
              <a:rPr dirty="0" sz="4374" lang="en-US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Benefits of IoT Traffic Management</a:t>
            </a:r>
            <a:endParaRPr dirty="0" sz="4374" lang="en-US"/>
          </a:p>
        </p:txBody>
      </p:sp>
      <p:sp>
        <p:nvSpPr>
          <p:cNvPr id="1048641" name="Shape 4"/>
          <p:cNvSpPr/>
          <p:nvPr/>
        </p:nvSpPr>
        <p:spPr>
          <a:xfrm>
            <a:off x="2348389" y="332636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</p:spPr>
      </p:sp>
      <p:sp>
        <p:nvSpPr>
          <p:cNvPr id="1048642" name="Text 5"/>
          <p:cNvSpPr/>
          <p:nvPr/>
        </p:nvSpPr>
        <p:spPr>
          <a:xfrm>
            <a:off x="2537341" y="3368040"/>
            <a:ext cx="121920" cy="416481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3281"/>
              </a:lnSpc>
              <a:buNone/>
            </a:pPr>
            <a:r>
              <a:rPr dirty="0" sz="2624" lang="en-US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dirty="0" sz="2624" lang="en-US"/>
          </a:p>
        </p:txBody>
      </p:sp>
      <p:sp>
        <p:nvSpPr>
          <p:cNvPr id="1048643" name="Text 6"/>
          <p:cNvSpPr/>
          <p:nvPr/>
        </p:nvSpPr>
        <p:spPr>
          <a:xfrm>
            <a:off x="3070503" y="3402687"/>
            <a:ext cx="2440900" cy="694373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34"/>
              </a:lnSpc>
              <a:buNone/>
            </a:pPr>
            <a:r>
              <a:rPr dirty="0" sz="2187" lang="en-US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Reduced Congestion</a:t>
            </a:r>
            <a:endParaRPr dirty="0" sz="2187" lang="en-US"/>
          </a:p>
        </p:txBody>
      </p:sp>
      <p:sp>
        <p:nvSpPr>
          <p:cNvPr id="1048644" name="Text 7"/>
          <p:cNvSpPr/>
          <p:nvPr/>
        </p:nvSpPr>
        <p:spPr>
          <a:xfrm>
            <a:off x="3070503" y="4319230"/>
            <a:ext cx="2440900" cy="1777008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system reduces traffic congestion and waiting times, leading to faster and more reliable driving times.</a:t>
            </a:r>
            <a:endParaRPr dirty="0" sz="1750" lang="en-US"/>
          </a:p>
        </p:txBody>
      </p:sp>
      <p:sp>
        <p:nvSpPr>
          <p:cNvPr id="1048645" name="Shape 8"/>
          <p:cNvSpPr/>
          <p:nvPr/>
        </p:nvSpPr>
        <p:spPr>
          <a:xfrm>
            <a:off x="5733574" y="332636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</p:spPr>
      </p:sp>
      <p:sp>
        <p:nvSpPr>
          <p:cNvPr id="1048646" name="Text 9"/>
          <p:cNvSpPr/>
          <p:nvPr/>
        </p:nvSpPr>
        <p:spPr>
          <a:xfrm>
            <a:off x="5895856" y="3368040"/>
            <a:ext cx="175260" cy="416481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3281"/>
              </a:lnSpc>
              <a:buNone/>
            </a:pPr>
            <a:r>
              <a:rPr dirty="0" sz="2624" lang="en-US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dirty="0" sz="2624" lang="en-US"/>
          </a:p>
        </p:txBody>
      </p:sp>
      <p:sp>
        <p:nvSpPr>
          <p:cNvPr id="1048647" name="Text 10"/>
          <p:cNvSpPr/>
          <p:nvPr/>
        </p:nvSpPr>
        <p:spPr>
          <a:xfrm>
            <a:off x="6455688" y="3402687"/>
            <a:ext cx="2221944" cy="347186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734"/>
              </a:lnSpc>
              <a:buNone/>
            </a:pPr>
            <a:r>
              <a:rPr dirty="0" sz="2187" lang="en-US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Safer Roads</a:t>
            </a:r>
            <a:endParaRPr dirty="0" sz="2187" lang="en-US"/>
          </a:p>
        </p:txBody>
      </p:sp>
      <p:sp>
        <p:nvSpPr>
          <p:cNvPr id="1048648" name="Text 11"/>
          <p:cNvSpPr/>
          <p:nvPr/>
        </p:nvSpPr>
        <p:spPr>
          <a:xfrm>
            <a:off x="6455688" y="3972044"/>
            <a:ext cx="2440900" cy="1777008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system can prevent accidents, detect hazards, and alert first responders in emergencies, leading to safer roads for everyone.</a:t>
            </a:r>
            <a:endParaRPr dirty="0" sz="1750" lang="en-US"/>
          </a:p>
        </p:txBody>
      </p:sp>
      <p:sp>
        <p:nvSpPr>
          <p:cNvPr id="1048649" name="Shape 12"/>
          <p:cNvSpPr/>
          <p:nvPr/>
        </p:nvSpPr>
        <p:spPr>
          <a:xfrm>
            <a:off x="9118759" y="332636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</p:spPr>
      </p:sp>
      <p:sp>
        <p:nvSpPr>
          <p:cNvPr id="1048650" name="Text 13"/>
          <p:cNvSpPr/>
          <p:nvPr/>
        </p:nvSpPr>
        <p:spPr>
          <a:xfrm>
            <a:off x="9277231" y="3368040"/>
            <a:ext cx="182880" cy="416481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3281"/>
              </a:lnSpc>
              <a:buNone/>
            </a:pPr>
            <a:r>
              <a:rPr dirty="0" sz="2624" lang="en-US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dirty="0" sz="2624" lang="en-US"/>
          </a:p>
        </p:txBody>
      </p:sp>
      <p:sp>
        <p:nvSpPr>
          <p:cNvPr id="1048651" name="Text 14"/>
          <p:cNvSpPr/>
          <p:nvPr/>
        </p:nvSpPr>
        <p:spPr>
          <a:xfrm>
            <a:off x="9840873" y="3402687"/>
            <a:ext cx="2221944" cy="347186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734"/>
              </a:lnSpc>
              <a:buNone/>
            </a:pPr>
            <a:r>
              <a:rPr dirty="0" sz="2187" lang="en-US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Lower Emissions</a:t>
            </a:r>
            <a:endParaRPr dirty="0" sz="2187" lang="en-US"/>
          </a:p>
        </p:txBody>
      </p:sp>
      <p:sp>
        <p:nvSpPr>
          <p:cNvPr id="1048652" name="Text 15"/>
          <p:cNvSpPr/>
          <p:nvPr/>
        </p:nvSpPr>
        <p:spPr>
          <a:xfrm>
            <a:off x="9840873" y="3972044"/>
            <a:ext cx="2440900" cy="2132409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system can reduce emissions by optimizing traffic flow and reducing congestion, leading to cleaner air and a healthier environment.</a:t>
            </a:r>
            <a:endParaRPr dirty="0" sz="175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181A24"/>
          </a:solidFill>
        </p:spPr>
      </p:sp>
      <p:sp>
        <p:nvSpPr>
          <p:cNvPr id="1048657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252833"/>
          </a:solidFill>
        </p:spPr>
      </p:sp>
      <p:sp>
        <p:nvSpPr>
          <p:cNvPr id="1048658" name="Text 2"/>
          <p:cNvSpPr/>
          <p:nvPr/>
        </p:nvSpPr>
        <p:spPr>
          <a:xfrm>
            <a:off x="2348389" y="1107996"/>
            <a:ext cx="6987540" cy="694373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5468"/>
              </a:lnSpc>
              <a:buNone/>
            </a:pPr>
            <a:r>
              <a:rPr dirty="0" sz="4374" lang="en-US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Challenges and Limitations</a:t>
            </a:r>
            <a:endParaRPr dirty="0" sz="4374" lang="en-US"/>
          </a:p>
        </p:txBody>
      </p:sp>
      <p:sp>
        <p:nvSpPr>
          <p:cNvPr id="1048659" name="Shape 3"/>
          <p:cNvSpPr/>
          <p:nvPr/>
        </p:nvSpPr>
        <p:spPr>
          <a:xfrm>
            <a:off x="7301270" y="2246709"/>
            <a:ext cx="27742" cy="4874895"/>
          </a:xfrm>
          <a:prstGeom prst="rect"/>
          <a:solidFill>
            <a:srgbClr val="6EB9FC"/>
          </a:solidFill>
        </p:spPr>
      </p:sp>
      <p:sp>
        <p:nvSpPr>
          <p:cNvPr id="1048660" name="Shape 4"/>
          <p:cNvSpPr/>
          <p:nvPr/>
        </p:nvSpPr>
        <p:spPr>
          <a:xfrm>
            <a:off x="7565053" y="2656344"/>
            <a:ext cx="777597" cy="27742"/>
          </a:xfrm>
          <a:prstGeom prst="rect"/>
          <a:solidFill>
            <a:srgbClr val="6EB9FC"/>
          </a:solidFill>
        </p:spPr>
      </p:sp>
      <p:sp>
        <p:nvSpPr>
          <p:cNvPr id="1048661" name="Shape 5"/>
          <p:cNvSpPr/>
          <p:nvPr/>
        </p:nvSpPr>
        <p:spPr>
          <a:xfrm>
            <a:off x="7065109" y="242030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</p:spPr>
      </p:sp>
      <p:sp>
        <p:nvSpPr>
          <p:cNvPr id="1048662" name="Text 6"/>
          <p:cNvSpPr/>
          <p:nvPr/>
        </p:nvSpPr>
        <p:spPr>
          <a:xfrm>
            <a:off x="7254061" y="2461974"/>
            <a:ext cx="121920" cy="416481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3281"/>
              </a:lnSpc>
              <a:buNone/>
            </a:pPr>
            <a:r>
              <a:rPr dirty="0" sz="2624" lang="en-US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dirty="0" sz="2624" lang="en-US"/>
          </a:p>
        </p:txBody>
      </p:sp>
      <p:sp>
        <p:nvSpPr>
          <p:cNvPr id="1048663" name="Text 7"/>
          <p:cNvSpPr/>
          <p:nvPr/>
        </p:nvSpPr>
        <p:spPr>
          <a:xfrm>
            <a:off x="8537138" y="2468880"/>
            <a:ext cx="2221944" cy="347186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734"/>
              </a:lnSpc>
              <a:buNone/>
            </a:pPr>
            <a:r>
              <a:rPr dirty="0" sz="2187" lang="en-US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Privacy</a:t>
            </a:r>
            <a:endParaRPr dirty="0" sz="2187" lang="en-US"/>
          </a:p>
        </p:txBody>
      </p:sp>
      <p:sp>
        <p:nvSpPr>
          <p:cNvPr id="1048664" name="Text 8"/>
          <p:cNvSpPr/>
          <p:nvPr/>
        </p:nvSpPr>
        <p:spPr>
          <a:xfrm>
            <a:off x="8537138" y="3038237"/>
            <a:ext cx="3744754" cy="1066205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system relies on collecting data from different sources, raising concerns about data privacy and security.</a:t>
            </a:r>
            <a:endParaRPr dirty="0" sz="1750" lang="en-US"/>
          </a:p>
        </p:txBody>
      </p:sp>
      <p:sp>
        <p:nvSpPr>
          <p:cNvPr id="1048665" name="Shape 9"/>
          <p:cNvSpPr/>
          <p:nvPr/>
        </p:nvSpPr>
        <p:spPr>
          <a:xfrm>
            <a:off x="6287512" y="3767197"/>
            <a:ext cx="777597" cy="27742"/>
          </a:xfrm>
          <a:prstGeom prst="rect"/>
          <a:solidFill>
            <a:srgbClr val="6EB9FC"/>
          </a:solidFill>
        </p:spPr>
      </p:sp>
      <p:sp>
        <p:nvSpPr>
          <p:cNvPr id="1048666" name="Shape 10"/>
          <p:cNvSpPr/>
          <p:nvPr/>
        </p:nvSpPr>
        <p:spPr>
          <a:xfrm>
            <a:off x="7065109" y="353115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</p:spPr>
      </p:sp>
      <p:sp>
        <p:nvSpPr>
          <p:cNvPr id="1048667" name="Text 11"/>
          <p:cNvSpPr/>
          <p:nvPr/>
        </p:nvSpPr>
        <p:spPr>
          <a:xfrm>
            <a:off x="7227391" y="3572828"/>
            <a:ext cx="175260" cy="416481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3281"/>
              </a:lnSpc>
              <a:buNone/>
            </a:pPr>
            <a:r>
              <a:rPr dirty="0" sz="2624" lang="en-US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dirty="0" sz="2624" lang="en-US"/>
          </a:p>
        </p:txBody>
      </p:sp>
      <p:sp>
        <p:nvSpPr>
          <p:cNvPr id="1048668" name="Text 12"/>
          <p:cNvSpPr/>
          <p:nvPr/>
        </p:nvSpPr>
        <p:spPr>
          <a:xfrm>
            <a:off x="3871079" y="3579733"/>
            <a:ext cx="2221944" cy="347186"/>
          </a:xfrm>
          <a:prstGeom prst="rect"/>
          <a:noFill/>
        </p:spPr>
        <p:txBody>
          <a:bodyPr anchor="t" rtlCol="0" wrap="none"/>
          <a:p>
            <a:pPr algn="r" indent="0" marL="0">
              <a:lnSpc>
                <a:spcPts val="2734"/>
              </a:lnSpc>
              <a:buNone/>
            </a:pPr>
            <a:r>
              <a:rPr dirty="0" sz="2187" lang="en-US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Cost</a:t>
            </a:r>
            <a:endParaRPr dirty="0" sz="2187" lang="en-US"/>
          </a:p>
        </p:txBody>
      </p:sp>
      <p:sp>
        <p:nvSpPr>
          <p:cNvPr id="1048669" name="Text 13"/>
          <p:cNvSpPr/>
          <p:nvPr/>
        </p:nvSpPr>
        <p:spPr>
          <a:xfrm>
            <a:off x="2348389" y="4149090"/>
            <a:ext cx="3744635" cy="1421606"/>
          </a:xfrm>
          <a:prstGeom prst="rect"/>
          <a:noFill/>
        </p:spPr>
        <p:txBody>
          <a:bodyPr anchor="t" rtlCol="0" wrap="square"/>
          <a:p>
            <a:pPr algn="r"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system requires significant investment in infrastructure and technology, making it challenging to implement on a large scale.</a:t>
            </a:r>
            <a:endParaRPr dirty="0" sz="1750" lang="en-US"/>
          </a:p>
        </p:txBody>
      </p:sp>
      <p:sp>
        <p:nvSpPr>
          <p:cNvPr id="1048670" name="Shape 14"/>
          <p:cNvSpPr/>
          <p:nvPr/>
        </p:nvSpPr>
        <p:spPr>
          <a:xfrm>
            <a:off x="7565053" y="5095935"/>
            <a:ext cx="777597" cy="27742"/>
          </a:xfrm>
          <a:prstGeom prst="rect"/>
          <a:solidFill>
            <a:srgbClr val="6EB9FC"/>
          </a:solidFill>
        </p:spPr>
      </p:sp>
      <p:sp>
        <p:nvSpPr>
          <p:cNvPr id="1048671" name="Shape 15"/>
          <p:cNvSpPr/>
          <p:nvPr/>
        </p:nvSpPr>
        <p:spPr>
          <a:xfrm>
            <a:off x="7065109" y="485989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</p:spPr>
      </p:sp>
      <p:sp>
        <p:nvSpPr>
          <p:cNvPr id="1048672" name="Text 16"/>
          <p:cNvSpPr/>
          <p:nvPr/>
        </p:nvSpPr>
        <p:spPr>
          <a:xfrm>
            <a:off x="7223581" y="4901565"/>
            <a:ext cx="182880" cy="416481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3281"/>
              </a:lnSpc>
              <a:buNone/>
            </a:pPr>
            <a:r>
              <a:rPr dirty="0" sz="2624" lang="en-US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dirty="0" sz="2624" lang="en-US"/>
          </a:p>
        </p:txBody>
      </p:sp>
      <p:sp>
        <p:nvSpPr>
          <p:cNvPr id="1048673" name="Text 17"/>
          <p:cNvSpPr/>
          <p:nvPr/>
        </p:nvSpPr>
        <p:spPr>
          <a:xfrm>
            <a:off x="8537138" y="4908471"/>
            <a:ext cx="2221944" cy="347186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734"/>
              </a:lnSpc>
              <a:buNone/>
            </a:pPr>
            <a:r>
              <a:rPr dirty="0" sz="2187" lang="en-US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Maintenance</a:t>
            </a:r>
            <a:endParaRPr dirty="0" sz="2187" lang="en-US"/>
          </a:p>
        </p:txBody>
      </p:sp>
      <p:sp>
        <p:nvSpPr>
          <p:cNvPr id="1048674" name="Text 18"/>
          <p:cNvSpPr/>
          <p:nvPr/>
        </p:nvSpPr>
        <p:spPr>
          <a:xfrm>
            <a:off x="8537138" y="5477828"/>
            <a:ext cx="3744754" cy="1421606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system requires ongoing maintenance and monitoring, making it important to have a skilled workforce to manage and operate the system.</a:t>
            </a:r>
            <a:endParaRPr dirty="0" sz="175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181A24"/>
          </a:solidFill>
        </p:spPr>
      </p:sp>
      <p:sp>
        <p:nvSpPr>
          <p:cNvPr id="1048679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252833"/>
          </a:solidFill>
        </p:spPr>
      </p:sp>
      <p:sp>
        <p:nvSpPr>
          <p:cNvPr id="1048680" name="Text 2"/>
          <p:cNvSpPr/>
          <p:nvPr/>
        </p:nvSpPr>
        <p:spPr>
          <a:xfrm>
            <a:off x="2348389" y="1271230"/>
            <a:ext cx="9933503" cy="1388745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5468"/>
              </a:lnSpc>
              <a:buNone/>
            </a:pPr>
            <a:r>
              <a:rPr dirty="0" sz="4374" lang="en-US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Future Developments and Potential Impact</a:t>
            </a:r>
            <a:endParaRPr dirty="0" sz="4374" lang="en-US"/>
          </a:p>
        </p:txBody>
      </p:sp>
      <p:sp>
        <p:nvSpPr>
          <p:cNvPr id="1048681" name="Text 3"/>
          <p:cNvSpPr/>
          <p:nvPr/>
        </p:nvSpPr>
        <p:spPr>
          <a:xfrm>
            <a:off x="2348389" y="3215402"/>
            <a:ext cx="2949416" cy="832961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3281"/>
              </a:lnSpc>
              <a:buNone/>
            </a:pPr>
            <a:r>
              <a:rPr dirty="0" sz="2624" lang="en-US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Connected Vehicles</a:t>
            </a:r>
            <a:endParaRPr dirty="0" sz="2624" lang="en-US"/>
          </a:p>
        </p:txBody>
      </p:sp>
      <p:sp>
        <p:nvSpPr>
          <p:cNvPr id="1048682" name="Text 4"/>
          <p:cNvSpPr/>
          <p:nvPr/>
        </p:nvSpPr>
        <p:spPr>
          <a:xfrm>
            <a:off x="2348389" y="4270534"/>
            <a:ext cx="2949416" cy="2132409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With the advent of connected and autonomous vehicles, the traffic management system can communicate directly with vehicles, providing real-time information and control.</a:t>
            </a:r>
            <a:endParaRPr dirty="0" sz="1750" lang="en-US"/>
          </a:p>
        </p:txBody>
      </p:sp>
      <p:sp>
        <p:nvSpPr>
          <p:cNvPr id="1048683" name="Text 5"/>
          <p:cNvSpPr/>
          <p:nvPr/>
        </p:nvSpPr>
        <p:spPr>
          <a:xfrm>
            <a:off x="5847398" y="3215402"/>
            <a:ext cx="2666286" cy="416481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3281"/>
              </a:lnSpc>
              <a:buNone/>
            </a:pPr>
            <a:r>
              <a:rPr dirty="0" sz="2624" lang="en-US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Smart Cities</a:t>
            </a:r>
            <a:endParaRPr dirty="0" sz="2624" lang="en-US"/>
          </a:p>
        </p:txBody>
      </p:sp>
      <p:sp>
        <p:nvSpPr>
          <p:cNvPr id="1048684" name="Text 6"/>
          <p:cNvSpPr/>
          <p:nvPr/>
        </p:nvSpPr>
        <p:spPr>
          <a:xfrm>
            <a:off x="5847398" y="3854053"/>
            <a:ext cx="2949416" cy="2132409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traffic management system is part of a larger trend towards creating smart cities, where technology is used to optimize urban infrastructure and services.</a:t>
            </a:r>
            <a:endParaRPr dirty="0" sz="1750" lang="en-US"/>
          </a:p>
        </p:txBody>
      </p:sp>
      <p:sp>
        <p:nvSpPr>
          <p:cNvPr id="1048685" name="Text 7"/>
          <p:cNvSpPr/>
          <p:nvPr/>
        </p:nvSpPr>
        <p:spPr>
          <a:xfrm>
            <a:off x="9346406" y="3215402"/>
            <a:ext cx="2949416" cy="832961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3281"/>
              </a:lnSpc>
              <a:buNone/>
            </a:pPr>
            <a:r>
              <a:rPr dirty="0" sz="2624" lang="en-US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Environmental Sustainability</a:t>
            </a:r>
            <a:endParaRPr dirty="0" sz="2624" lang="en-US"/>
          </a:p>
        </p:txBody>
      </p:sp>
      <p:sp>
        <p:nvSpPr>
          <p:cNvPr id="1048686" name="Text 8"/>
          <p:cNvSpPr/>
          <p:nvPr/>
        </p:nvSpPr>
        <p:spPr>
          <a:xfrm>
            <a:off x="9346406" y="4270534"/>
            <a:ext cx="2949416" cy="2487811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traffic management system can contribute to environmental sustainability by reducing emissions, promoting public transportation, and encouraging energy-efficient driving.</a:t>
            </a:r>
            <a:endParaRPr dirty="0" sz="175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181A24"/>
          </a:solidFill>
        </p:spPr>
      </p:sp>
      <p:sp>
        <p:nvSpPr>
          <p:cNvPr id="1048691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252833"/>
          </a:solidFill>
        </p:spPr>
      </p:sp>
      <p:sp>
        <p:nvSpPr>
          <p:cNvPr id="1048692" name="Text 2"/>
          <p:cNvSpPr/>
          <p:nvPr/>
        </p:nvSpPr>
        <p:spPr>
          <a:xfrm>
            <a:off x="2348389" y="1278850"/>
            <a:ext cx="4831080" cy="694373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5468"/>
              </a:lnSpc>
              <a:buNone/>
            </a:pPr>
            <a:r>
              <a:rPr dirty="0" sz="4374" lang="en-US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Future is Here</a:t>
            </a:r>
            <a:endParaRPr dirty="0" sz="4374" lang="en-US"/>
          </a:p>
        </p:txBody>
      </p:sp>
      <p:pic>
        <p:nvPicPr>
          <p:cNvPr id="2097165" name="Image 0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348389" y="2417564"/>
            <a:ext cx="3088958" cy="1909048"/>
          </a:xfrm>
          <a:prstGeom prst="rect"/>
        </p:spPr>
      </p:pic>
      <p:sp>
        <p:nvSpPr>
          <p:cNvPr id="1048693" name="Text 3"/>
          <p:cNvSpPr/>
          <p:nvPr/>
        </p:nvSpPr>
        <p:spPr>
          <a:xfrm>
            <a:off x="2348389" y="4604266"/>
            <a:ext cx="2221944" cy="347186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734"/>
              </a:lnSpc>
              <a:buNone/>
            </a:pPr>
            <a:r>
              <a:rPr dirty="0" sz="2187" lang="en-US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Connected Cars</a:t>
            </a:r>
            <a:endParaRPr dirty="0" sz="2187" lang="en-US"/>
          </a:p>
        </p:txBody>
      </p:sp>
      <p:sp>
        <p:nvSpPr>
          <p:cNvPr id="1048694" name="Text 4"/>
          <p:cNvSpPr/>
          <p:nvPr/>
        </p:nvSpPr>
        <p:spPr>
          <a:xfrm>
            <a:off x="2348389" y="5173623"/>
            <a:ext cx="3088958" cy="1421606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Connected vehicles are the future of transportation, providing real-time data and enhanced safety features.</a:t>
            </a:r>
            <a:endParaRPr dirty="0" sz="1750" lang="en-US"/>
          </a:p>
        </p:txBody>
      </p:sp>
      <p:pic>
        <p:nvPicPr>
          <p:cNvPr id="2097166" name="Image 1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770602" y="2417564"/>
            <a:ext cx="3088958" cy="1909048"/>
          </a:xfrm>
          <a:prstGeom prst="rect"/>
        </p:spPr>
      </p:pic>
      <p:sp>
        <p:nvSpPr>
          <p:cNvPr id="1048695" name="Text 5"/>
          <p:cNvSpPr/>
          <p:nvPr/>
        </p:nvSpPr>
        <p:spPr>
          <a:xfrm>
            <a:off x="5770602" y="4604266"/>
            <a:ext cx="2221944" cy="347186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734"/>
              </a:lnSpc>
              <a:buNone/>
            </a:pPr>
            <a:r>
              <a:rPr dirty="0" sz="2187" lang="en-US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Smart Cities</a:t>
            </a:r>
            <a:endParaRPr dirty="0" sz="2187" lang="en-US"/>
          </a:p>
        </p:txBody>
      </p:sp>
      <p:sp>
        <p:nvSpPr>
          <p:cNvPr id="1048696" name="Text 6"/>
          <p:cNvSpPr/>
          <p:nvPr/>
        </p:nvSpPr>
        <p:spPr>
          <a:xfrm>
            <a:off x="5770602" y="5173623"/>
            <a:ext cx="3088958" cy="1777008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Smart cities empower technology to enhance the lives of urban residents and to create sustainable and efficient living spaces.</a:t>
            </a:r>
            <a:endParaRPr dirty="0" sz="1750" lang="en-US"/>
          </a:p>
        </p:txBody>
      </p:sp>
      <p:pic>
        <p:nvPicPr>
          <p:cNvPr id="2097167" name="Image 2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9192816" y="2417564"/>
            <a:ext cx="3089077" cy="1909167"/>
          </a:xfrm>
          <a:prstGeom prst="rect"/>
        </p:spPr>
      </p:pic>
      <p:sp>
        <p:nvSpPr>
          <p:cNvPr id="1048697" name="Text 7"/>
          <p:cNvSpPr/>
          <p:nvPr/>
        </p:nvSpPr>
        <p:spPr>
          <a:xfrm>
            <a:off x="9192816" y="4604385"/>
            <a:ext cx="2221944" cy="347186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734"/>
              </a:lnSpc>
              <a:buNone/>
            </a:pPr>
            <a:r>
              <a:rPr dirty="0" sz="2187" lang="en-US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Sustainability</a:t>
            </a:r>
            <a:endParaRPr dirty="0" sz="2187" lang="en-US"/>
          </a:p>
        </p:txBody>
      </p:sp>
      <p:sp>
        <p:nvSpPr>
          <p:cNvPr id="1048698" name="Text 8"/>
          <p:cNvSpPr/>
          <p:nvPr/>
        </p:nvSpPr>
        <p:spPr>
          <a:xfrm>
            <a:off x="9192816" y="5173742"/>
            <a:ext cx="3089077" cy="1421606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Sustainable transportation is the key to reducing emissions and promoting a cleaner and healthier environment for all.</a:t>
            </a:r>
            <a:endParaRPr dirty="0" sz="175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PptxGenJS</Company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PptxGenJS Presentation</dc:title>
  <dc:creator>PptxGenJS</dc:creator>
  <cp:lastModifiedBy>PptxGenJS</cp:lastModifiedBy>
  <dcterms:created xsi:type="dcterms:W3CDTF">2023-09-26T16:11:00Z</dcterms:created>
  <dcterms:modified xsi:type="dcterms:W3CDTF">2023-09-27T04:35:27Z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014a20bf3e844932973eda20b9b3885e</vt:lpwstr>
  </property>
</Properties>
</file>