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74" r:id="rId5"/>
    <p:sldId id="275" r:id="rId6"/>
    <p:sldId id="259" r:id="rId7"/>
    <p:sldId id="260" r:id="rId8"/>
    <p:sldId id="261" r:id="rId9"/>
    <p:sldId id="262" r:id="rId10"/>
    <p:sldId id="263" r:id="rId11"/>
    <p:sldId id="264" r:id="rId12"/>
    <p:sldId id="265" r:id="rId13"/>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varScale="1">
        <p:scale>
          <a:sx n="136" d="100"/>
          <a:sy n="136" d="100"/>
        </p:scale>
        <p:origin x="216" y="31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9" name=""/>
        <p:cNvGrpSpPr/>
        <p:nvPr/>
      </p:nvGrpSpPr>
      <p:grpSpPr>
        <a:xfrm>
          <a:off x="0" y="0"/>
          <a:ext cx="0" cy="0"/>
          <a:chOff x="0" y="0"/>
          <a:chExt cx="0" cy="0"/>
        </a:xfrm>
      </p:grpSpPr>
      <p:sp>
        <p:nvSpPr>
          <p:cNvPr id="104863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3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5282F153-3F37-0F45-9E97-73ACFA13230C}" type="datetimeFigureOut">
              <a:rPr lang="en-US"/>
              <a:t>7/23/19</a:t>
            </a:fld>
            <a:endParaRPr lang="en-US"/>
          </a:p>
        </p:txBody>
      </p:sp>
      <p:sp>
        <p:nvSpPr>
          <p:cNvPr id="104863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3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4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E5E9CC1-C706-0F49-92D6-E571CC5EEA8F}" type="slidenum">
              <a:rPr lang="en-US"/>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r>
              <a:rPr dirty="0" lang="en-US"/>
              <a:t/>
            </a:r>
            <a:endParaRPr dirty="0" lang="en-US"/>
          </a:p>
        </p:txBody>
      </p:sp>
      <p:sp>
        <p:nvSpPr>
          <p:cNvPr id="1048593"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3" name="Slide Image Placeholder 1"/>
          <p:cNvSpPr>
            <a:spLocks noChangeAspect="1" noRot="1" noGrp="1"/>
          </p:cNvSpPr>
          <p:nvPr>
            <p:ph type="sldImg"/>
          </p:nvPr>
        </p:nvSpPr>
        <p:spPr/>
      </p:sp>
      <p:sp>
        <p:nvSpPr>
          <p:cNvPr id="1048584" name="Notes Placeholder 2"/>
          <p:cNvSpPr>
            <a:spLocks noGrp="1"/>
          </p:cNvSpPr>
          <p:nvPr>
            <p:ph type="body" idx="1"/>
          </p:nvPr>
        </p:nvSpPr>
        <p:spPr/>
        <p:txBody>
          <a:bodyPr/>
          <a:p>
            <a:r>
              <a:rPr dirty="0" lang="en-US"/>
              <a:t/>
            </a:r>
            <a:endParaRPr dirty="0" lang="en-US"/>
          </a:p>
        </p:txBody>
      </p:sp>
      <p:sp>
        <p:nvSpPr>
          <p:cNvPr id="1048585"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8" name="Slide Image Placeholder 1"/>
          <p:cNvSpPr>
            <a:spLocks noChangeAspect="1" noRot="1" noGrp="1"/>
          </p:cNvSpPr>
          <p:nvPr>
            <p:ph type="sldImg"/>
          </p:nvPr>
        </p:nvSpPr>
        <p:spPr/>
      </p:sp>
      <p:sp>
        <p:nvSpPr>
          <p:cNvPr id="1048599" name="Notes Placeholder 2"/>
          <p:cNvSpPr>
            <a:spLocks noGrp="1"/>
          </p:cNvSpPr>
          <p:nvPr>
            <p:ph type="body" idx="1"/>
          </p:nvPr>
        </p:nvSpPr>
        <p:spPr/>
        <p:txBody>
          <a:bodyPr/>
          <a:p>
            <a:r>
              <a:rPr dirty="0" lang="en-US"/>
              <a:t/>
            </a:r>
            <a:endParaRPr dirty="0" lang="en-US"/>
          </a:p>
        </p:txBody>
      </p:sp>
      <p:sp>
        <p:nvSpPr>
          <p:cNvPr id="1048600"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r>
              <a:rPr dirty="0" lang="en-US"/>
              <a:t/>
            </a:r>
            <a:endParaRPr dirty="0" lang="en-US"/>
          </a:p>
        </p:txBody>
      </p:sp>
      <p:sp>
        <p:nvSpPr>
          <p:cNvPr id="1048607"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p>
            <a:r>
              <a:rPr dirty="0" lang="en-US"/>
              <a:t/>
            </a:r>
            <a:endParaRPr dirty="0" lang="en-US"/>
          </a:p>
        </p:txBody>
      </p:sp>
      <p:sp>
        <p:nvSpPr>
          <p:cNvPr id="1048614"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r>
              <a:rPr dirty="0" lang="en-US"/>
              <a:t/>
            </a:r>
            <a:endParaRPr dirty="0" lang="en-US"/>
          </a:p>
        </p:txBody>
      </p:sp>
      <p:sp>
        <p:nvSpPr>
          <p:cNvPr id="1048621"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r>
              <a:rPr dirty="0" lang="en-US"/>
              <a:t/>
            </a:r>
            <a:endParaRPr dirty="0" lang="en-US"/>
          </a:p>
        </p:txBody>
      </p:sp>
      <p:sp>
        <p:nvSpPr>
          <p:cNvPr id="1048628"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r>
              <a:rPr dirty="0" lang="en-US"/>
              <a:t/>
            </a:r>
            <a:endParaRPr dirty="0" lang="en-US"/>
          </a:p>
        </p:txBody>
      </p:sp>
      <p:sp>
        <p:nvSpPr>
          <p:cNvPr id="1048635"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3"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8" name=""/>
        <p:cNvGrpSpPr/>
        <p:nvPr/>
      </p:nvGrpSpPr>
      <p:grpSpPr>
        <a:xfrm>
          <a:off x="0" y="0"/>
          <a:ext cx="0" cy="0"/>
          <a:chOff x="0" y="0"/>
          <a:chExt cx="0" cy="0"/>
        </a:xfrm>
      </p:grpSpPr>
      <p:sp>
        <p:nvSpPr>
          <p:cNvPr id="1048586" name="Shape 0"/>
          <p:cNvSpPr/>
          <p:nvPr/>
        </p:nvSpPr>
        <p:spPr>
          <a:xfrm>
            <a:off x="0" y="0"/>
            <a:ext cx="14630400" cy="8229600"/>
          </a:xfrm>
          <a:prstGeom prst="rect"/>
          <a:solidFill>
            <a:srgbClr val="F6F4F4"/>
          </a:solidFill>
        </p:spPr>
      </p:sp>
      <p:sp>
        <p:nvSpPr>
          <p:cNvPr id="1048587" name="Shape 1"/>
          <p:cNvSpPr/>
          <p:nvPr/>
        </p:nvSpPr>
        <p:spPr>
          <a:xfrm>
            <a:off x="0" y="0"/>
            <a:ext cx="14630400" cy="8229600"/>
          </a:xfrm>
          <a:prstGeom prst="rect"/>
          <a:solidFill>
            <a:srgbClr val="000000"/>
          </a:solidFill>
          <a:ln w="13811">
            <a:solidFill>
              <a:srgbClr val="565151"/>
            </a:solidFill>
            <a:prstDash val="solid"/>
          </a:ln>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8" name="Shape 2"/>
          <p:cNvSpPr/>
          <p:nvPr/>
        </p:nvSpPr>
        <p:spPr>
          <a:xfrm>
            <a:off x="0" y="0"/>
            <a:ext cx="14630400" cy="8229600"/>
          </a:xfrm>
          <a:prstGeom prst="rect"/>
          <a:solidFill>
            <a:srgbClr val="000000">
              <a:alpha val="80000"/>
            </a:srgbClr>
          </a:solidFill>
        </p:spPr>
      </p:sp>
      <p:sp>
        <p:nvSpPr>
          <p:cNvPr id="1048589" name="Text 3"/>
          <p:cNvSpPr/>
          <p:nvPr/>
        </p:nvSpPr>
        <p:spPr>
          <a:xfrm>
            <a:off x="2037993" y="1723906"/>
            <a:ext cx="10554414" cy="1666399"/>
          </a:xfrm>
          <a:prstGeom prst="rect"/>
          <a:noFill/>
        </p:spPr>
        <p:txBody>
          <a:bodyPr anchor="t" rtlCol="0" wrap="square"/>
          <a:p>
            <a:pPr indent="0" marL="0">
              <a:lnSpc>
                <a:spcPts val="6561"/>
              </a:lnSpc>
              <a:buNone/>
            </a:pPr>
            <a:r>
              <a:rPr b="1" dirty="0" sz="5249" kern="0" lang="en-US" spc="-157">
                <a:solidFill>
                  <a:srgbClr val="FFFFFF"/>
                </a:solidFill>
                <a:latin typeface="Inter" pitchFamily="34" charset="0"/>
                <a:ea typeface="Inter" pitchFamily="34" charset="-122"/>
                <a:cs typeface="Inter" pitchFamily="34" charset="-120"/>
              </a:rPr>
              <a:t>traffic management system </a:t>
            </a:r>
            <a:endParaRPr dirty="0" sz="5249" lang="en-US"/>
          </a:p>
        </p:txBody>
      </p:sp>
      <p:sp>
        <p:nvSpPr>
          <p:cNvPr id="1048590" name="Text 4"/>
          <p:cNvSpPr/>
          <p:nvPr/>
        </p:nvSpPr>
        <p:spPr>
          <a:xfrm>
            <a:off x="2037993" y="3723561"/>
            <a:ext cx="10554414" cy="2132409"/>
          </a:xfrm>
          <a:prstGeom prst="rect"/>
          <a:noFill/>
        </p:spPr>
        <p:txBody>
          <a:bodyPr anchor="t" rtlCol="0" wrap="square"/>
          <a:p>
            <a:pPr indent="0" marL="0">
              <a:lnSpc>
                <a:spcPts val="2799"/>
              </a:lnSpc>
              <a:buNone/>
            </a:pPr>
            <a:r>
              <a:rPr dirty="0" sz="1750" kern="0" lang="en-US" spc="-35">
                <a:solidFill>
                  <a:srgbClr val="E5E0DF"/>
                </a:solidFill>
                <a:latin typeface="Inter" pitchFamily="34" charset="0"/>
                <a:ea typeface="Inter" pitchFamily="34" charset="-122"/>
                <a:cs typeface="Inter" pitchFamily="34" charset="-120"/>
              </a:rPr>
              <a:t>In this document, we will explore the different components used in an IoT-based traffic management system. We will discuss the importance of efficient traffic management and delve into the sensors and devices used for data collection and analysis. Additionally, we will explore methods of data collection, techniques for data analysis, traffic flow prediction and optimization, intelligent traffic signal control, communication and networking, as well as the challenges and future directions of traffic management in IoT.</a:t>
            </a:r>
            <a:endParaRPr dirty="0" sz="175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33" name=""/>
        <p:cNvGrpSpPr/>
        <p:nvPr/>
      </p:nvGrpSpPr>
      <p:grpSpPr>
        <a:xfrm>
          <a:off x="0" y="0"/>
          <a:ext cx="0" cy="0"/>
          <a:chOff x="0" y="0"/>
          <a:chExt cx="0" cy="0"/>
        </a:xfrm>
      </p:grpSpPr>
      <p:sp>
        <p:nvSpPr>
          <p:cNvPr id="1048622" name="Shape 0"/>
          <p:cNvSpPr/>
          <p:nvPr/>
        </p:nvSpPr>
        <p:spPr>
          <a:xfrm>
            <a:off x="0" y="0"/>
            <a:ext cx="14630400" cy="8229600"/>
          </a:xfrm>
          <a:prstGeom prst="rect"/>
          <a:solidFill>
            <a:srgbClr val="F6F4F4"/>
          </a:solidFill>
        </p:spPr>
      </p:sp>
      <p:sp>
        <p:nvSpPr>
          <p:cNvPr id="1048623" name="Shape 1"/>
          <p:cNvSpPr/>
          <p:nvPr/>
        </p:nvSpPr>
        <p:spPr>
          <a:xfrm>
            <a:off x="0" y="0"/>
            <a:ext cx="14630400" cy="8229600"/>
          </a:xfrm>
          <a:prstGeom prst="rect"/>
          <a:solidFill>
            <a:srgbClr val="FFFFFF"/>
          </a:solidFill>
          <a:ln w="13811">
            <a:solidFill>
              <a:srgbClr val="E5E0DF"/>
            </a:solidFill>
            <a:prstDash val="solid"/>
          </a:ln>
        </p:spPr>
      </p:sp>
      <p:sp>
        <p:nvSpPr>
          <p:cNvPr id="1048624" name="Text 2"/>
          <p:cNvSpPr/>
          <p:nvPr/>
        </p:nvSpPr>
        <p:spPr>
          <a:xfrm>
            <a:off x="2037993" y="2834640"/>
            <a:ext cx="8366998"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Challenges and future directions</a:t>
            </a:r>
            <a:endParaRPr dirty="0" sz="4374" lang="en-US"/>
          </a:p>
        </p:txBody>
      </p:sp>
      <p:sp>
        <p:nvSpPr>
          <p:cNvPr id="1048625"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Implementing a traffic management system in IoT comes with its own set of challenges. This section will explore these challenges, including privacy concerns, cybersecurity risks, and the need for interoperability. Furthermore, we will discuss potential advancements and future directions in traffic management, such as the integration of autonomous vehicles and the use of artificial intelligence.</a:t>
            </a:r>
            <a:endParaRPr dirty="0" sz="175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36" name=""/>
        <p:cNvGrpSpPr/>
        <p:nvPr/>
      </p:nvGrpSpPr>
      <p:grpSpPr>
        <a:xfrm>
          <a:off x="0" y="0"/>
          <a:ext cx="0" cy="0"/>
          <a:chOff x="0" y="0"/>
          <a:chExt cx="0" cy="0"/>
        </a:xfrm>
      </p:grpSpPr>
      <p:sp>
        <p:nvSpPr>
          <p:cNvPr id="1048629" name="Shape 0"/>
          <p:cNvSpPr/>
          <p:nvPr/>
        </p:nvSpPr>
        <p:spPr>
          <a:xfrm>
            <a:off x="0" y="0"/>
            <a:ext cx="14630400" cy="8229600"/>
          </a:xfrm>
          <a:prstGeom prst="rect"/>
          <a:solidFill>
            <a:srgbClr val="F6F4F4"/>
          </a:solidFill>
        </p:spPr>
      </p:sp>
      <p:sp>
        <p:nvSpPr>
          <p:cNvPr id="1048630" name="Shape 1"/>
          <p:cNvSpPr/>
          <p:nvPr/>
        </p:nvSpPr>
        <p:spPr>
          <a:xfrm>
            <a:off x="0" y="0"/>
            <a:ext cx="14630400" cy="8229600"/>
          </a:xfrm>
          <a:prstGeom prst="rect"/>
          <a:solidFill>
            <a:srgbClr val="FFFFFF"/>
          </a:solidFill>
          <a:ln w="13811">
            <a:solidFill>
              <a:srgbClr val="E5E0DF"/>
            </a:solidFill>
            <a:prstDash val="solid"/>
          </a:ln>
        </p:spPr>
      </p:sp>
      <p:sp>
        <p:nvSpPr>
          <p:cNvPr id="1048631" name="Text 2"/>
          <p:cNvSpPr/>
          <p:nvPr/>
        </p:nvSpPr>
        <p:spPr>
          <a:xfrm>
            <a:off x="2037993" y="2656880"/>
            <a:ext cx="4443889"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Conclusion</a:t>
            </a:r>
            <a:endParaRPr dirty="0" sz="4374" lang="en-US"/>
          </a:p>
        </p:txBody>
      </p:sp>
      <p:sp>
        <p:nvSpPr>
          <p:cNvPr id="1048632" name="Text 3"/>
          <p:cNvSpPr/>
          <p:nvPr/>
        </p:nvSpPr>
        <p:spPr>
          <a:xfrm>
            <a:off x="2037993" y="3795593"/>
            <a:ext cx="10554414" cy="1777008"/>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In conclusion, the components used for a traffic management system in IoT are diverse and interconnected. By leveraging sensors, data analytics, predictive modeling, intelligent signal control, and robust communication infrastructure, we can create more efficient and sustainable transportation systems. Overcoming challenges and embracing advancements will pave the way for a future where congestion and delays are minimized, and traffic management is seamlessly integrated into our daily lives.</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 name=""/>
        <p:cNvGrpSpPr/>
        <p:nvPr/>
      </p:nvGrpSpPr>
      <p:grpSpPr>
        <a:xfrm>
          <a:off x="0" y="0"/>
          <a:ext cx="0" cy="0"/>
          <a:chOff x="0" y="0"/>
          <a:chExt cx="0" cy="0"/>
        </a:xfrm>
      </p:grpSpPr>
      <p:sp>
        <p:nvSpPr>
          <p:cNvPr id="1048576" name=""/>
          <p:cNvSpPr txBox="1"/>
          <p:nvPr/>
        </p:nvSpPr>
        <p:spPr>
          <a:xfrm>
            <a:off x="1131312" y="268908"/>
            <a:ext cx="11474734" cy="866140"/>
          </a:xfrm>
          <a:prstGeom prst="rect"/>
        </p:spPr>
        <p:txBody>
          <a:bodyPr rtlCol="0" wrap="square">
            <a:spAutoFit/>
          </a:bodyPr>
          <a:p>
            <a:r>
              <a:rPr b="1" dirty="0" sz="5249" kern="0" lang="en-US" spc="-157">
                <a:solidFill>
                  <a:srgbClr val="FFFFFF"/>
                </a:solidFill>
                <a:latin typeface="Inter" pitchFamily="34" charset="0"/>
                <a:ea typeface="Inter" pitchFamily="34" charset="-122"/>
                <a:cs typeface="Inter" pitchFamily="34" charset="-120"/>
              </a:rPr>
              <a:t>T</a:t>
            </a:r>
            <a:endParaRPr sz="2800" lang="en-US">
              <a:solidFill>
                <a:srgbClr val="000000"/>
              </a:solidFill>
            </a:endParaRPr>
          </a:p>
        </p:txBody>
      </p:sp>
      <p:sp>
        <p:nvSpPr>
          <p:cNvPr id="1048577" name=""/>
          <p:cNvSpPr txBox="1"/>
          <p:nvPr/>
        </p:nvSpPr>
        <p:spPr>
          <a:xfrm rot="21600000">
            <a:off x="839714" y="1077897"/>
            <a:ext cx="8877150" cy="624839"/>
          </a:xfrm>
          <a:prstGeom prst="rect"/>
        </p:spPr>
        <p:txBody>
          <a:bodyPr rtlCol="0" wrap="square">
            <a:spAutoFit/>
          </a:bodyPr>
          <a:p>
            <a:r>
              <a:rPr b="1" sz="3600" i="0" lang="en-US" u="dbl">
                <a:solidFill>
                  <a:srgbClr val="000000"/>
                </a:solidFill>
                <a:latin typeface="Calibri"/>
                <a:ea typeface="Calibri"/>
                <a:cs typeface="Arial"/>
              </a:rPr>
              <a:t>Components Needed:</a:t>
            </a:r>
          </a:p>
        </p:txBody>
      </p:sp>
      <p:sp>
        <p:nvSpPr>
          <p:cNvPr id="1048578" name=""/>
          <p:cNvSpPr txBox="1"/>
          <p:nvPr/>
        </p:nvSpPr>
        <p:spPr>
          <a:xfrm>
            <a:off x="829740" y="1955141"/>
            <a:ext cx="8477554" cy="4638039"/>
          </a:xfrm>
          <a:prstGeom prst="rect"/>
        </p:spPr>
        <p:txBody>
          <a:bodyPr rtlCol="0" wrap="square">
            <a:spAutoFit/>
          </a:bodyPr>
          <a:p>
            <a:pPr algn="l" marL="457200">
              <a:lnSpc>
                <a:spcPct val="115000"/>
              </a:lnSpc>
              <a:spcAft>
                <a:spcPts val="1000"/>
              </a:spcAft>
            </a:pPr>
            <a:r>
              <a:rPr b="0" sz="2400" i="0" lang="en-US">
                <a:solidFill>
                  <a:srgbClr val="000000"/>
                </a:solidFill>
                <a:latin typeface="Calibri"/>
                <a:ea typeface="Calibri"/>
                <a:cs typeface="Arial"/>
              </a:rPr>
              <a:t>RFID (radio frequency identification) or AIDC (automatic identification and data collection) </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Temperature sensors</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Traffic camera</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Infrared Detectors </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Inductive Loop Sensor</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Ultersonrasonic Sensor</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Gps Receivers </a:t>
            </a:r>
            <a:r>
              <a:rPr b="0" sz="2400" i="0" lang="en-US">
                <a:solidFill>
                  <a:srgbClr val="000000"/>
                </a:solidFill>
                <a:latin typeface="Calibri"/>
                <a:ea typeface="Calibri"/>
                <a:cs typeface="Arial"/>
              </a:rPr>
              <a:t> </a:t>
            </a:r>
            <a:endParaRPr sz="2800"/>
          </a:p>
          <a:p>
            <a:pPr algn="l" marL="457200">
              <a:lnSpc>
                <a:spcPct val="115000"/>
              </a:lnSpc>
              <a:spcAft>
                <a:spcPts val="1000"/>
              </a:spcAft>
            </a:pPr>
            <a:r>
              <a:rPr b="0" sz="2400" i="0" lang="en-US">
                <a:solidFill>
                  <a:srgbClr val="000000"/>
                </a:solidFill>
                <a:latin typeface="Calibri"/>
                <a:ea typeface="Calibri"/>
                <a:cs typeface="Arial"/>
              </a:rPr>
              <a:t>Radar Sensors </a:t>
            </a:r>
            <a:r>
              <a:rPr b="0" sz="2400" i="0" lang="en-US">
                <a:solidFill>
                  <a:srgbClr val="000000"/>
                </a:solidFill>
                <a:latin typeface="Calibri"/>
                <a:ea typeface="Calibri"/>
                <a:cs typeface="Aria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2" name=""/>
          <p:cNvSpPr txBox="1"/>
          <p:nvPr/>
        </p:nvSpPr>
        <p:spPr>
          <a:xfrm>
            <a:off x="429428" y="916708"/>
            <a:ext cx="13044117" cy="1348741"/>
          </a:xfrm>
          <a:prstGeom prst="rect"/>
        </p:spPr>
        <p:txBody>
          <a:bodyPr rtlCol="0" wrap="square">
            <a:spAutoFit/>
          </a:bodyPr>
          <a:p>
            <a:r>
              <a:rPr sz="2800" lang="en-US">
                <a:solidFill>
                  <a:srgbClr val="000000"/>
                </a:solidFill>
              </a:rPr>
              <a:t>1.Traffic</a:t>
            </a:r>
            <a:r>
              <a:rPr sz="2800" lang="en-US">
                <a:solidFill>
                  <a:srgbClr val="000000"/>
                </a:solidFill>
              </a:rPr>
              <a:t> Cameras: These capture real-time images or videos of traffic conditions, which can be used for surveillance, congestion detection, and license plate recognition.</a:t>
            </a:r>
            <a:endParaRPr sz="2800" lang="en-US">
              <a:solidFill>
                <a:srgbClr val="000000"/>
              </a:solidFill>
            </a:endParaRPr>
          </a:p>
        </p:txBody>
      </p:sp>
      <p:sp>
        <p:nvSpPr>
          <p:cNvPr id="1048643" name=""/>
          <p:cNvSpPr txBox="1"/>
          <p:nvPr/>
        </p:nvSpPr>
        <p:spPr>
          <a:xfrm>
            <a:off x="319678" y="2766060"/>
            <a:ext cx="13180079" cy="1348740"/>
          </a:xfrm>
          <a:prstGeom prst="rect"/>
        </p:spPr>
        <p:txBody>
          <a:bodyPr rtlCol="0" wrap="square">
            <a:spAutoFit/>
          </a:bodyPr>
          <a:p>
            <a:r>
              <a:rPr sz="2800" lang="en-US">
                <a:solidFill>
                  <a:srgbClr val="000000"/>
                </a:solidFill>
              </a:rPr>
              <a:t>2.Inductive</a:t>
            </a:r>
            <a:r>
              <a:rPr sz="2800" lang="en-US">
                <a:solidFill>
                  <a:srgbClr val="000000"/>
                </a:solidFill>
              </a:rPr>
              <a:t> Loop Sensors: These are embedded in the road and detect the presence of vehicles by measuring changes in inductance. They are often used for traffic signal control.</a:t>
            </a:r>
            <a:endParaRPr sz="2800" lang="en-US">
              <a:solidFill>
                <a:srgbClr val="000000"/>
              </a:solidFill>
            </a:endParaRPr>
          </a:p>
        </p:txBody>
      </p:sp>
      <p:sp>
        <p:nvSpPr>
          <p:cNvPr id="1048644" name=""/>
          <p:cNvSpPr txBox="1"/>
          <p:nvPr/>
        </p:nvSpPr>
        <p:spPr>
          <a:xfrm>
            <a:off x="293011" y="4615411"/>
            <a:ext cx="13995060" cy="929640"/>
          </a:xfrm>
          <a:prstGeom prst="rect"/>
        </p:spPr>
        <p:txBody>
          <a:bodyPr rtlCol="0" wrap="square">
            <a:spAutoFit/>
          </a:bodyPr>
          <a:p>
            <a:r>
              <a:rPr sz="2800" lang="en-US">
                <a:solidFill>
                  <a:srgbClr val="000000"/>
                </a:solidFill>
              </a:rPr>
              <a:t>3.Ultrasonic</a:t>
            </a:r>
            <a:r>
              <a:rPr sz="2800" lang="en-US">
                <a:solidFill>
                  <a:srgbClr val="000000"/>
                </a:solidFill>
              </a:rPr>
              <a:t> Sensors: These use sound waves to detect the distance between the sensor and a vehicle. They can be used for parking management and vehicle counting</a:t>
            </a:r>
            <a:endParaRPr sz="2800" lang="en-US">
              <a:solidFill>
                <a:srgbClr val="000000"/>
              </a:solidFill>
            </a:endParaRPr>
          </a:p>
        </p:txBody>
      </p:sp>
      <p:sp>
        <p:nvSpPr>
          <p:cNvPr id="1048645" name=""/>
          <p:cNvSpPr txBox="1"/>
          <p:nvPr/>
        </p:nvSpPr>
        <p:spPr>
          <a:xfrm>
            <a:off x="422563" y="6045662"/>
            <a:ext cx="15010101" cy="929640"/>
          </a:xfrm>
          <a:prstGeom prst="rect"/>
        </p:spPr>
        <p:txBody>
          <a:bodyPr rtlCol="0" wrap="square">
            <a:spAutoFit/>
          </a:bodyPr>
          <a:p>
            <a:r>
              <a:rPr sz="2800" lang="en-US">
                <a:solidFill>
                  <a:srgbClr val="000000"/>
                </a:solidFill>
              </a:rPr>
              <a:t>4.Infrared</a:t>
            </a:r>
            <a:r>
              <a:rPr sz="2800" lang="en-US">
                <a:solidFill>
                  <a:srgbClr val="000000"/>
                </a:solidFill>
              </a:rPr>
              <a:t> Sensors: Infrared sensors can detect the presence of vehicles by measuring the heat they emit. They are commonly used in toll booths and parking lots.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6" name=""/>
          <p:cNvSpPr txBox="1"/>
          <p:nvPr/>
        </p:nvSpPr>
        <p:spPr>
          <a:xfrm>
            <a:off x="458133" y="460441"/>
            <a:ext cx="12192000" cy="1348740"/>
          </a:xfrm>
          <a:prstGeom prst="rect"/>
        </p:spPr>
        <p:txBody>
          <a:bodyPr rtlCol="0" wrap="square">
            <a:spAutoFit/>
          </a:bodyPr>
          <a:p>
            <a:r>
              <a:rPr sz="2800" lang="en-US">
                <a:solidFill>
                  <a:srgbClr val="000000"/>
                </a:solidFill>
              </a:rPr>
              <a:t>5.Radar</a:t>
            </a:r>
            <a:r>
              <a:rPr sz="2800" lang="en-US">
                <a:solidFill>
                  <a:srgbClr val="000000"/>
                </a:solidFill>
              </a:rPr>
              <a:t> Sensors: Radar sensors use radio waves to detect the speed and distance of objects, making them suitable for speed enforcement and adaptive cruise control.</a:t>
            </a:r>
            <a:endParaRPr sz="2800" lang="en-US">
              <a:solidFill>
                <a:srgbClr val="000000"/>
              </a:solidFill>
            </a:endParaRPr>
          </a:p>
        </p:txBody>
      </p:sp>
      <p:sp>
        <p:nvSpPr>
          <p:cNvPr id="1048647" name=""/>
          <p:cNvSpPr txBox="1"/>
          <p:nvPr/>
        </p:nvSpPr>
        <p:spPr>
          <a:xfrm>
            <a:off x="434957" y="2357581"/>
            <a:ext cx="12595244" cy="929640"/>
          </a:xfrm>
          <a:prstGeom prst="rect"/>
        </p:spPr>
        <p:txBody>
          <a:bodyPr rtlCol="0" wrap="square">
            <a:spAutoFit/>
          </a:bodyPr>
          <a:p>
            <a:r>
              <a:rPr sz="2800" lang="en-US">
                <a:solidFill>
                  <a:srgbClr val="000000"/>
                </a:solidFill>
              </a:rPr>
              <a:t>6.GPS</a:t>
            </a:r>
            <a:r>
              <a:rPr sz="2800" lang="en-US">
                <a:solidFill>
                  <a:srgbClr val="000000"/>
                </a:solidFill>
              </a:rPr>
              <a:t> Receivers: Global Positioning System (GPS) receivers are used for tracking the location of vehicles and analyzing traffic patterns</a:t>
            </a:r>
            <a:endParaRPr sz="2800" lang="en-US">
              <a:solidFill>
                <a:srgbClr val="000000"/>
              </a:solidFill>
            </a:endParaRPr>
          </a:p>
        </p:txBody>
      </p:sp>
      <p:sp>
        <p:nvSpPr>
          <p:cNvPr id="1048648" name=""/>
          <p:cNvSpPr txBox="1"/>
          <p:nvPr/>
        </p:nvSpPr>
        <p:spPr>
          <a:xfrm>
            <a:off x="651164" y="3937000"/>
            <a:ext cx="12379037" cy="1348739"/>
          </a:xfrm>
          <a:prstGeom prst="rect"/>
        </p:spPr>
        <p:txBody>
          <a:bodyPr rtlCol="0" wrap="square">
            <a:spAutoFit/>
          </a:bodyPr>
          <a:p>
            <a:r>
              <a:rPr sz="2800" lang="en-US">
                <a:solidFill>
                  <a:srgbClr val="000000"/>
                </a:solidFill>
              </a:rPr>
              <a:t>7.Environmental</a:t>
            </a:r>
            <a:r>
              <a:rPr sz="2800" lang="en-US">
                <a:solidFill>
                  <a:srgbClr val="000000"/>
                </a:solidFill>
              </a:rPr>
              <a:t> Sensors: These sensors measure factors like weather conditions, air quality, and noise levels, which can impact traffic management decisions.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5" name=""/>
        <p:cNvGrpSpPr/>
        <p:nvPr/>
      </p:nvGrpSpPr>
      <p:grpSpPr>
        <a:xfrm>
          <a:off x="0" y="0"/>
          <a:ext cx="0" cy="0"/>
          <a:chOff x="0" y="0"/>
          <a:chExt cx="0" cy="0"/>
        </a:xfrm>
      </p:grpSpPr>
      <p:sp>
        <p:nvSpPr>
          <p:cNvPr id="1048579" name="Shape 0"/>
          <p:cNvSpPr/>
          <p:nvPr/>
        </p:nvSpPr>
        <p:spPr>
          <a:xfrm>
            <a:off x="0" y="0"/>
            <a:ext cx="14630400" cy="8229600"/>
          </a:xfrm>
          <a:prstGeom prst="rect"/>
          <a:solidFill>
            <a:srgbClr val="F6F4F4"/>
          </a:solidFill>
        </p:spPr>
      </p:sp>
      <p:sp>
        <p:nvSpPr>
          <p:cNvPr id="1048580" name="Shape 1"/>
          <p:cNvSpPr/>
          <p:nvPr/>
        </p:nvSpPr>
        <p:spPr>
          <a:xfrm>
            <a:off x="0" y="0"/>
            <a:ext cx="14630400" cy="8229600"/>
          </a:xfrm>
          <a:prstGeom prst="rect"/>
          <a:solidFill>
            <a:srgbClr val="FFFFFF"/>
          </a:solidFill>
          <a:ln w="13811">
            <a:solidFill>
              <a:srgbClr val="E5E0DF"/>
            </a:solidFill>
            <a:prstDash val="solid"/>
          </a:ln>
        </p:spPr>
      </p:sp>
      <p:sp>
        <p:nvSpPr>
          <p:cNvPr id="1048581" name="Text 2"/>
          <p:cNvSpPr/>
          <p:nvPr/>
        </p:nvSpPr>
        <p:spPr>
          <a:xfrm>
            <a:off x="2037993" y="2834640"/>
            <a:ext cx="5367933"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Sensors and devices</a:t>
            </a:r>
            <a:endParaRPr dirty="0" sz="4374" lang="en-US"/>
          </a:p>
        </p:txBody>
      </p:sp>
      <p:sp>
        <p:nvSpPr>
          <p:cNvPr id="1048582"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In a traffic management system, sensors play a crucial role in collecting real-time data about traffic conditions. This section will explore the different types of sensors used, including cameras, infrared sensors, and radar detectors. We will also discuss the devices used for data collection and analysis, such as edge computing devices and cloud-based platforms.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21" name=""/>
        <p:cNvGrpSpPr/>
        <p:nvPr/>
      </p:nvGrpSpPr>
      <p:grpSpPr>
        <a:xfrm>
          <a:off x="0" y="0"/>
          <a:ext cx="0" cy="0"/>
          <a:chOff x="0" y="0"/>
          <a:chExt cx="0" cy="0"/>
        </a:xfrm>
      </p:grpSpPr>
      <p:sp>
        <p:nvSpPr>
          <p:cNvPr id="1048594" name="Shape 0"/>
          <p:cNvSpPr/>
          <p:nvPr/>
        </p:nvSpPr>
        <p:spPr>
          <a:xfrm>
            <a:off x="0" y="0"/>
            <a:ext cx="14630400" cy="8229600"/>
          </a:xfrm>
          <a:prstGeom prst="rect"/>
          <a:solidFill>
            <a:srgbClr val="F6F4F4"/>
          </a:solidFill>
        </p:spPr>
      </p:sp>
      <p:sp>
        <p:nvSpPr>
          <p:cNvPr id="1048595" name="Shape 1"/>
          <p:cNvSpPr/>
          <p:nvPr/>
        </p:nvSpPr>
        <p:spPr>
          <a:xfrm>
            <a:off x="0" y="0"/>
            <a:ext cx="14630400" cy="8229600"/>
          </a:xfrm>
          <a:prstGeom prst="rect"/>
          <a:solidFill>
            <a:srgbClr val="FFFFFF"/>
          </a:solidFill>
          <a:ln w="13811">
            <a:solidFill>
              <a:srgbClr val="E5E0DF"/>
            </a:solidFill>
            <a:prstDash val="solid"/>
          </a:ln>
        </p:spPr>
        <p:txBody>
          <a:bodyPr/>
          <a:p>
            <a:r>
              <a:rPr altLang="en-US" lang="zh-CN"/>
              <a:t>
</a:t>
            </a:r>
            <a:endParaRPr altLang="en-US" lang="zh-CN"/>
          </a:p>
        </p:txBody>
      </p:sp>
      <p:sp>
        <p:nvSpPr>
          <p:cNvPr id="1048596" name="Text 2"/>
          <p:cNvSpPr/>
          <p:nvPr/>
        </p:nvSpPr>
        <p:spPr>
          <a:xfrm>
            <a:off x="2037993" y="2834640"/>
            <a:ext cx="7191494"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Data collection and analysis</a:t>
            </a:r>
            <a:endParaRPr dirty="0" sz="4374" lang="en-US"/>
          </a:p>
        </p:txBody>
      </p:sp>
      <p:sp>
        <p:nvSpPr>
          <p:cNvPr id="1048597"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Efficient data collection and analysis are key elements of a successful traffic management system. This section will examine various methods of data collection, including vehicle sensors, mobile applications, and GPS technology. We will also discuss the techniques used for data analysis, such as machine learning algorithms and predictive modeling.</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24" name=""/>
        <p:cNvGrpSpPr/>
        <p:nvPr/>
      </p:nvGrpSpPr>
      <p:grpSpPr>
        <a:xfrm>
          <a:off x="0" y="0"/>
          <a:ext cx="0" cy="0"/>
          <a:chOff x="0" y="0"/>
          <a:chExt cx="0" cy="0"/>
        </a:xfrm>
      </p:grpSpPr>
      <p:sp>
        <p:nvSpPr>
          <p:cNvPr id="1048601" name="Shape 0"/>
          <p:cNvSpPr/>
          <p:nvPr/>
        </p:nvSpPr>
        <p:spPr>
          <a:xfrm>
            <a:off x="0" y="0"/>
            <a:ext cx="14630400" cy="8229600"/>
          </a:xfrm>
          <a:prstGeom prst="rect"/>
          <a:solidFill>
            <a:srgbClr val="F6F4F4"/>
          </a:solidFill>
        </p:spPr>
      </p:sp>
      <p:sp>
        <p:nvSpPr>
          <p:cNvPr id="1048602" name="Shape 1"/>
          <p:cNvSpPr/>
          <p:nvPr/>
        </p:nvSpPr>
        <p:spPr>
          <a:xfrm>
            <a:off x="0" y="0"/>
            <a:ext cx="14630400" cy="8229600"/>
          </a:xfrm>
          <a:prstGeom prst="rect"/>
          <a:solidFill>
            <a:srgbClr val="FFFFFF"/>
          </a:solidFill>
          <a:ln w="13811">
            <a:solidFill>
              <a:srgbClr val="E5E0DF"/>
            </a:solidFill>
            <a:prstDash val="solid"/>
          </a:ln>
        </p:spPr>
      </p:sp>
      <p:sp>
        <p:nvSpPr>
          <p:cNvPr id="1048603" name="Text 2"/>
          <p:cNvSpPr/>
          <p:nvPr/>
        </p:nvSpPr>
        <p:spPr>
          <a:xfrm>
            <a:off x="2037993" y="2834640"/>
            <a:ext cx="10039588"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Traffic flow prediction and optimization</a:t>
            </a:r>
            <a:endParaRPr dirty="0" sz="4374" lang="en-US"/>
          </a:p>
        </p:txBody>
      </p:sp>
      <p:sp>
        <p:nvSpPr>
          <p:cNvPr id="1048604"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Predicting and optimizing traffic flow are essential for reducing congestion and improving travel times. This section will explore predictive modeling techniques that utilize historical and real-time data to forecast traffic patterns. Additionally, we will discuss optimization algorithms that aim to allocate resources and manage traffic in the most efficient way possible.</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27" name=""/>
        <p:cNvGrpSpPr/>
        <p:nvPr/>
      </p:nvGrpSpPr>
      <p:grpSpPr>
        <a:xfrm>
          <a:off x="0" y="0"/>
          <a:ext cx="0" cy="0"/>
          <a:chOff x="0" y="0"/>
          <a:chExt cx="0" cy="0"/>
        </a:xfrm>
      </p:grpSpPr>
      <p:sp>
        <p:nvSpPr>
          <p:cNvPr id="1048608" name="Shape 0"/>
          <p:cNvSpPr/>
          <p:nvPr/>
        </p:nvSpPr>
        <p:spPr>
          <a:xfrm>
            <a:off x="0" y="0"/>
            <a:ext cx="14630400" cy="8229600"/>
          </a:xfrm>
          <a:prstGeom prst="rect"/>
          <a:solidFill>
            <a:srgbClr val="F6F4F4"/>
          </a:solidFill>
        </p:spPr>
      </p:sp>
      <p:sp>
        <p:nvSpPr>
          <p:cNvPr id="1048609" name="Shape 1"/>
          <p:cNvSpPr/>
          <p:nvPr/>
        </p:nvSpPr>
        <p:spPr>
          <a:xfrm>
            <a:off x="-741219" y="0"/>
            <a:ext cx="15420109" cy="9119744"/>
          </a:xfrm>
          <a:prstGeom prst="rect"/>
          <a:solidFill>
            <a:srgbClr val="FFFFFF"/>
          </a:solidFill>
          <a:ln w="13811">
            <a:solidFill>
              <a:srgbClr val="E5E0DF"/>
            </a:solidFill>
            <a:prstDash val="solid"/>
          </a:ln>
        </p:spPr>
      </p:sp>
      <p:sp>
        <p:nvSpPr>
          <p:cNvPr id="1048610" name="Text 2"/>
          <p:cNvSpPr/>
          <p:nvPr/>
        </p:nvSpPr>
        <p:spPr>
          <a:xfrm>
            <a:off x="2037993" y="2834640"/>
            <a:ext cx="7807881"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Intelligent traffic signal control</a:t>
            </a:r>
            <a:endParaRPr dirty="0" sz="4374" lang="en-US"/>
          </a:p>
        </p:txBody>
      </p:sp>
      <p:sp>
        <p:nvSpPr>
          <p:cNvPr id="1048611"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The use of intelligent traffic signal control systems can greatly improve traffic management efficiency. This section will delve into adaptive signal control systems, which dynamically adjust signal timings based on real-time traffic conditions. We will also explore coordination strategies for traffic signals, including synchronization and prioritization techniques.</a:t>
            </a:r>
            <a:endParaRPr dirty="0" sz="175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30" name=""/>
        <p:cNvGrpSpPr/>
        <p:nvPr/>
      </p:nvGrpSpPr>
      <p:grpSpPr>
        <a:xfrm>
          <a:off x="0" y="0"/>
          <a:ext cx="0" cy="0"/>
          <a:chOff x="0" y="0"/>
          <a:chExt cx="0" cy="0"/>
        </a:xfrm>
      </p:grpSpPr>
      <p:sp>
        <p:nvSpPr>
          <p:cNvPr id="1048615" name="Shape 0"/>
          <p:cNvSpPr/>
          <p:nvPr/>
        </p:nvSpPr>
        <p:spPr>
          <a:xfrm>
            <a:off x="0" y="0"/>
            <a:ext cx="14630400" cy="8229600"/>
          </a:xfrm>
          <a:prstGeom prst="rect"/>
          <a:solidFill>
            <a:srgbClr val="F6F4F4"/>
          </a:solidFill>
        </p:spPr>
      </p:sp>
      <p:sp>
        <p:nvSpPr>
          <p:cNvPr id="1048616" name="Shape 1"/>
          <p:cNvSpPr/>
          <p:nvPr/>
        </p:nvSpPr>
        <p:spPr>
          <a:xfrm>
            <a:off x="0" y="0"/>
            <a:ext cx="14630400" cy="8229600"/>
          </a:xfrm>
          <a:prstGeom prst="rect"/>
          <a:solidFill>
            <a:srgbClr val="FFFFFF"/>
          </a:solidFill>
          <a:ln w="13811">
            <a:solidFill>
              <a:srgbClr val="E5E0DF"/>
            </a:solidFill>
            <a:prstDash val="solid"/>
          </a:ln>
        </p:spPr>
      </p:sp>
      <p:sp>
        <p:nvSpPr>
          <p:cNvPr id="1048617" name="Text 2"/>
          <p:cNvSpPr/>
          <p:nvPr/>
        </p:nvSpPr>
        <p:spPr>
          <a:xfrm>
            <a:off x="2037993" y="2834640"/>
            <a:ext cx="8220194" cy="694373"/>
          </a:xfrm>
          <a:prstGeom prst="rect"/>
          <a:noFill/>
        </p:spPr>
        <p:txBody>
          <a:bodyPr anchor="t" rtlCol="0" wrap="none"/>
          <a:p>
            <a:pPr indent="0" marL="0">
              <a:lnSpc>
                <a:spcPts val="5468"/>
              </a:lnSpc>
              <a:buNone/>
            </a:pPr>
            <a:r>
              <a:rPr b="1" dirty="0" sz="4374" kern="0" lang="en-US" spc="-131">
                <a:solidFill>
                  <a:srgbClr val="000000"/>
                </a:solidFill>
                <a:latin typeface="Inter" pitchFamily="34" charset="0"/>
                <a:ea typeface="Inter" pitchFamily="34" charset="-122"/>
                <a:cs typeface="Inter" pitchFamily="34" charset="-120"/>
              </a:rPr>
              <a:t>Communication and networking</a:t>
            </a:r>
            <a:endParaRPr dirty="0" sz="4374" lang="en-US"/>
          </a:p>
        </p:txBody>
      </p:sp>
      <p:sp>
        <p:nvSpPr>
          <p:cNvPr id="1048618" name="Text 3"/>
          <p:cNvSpPr/>
          <p:nvPr/>
        </p:nvSpPr>
        <p:spPr>
          <a:xfrm>
            <a:off x="2037993" y="3973354"/>
            <a:ext cx="10554414" cy="1421606"/>
          </a:xfrm>
          <a:prstGeom prst="rect"/>
          <a:noFill/>
        </p:spPr>
        <p:txBody>
          <a:bodyPr anchor="t" rtlCol="0" wrap="square"/>
          <a:p>
            <a:pPr indent="0" marL="0">
              <a:lnSpc>
                <a:spcPts val="2799"/>
              </a:lnSpc>
              <a:buNone/>
            </a:pPr>
            <a:r>
              <a:rPr dirty="0" sz="1750" kern="0" lang="en-US" spc="-35">
                <a:solidFill>
                  <a:srgbClr val="272525"/>
                </a:solidFill>
                <a:latin typeface="Inter" pitchFamily="34" charset="0"/>
                <a:ea typeface="Inter" pitchFamily="34" charset="-122"/>
                <a:cs typeface="Inter" pitchFamily="34" charset="-120"/>
              </a:rPr>
              <a:t>Efficient communication and networking infrastructure are crucial for the successful implementation of a traffic management system in IoT. This section will discuss the different communication protocols used for data transmission, such as Wi-Fi, Bluetooth, and cellular networks. We will also explore the networking infrastructure required to connect and manage a large number of sensors and devices.</a:t>
            </a: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PptxGenJS</cp:lastModifiedBy>
  <dcterms:created xsi:type="dcterms:W3CDTF">2023-10-09T11:07:25Z</dcterms:created>
  <dcterms:modified xsi:type="dcterms:W3CDTF">2023-10-11T08:58:41Z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56c3de3b6868449b8d49d3ccef9fbd65</vt:lpwstr>
  </property>
</Properties>
</file>