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vav\Downloads\Capstone\Excel%20CapstoneTransactionData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vav\Downloads\Capstone\Excel%20CapstoneTransactionData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vav\Downloads\Capstone\Excel%20CapstoneTransactionData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vav\Downloads\Capstone\Excel%20CapstoneTransactionData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vav\Downloads\Capstone\Excel%20CapstoneTransactionData_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vav\Downloads\Capstone\Excel%20CapstoneTransactionData_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vav\Downloads\Capstone\Excel%20CapstoneTransactionData_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vav\Downloads\Capstone\Excel%20CapstoneTransactionData_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Analysis!PivotTable4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0011592300962381E-2"/>
          <c:y val="0.13323855351414407"/>
          <c:w val="0.76832174103237094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'Order Level Analysis'!$O$63:$O$64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Analysis'!$N$65:$N$69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Analysis'!$O$65:$O$69</c:f>
              <c:numCache>
                <c:formatCode>0%</c:formatCode>
                <c:ptCount val="5"/>
                <c:pt idx="0">
                  <c:v>1.038464396954198E-2</c:v>
                </c:pt>
                <c:pt idx="1">
                  <c:v>1.2339152025527978E-2</c:v>
                </c:pt>
                <c:pt idx="2">
                  <c:v>7.2371790589440396E-3</c:v>
                </c:pt>
                <c:pt idx="3">
                  <c:v>9.266034905418755E-3</c:v>
                </c:pt>
                <c:pt idx="4">
                  <c:v>9.9782040778469954E-3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9-4DED-8467-7D74B8ABE40C}"/>
            </c:ext>
          </c:extLst>
        </c:ser>
        <c:ser>
          <c:idx val="1"/>
          <c:order val="1"/>
          <c:tx>
            <c:strRef>
              <c:f>'Order Level Analysis'!$P$63:$P$64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Analysis'!$N$65:$N$69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Analysis'!$P$65:$P$69</c:f>
              <c:numCache>
                <c:formatCode>0%</c:formatCode>
                <c:ptCount val="5"/>
                <c:pt idx="0">
                  <c:v>3.6592338479130931E-3</c:v>
                </c:pt>
                <c:pt idx="1">
                  <c:v>4.2866163300516709E-3</c:v>
                </c:pt>
                <c:pt idx="2">
                  <c:v>5.8825957727873185E-3</c:v>
                </c:pt>
                <c:pt idx="3">
                  <c:v>1.1331060336200023E-2</c:v>
                </c:pt>
                <c:pt idx="4">
                  <c:v>7.9714128642111044E-3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49-4DED-8467-7D74B8ABE40C}"/>
            </c:ext>
          </c:extLst>
        </c:ser>
        <c:ser>
          <c:idx val="2"/>
          <c:order val="2"/>
          <c:tx>
            <c:strRef>
              <c:f>'Order Level Analysis'!$Q$63:$Q$64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Analysis'!$N$65:$N$69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Analysis'!$Q$65:$Q$69</c:f>
              <c:numCache>
                <c:formatCode>0%</c:formatCode>
                <c:ptCount val="5"/>
                <c:pt idx="0">
                  <c:v>8.8689962425639469E-3</c:v>
                </c:pt>
                <c:pt idx="1">
                  <c:v>6.0042833103870277E-3</c:v>
                </c:pt>
                <c:pt idx="2">
                  <c:v>6.3148946505555891E-3</c:v>
                </c:pt>
                <c:pt idx="3">
                  <c:v>5.6408710920097483E-3</c:v>
                </c:pt>
                <c:pt idx="4">
                  <c:v>5.8749647854258614E-3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49-4DED-8467-7D74B8ABE40C}"/>
            </c:ext>
          </c:extLst>
        </c:ser>
        <c:ser>
          <c:idx val="3"/>
          <c:order val="3"/>
          <c:tx>
            <c:strRef>
              <c:f>'Order Level Analysis'!$R$63:$R$64</c:f>
              <c:strCache>
                <c:ptCount val="1"/>
                <c:pt idx="0">
                  <c:v>Apr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Analysis'!$N$65:$N$69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Analysis'!$R$65:$R$69</c:f>
              <c:numCache>
                <c:formatCode>0%</c:formatCode>
                <c:ptCount val="5"/>
                <c:pt idx="0">
                  <c:v>1.024799837560865E-2</c:v>
                </c:pt>
                <c:pt idx="1">
                  <c:v>6.1025054579478119E-3</c:v>
                </c:pt>
                <c:pt idx="2">
                  <c:v>5.8632083674939753E-3</c:v>
                </c:pt>
                <c:pt idx="3">
                  <c:v>6.7919366297996882E-3</c:v>
                </c:pt>
                <c:pt idx="4">
                  <c:v>8.9712513357833555E-3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49-4DED-8467-7D74B8ABE40C}"/>
            </c:ext>
          </c:extLst>
        </c:ser>
        <c:ser>
          <c:idx val="4"/>
          <c:order val="4"/>
          <c:tx>
            <c:strRef>
              <c:f>'Order Level Analysis'!$S$63:$S$64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Analysis'!$N$65:$N$69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Analysis'!$S$65:$S$69</c:f>
              <c:numCache>
                <c:formatCode>0%</c:formatCode>
                <c:ptCount val="5"/>
                <c:pt idx="0">
                  <c:v>4.7834554330564577E-2</c:v>
                </c:pt>
                <c:pt idx="1">
                  <c:v>4.5380357196125473E-2</c:v>
                </c:pt>
                <c:pt idx="2">
                  <c:v>3.388998035363458E-2</c:v>
                </c:pt>
                <c:pt idx="3">
                  <c:v>4.1480276535176899E-2</c:v>
                </c:pt>
                <c:pt idx="4">
                  <c:v>5.0708316410048124E-2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49-4DED-8467-7D74B8ABE40C}"/>
            </c:ext>
          </c:extLst>
        </c:ser>
        <c:ser>
          <c:idx val="5"/>
          <c:order val="5"/>
          <c:tx>
            <c:strRef>
              <c:f>'Order Level Analysis'!$T$63:$T$64</c:f>
              <c:strCache>
                <c:ptCount val="1"/>
                <c:pt idx="0">
                  <c:v>Jun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'Order Level Analysis'!$N$65:$N$69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Analysis'!$T$65:$T$69</c:f>
              <c:numCache>
                <c:formatCode>0%</c:formatCode>
                <c:ptCount val="5"/>
                <c:pt idx="0">
                  <c:v>2.3530222514893031E-2</c:v>
                </c:pt>
                <c:pt idx="1">
                  <c:v>1.8636532675208765E-2</c:v>
                </c:pt>
                <c:pt idx="2">
                  <c:v>1.9322174002893159E-2</c:v>
                </c:pt>
                <c:pt idx="3">
                  <c:v>1.6961775734328655E-2</c:v>
                </c:pt>
                <c:pt idx="4">
                  <c:v>1.8856880966974229E-2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49-4DED-8467-7D74B8ABE40C}"/>
            </c:ext>
          </c:extLst>
        </c:ser>
        <c:ser>
          <c:idx val="6"/>
          <c:order val="6"/>
          <c:tx>
            <c:strRef>
              <c:f>'Order Level Analysis'!$U$63:$U$64</c:f>
              <c:strCache>
                <c:ptCount val="1"/>
                <c:pt idx="0">
                  <c:v>Jul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Analysis'!$N$65:$N$69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Analysis'!$U$65:$U$69</c:f>
              <c:numCache>
                <c:formatCode>0%</c:formatCode>
                <c:ptCount val="5"/>
                <c:pt idx="0">
                  <c:v>4.8405075299418947E-2</c:v>
                </c:pt>
                <c:pt idx="1">
                  <c:v>5.9001071891983378E-2</c:v>
                </c:pt>
                <c:pt idx="2">
                  <c:v>3.2892003684771416E-2</c:v>
                </c:pt>
                <c:pt idx="3">
                  <c:v>4.6394643670908266E-2</c:v>
                </c:pt>
                <c:pt idx="4">
                  <c:v>6.7356997062776924E-2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149-4DED-8467-7D74B8ABE40C}"/>
            </c:ext>
          </c:extLst>
        </c:ser>
        <c:ser>
          <c:idx val="7"/>
          <c:order val="7"/>
          <c:tx>
            <c:strRef>
              <c:f>'Order Level Analysis'!$V$63:$V$64</c:f>
              <c:strCache>
                <c:ptCount val="1"/>
                <c:pt idx="0">
                  <c:v>Aug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Analysis'!$N$65:$N$69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Analysis'!$V$65:$V$69</c:f>
              <c:numCache>
                <c:formatCode>0%</c:formatCode>
                <c:ptCount val="5"/>
                <c:pt idx="0">
                  <c:v>0.21498782814658859</c:v>
                </c:pt>
                <c:pt idx="1">
                  <c:v>0.20595321713847009</c:v>
                </c:pt>
                <c:pt idx="2">
                  <c:v>0.12772349239477596</c:v>
                </c:pt>
                <c:pt idx="3">
                  <c:v>0.20863904102511108</c:v>
                </c:pt>
                <c:pt idx="4">
                  <c:v>0.2211237600692364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149-4DED-8467-7D74B8ABE40C}"/>
            </c:ext>
          </c:extLst>
        </c:ser>
        <c:ser>
          <c:idx val="8"/>
          <c:order val="8"/>
          <c:tx>
            <c:strRef>
              <c:f>'Order Level Analysis'!$W$63:$W$64</c:f>
              <c:strCache>
                <c:ptCount val="1"/>
                <c:pt idx="0">
                  <c:v>Sep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Analysis'!$N$65:$N$69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Analysis'!$W$65:$W$69</c:f>
              <c:numCache>
                <c:formatCode>0%</c:formatCode>
                <c:ptCount val="5"/>
                <c:pt idx="0">
                  <c:v>0.10463223778429791</c:v>
                </c:pt>
                <c:pt idx="1">
                  <c:v>0.11458417005615475</c:v>
                </c:pt>
                <c:pt idx="2">
                  <c:v>5.0952997658385984E-2</c:v>
                </c:pt>
                <c:pt idx="3">
                  <c:v>0.10957258543251083</c:v>
                </c:pt>
                <c:pt idx="4">
                  <c:v>9.7600959460459255E-2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49-4DED-8467-7D74B8ABE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829592"/>
        <c:axId val="221823032"/>
      </c:barChart>
      <c:catAx>
        <c:axId val="221829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823032"/>
        <c:crosses val="autoZero"/>
        <c:auto val="1"/>
        <c:lblAlgn val="ctr"/>
        <c:lblOffset val="100"/>
        <c:noMultiLvlLbl val="0"/>
      </c:catAx>
      <c:valAx>
        <c:axId val="221823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829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Analysis!PivotTable5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'Order Level Analysis'!$O$73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Analysis'!$N$74:$N$78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Analysis'!$O$74:$O$78</c:f>
              <c:numCache>
                <c:formatCode>0%</c:formatCode>
                <c:ptCount val="5"/>
                <c:pt idx="0">
                  <c:v>6.3725599983516068E-2</c:v>
                </c:pt>
                <c:pt idx="1">
                  <c:v>6.4883511471125963E-2</c:v>
                </c:pt>
                <c:pt idx="2">
                  <c:v>3.7263840202343683E-2</c:v>
                </c:pt>
                <c:pt idx="3">
                  <c:v>6.4505556435674419E-2</c:v>
                </c:pt>
                <c:pt idx="4">
                  <c:v>6.8191666503650675E-2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C7-411A-8BD6-7CB77FE37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849600"/>
        <c:axId val="221841072"/>
      </c:lineChart>
      <c:catAx>
        <c:axId val="22184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841072"/>
        <c:crosses val="autoZero"/>
        <c:auto val="1"/>
        <c:lblAlgn val="ctr"/>
        <c:lblOffset val="100"/>
        <c:noMultiLvlLbl val="0"/>
      </c:catAx>
      <c:valAx>
        <c:axId val="22184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84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Count of Order ID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52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26</c:v>
              </c:pt>
              <c:pt idx="24">
                <c:v>28</c:v>
              </c:pt>
              <c:pt idx="25">
                <c:v>29</c:v>
              </c:pt>
              <c:pt idx="26">
                <c:v>30</c:v>
              </c:pt>
              <c:pt idx="27">
                <c:v>32</c:v>
              </c:pt>
              <c:pt idx="28">
                <c:v>34</c:v>
              </c:pt>
              <c:pt idx="29">
                <c:v>36</c:v>
              </c:pt>
              <c:pt idx="30">
                <c:v>41</c:v>
              </c:pt>
              <c:pt idx="31">
                <c:v>42</c:v>
              </c:pt>
              <c:pt idx="32">
                <c:v>45</c:v>
              </c:pt>
              <c:pt idx="33">
                <c:v>49</c:v>
              </c:pt>
              <c:pt idx="34">
                <c:v>55</c:v>
              </c:pt>
              <c:pt idx="35">
                <c:v>56</c:v>
              </c:pt>
              <c:pt idx="36">
                <c:v>58</c:v>
              </c:pt>
              <c:pt idx="37">
                <c:v>60</c:v>
              </c:pt>
              <c:pt idx="38">
                <c:v>65</c:v>
              </c:pt>
              <c:pt idx="39">
                <c:v>67</c:v>
              </c:pt>
              <c:pt idx="40">
                <c:v>68</c:v>
              </c:pt>
              <c:pt idx="41">
                <c:v>72</c:v>
              </c:pt>
              <c:pt idx="42">
                <c:v>78</c:v>
              </c:pt>
              <c:pt idx="43">
                <c:v>81</c:v>
              </c:pt>
              <c:pt idx="44">
                <c:v>86</c:v>
              </c:pt>
              <c:pt idx="45">
                <c:v>87</c:v>
              </c:pt>
              <c:pt idx="46">
                <c:v>97</c:v>
              </c:pt>
              <c:pt idx="47">
                <c:v>120</c:v>
              </c:pt>
              <c:pt idx="48">
                <c:v>128</c:v>
              </c:pt>
              <c:pt idx="49">
                <c:v>136</c:v>
              </c:pt>
              <c:pt idx="50">
                <c:v>143</c:v>
              </c:pt>
              <c:pt idx="51">
                <c:v>224</c:v>
              </c:pt>
            </c:strLit>
          </c:cat>
          <c:val>
            <c:numLit>
              <c:formatCode>General</c:formatCode>
              <c:ptCount val="52"/>
              <c:pt idx="0">
                <c:v>4192</c:v>
              </c:pt>
              <c:pt idx="1">
                <c:v>13574</c:v>
              </c:pt>
              <c:pt idx="2">
                <c:v>814</c:v>
              </c:pt>
              <c:pt idx="3">
                <c:v>435</c:v>
              </c:pt>
              <c:pt idx="4">
                <c:v>244</c:v>
              </c:pt>
              <c:pt idx="5">
                <c:v>145</c:v>
              </c:pt>
              <c:pt idx="6">
                <c:v>174</c:v>
              </c:pt>
              <c:pt idx="7">
                <c:v>119</c:v>
              </c:pt>
              <c:pt idx="8">
                <c:v>152</c:v>
              </c:pt>
              <c:pt idx="9">
                <c:v>126</c:v>
              </c:pt>
              <c:pt idx="10">
                <c:v>20</c:v>
              </c:pt>
              <c:pt idx="11">
                <c:v>88</c:v>
              </c:pt>
              <c:pt idx="12">
                <c:v>48</c:v>
              </c:pt>
              <c:pt idx="13">
                <c:v>52</c:v>
              </c:pt>
              <c:pt idx="14">
                <c:v>42</c:v>
              </c:pt>
              <c:pt idx="15">
                <c:v>45</c:v>
              </c:pt>
              <c:pt idx="16">
                <c:v>48</c:v>
              </c:pt>
              <c:pt idx="17">
                <c:v>85</c:v>
              </c:pt>
              <c:pt idx="18">
                <c:v>72</c:v>
              </c:pt>
              <c:pt idx="19">
                <c:v>38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52</c:v>
              </c:pt>
              <c:pt idx="24">
                <c:v>56</c:v>
              </c:pt>
              <c:pt idx="25">
                <c:v>29</c:v>
              </c:pt>
              <c:pt idx="26">
                <c:v>30</c:v>
              </c:pt>
              <c:pt idx="27">
                <c:v>32</c:v>
              </c:pt>
              <c:pt idx="28">
                <c:v>34</c:v>
              </c:pt>
              <c:pt idx="29">
                <c:v>36</c:v>
              </c:pt>
              <c:pt idx="30">
                <c:v>41</c:v>
              </c:pt>
              <c:pt idx="31">
                <c:v>42</c:v>
              </c:pt>
              <c:pt idx="32">
                <c:v>45</c:v>
              </c:pt>
              <c:pt idx="33">
                <c:v>49</c:v>
              </c:pt>
              <c:pt idx="34">
                <c:v>55</c:v>
              </c:pt>
              <c:pt idx="35">
                <c:v>56</c:v>
              </c:pt>
              <c:pt idx="36">
                <c:v>58</c:v>
              </c:pt>
              <c:pt idx="37">
                <c:v>60</c:v>
              </c:pt>
              <c:pt idx="38">
                <c:v>65</c:v>
              </c:pt>
              <c:pt idx="39">
                <c:v>67</c:v>
              </c:pt>
              <c:pt idx="40">
                <c:v>68</c:v>
              </c:pt>
              <c:pt idx="41">
                <c:v>72</c:v>
              </c:pt>
              <c:pt idx="42">
                <c:v>78</c:v>
              </c:pt>
              <c:pt idx="43">
                <c:v>81</c:v>
              </c:pt>
              <c:pt idx="44">
                <c:v>86</c:v>
              </c:pt>
              <c:pt idx="45">
                <c:v>87</c:v>
              </c:pt>
              <c:pt idx="46">
                <c:v>97</c:v>
              </c:pt>
              <c:pt idx="47">
                <c:v>240</c:v>
              </c:pt>
              <c:pt idx="48">
                <c:v>128</c:v>
              </c:pt>
              <c:pt idx="49">
                <c:v>136</c:v>
              </c:pt>
              <c:pt idx="50">
                <c:v>143</c:v>
              </c:pt>
              <c:pt idx="51">
                <c:v>224</c:v>
              </c:pt>
            </c:numLit>
          </c:val>
          <c:extLst>
            <c:ext xmlns:c16="http://schemas.microsoft.com/office/drawing/2014/chart" uri="{C3380CC4-5D6E-409C-BE32-E72D297353CC}">
              <c16:uniqueId val="{00000000-5738-4062-AC06-ECB9C2E87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27253312"/>
        <c:axId val="527251344"/>
      </c:barChart>
      <c:lineChart>
        <c:grouping val="standard"/>
        <c:varyColors val="0"/>
        <c:ser>
          <c:idx val="1"/>
          <c:order val="1"/>
          <c:tx>
            <c:v>Average of Completion Rate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52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26</c:v>
              </c:pt>
              <c:pt idx="24">
                <c:v>28</c:v>
              </c:pt>
              <c:pt idx="25">
                <c:v>29</c:v>
              </c:pt>
              <c:pt idx="26">
                <c:v>30</c:v>
              </c:pt>
              <c:pt idx="27">
                <c:v>32</c:v>
              </c:pt>
              <c:pt idx="28">
                <c:v>34</c:v>
              </c:pt>
              <c:pt idx="29">
                <c:v>36</c:v>
              </c:pt>
              <c:pt idx="30">
                <c:v>41</c:v>
              </c:pt>
              <c:pt idx="31">
                <c:v>42</c:v>
              </c:pt>
              <c:pt idx="32">
                <c:v>45</c:v>
              </c:pt>
              <c:pt idx="33">
                <c:v>49</c:v>
              </c:pt>
              <c:pt idx="34">
                <c:v>55</c:v>
              </c:pt>
              <c:pt idx="35">
                <c:v>56</c:v>
              </c:pt>
              <c:pt idx="36">
                <c:v>58</c:v>
              </c:pt>
              <c:pt idx="37">
                <c:v>60</c:v>
              </c:pt>
              <c:pt idx="38">
                <c:v>65</c:v>
              </c:pt>
              <c:pt idx="39">
                <c:v>67</c:v>
              </c:pt>
              <c:pt idx="40">
                <c:v>68</c:v>
              </c:pt>
              <c:pt idx="41">
                <c:v>72</c:v>
              </c:pt>
              <c:pt idx="42">
                <c:v>78</c:v>
              </c:pt>
              <c:pt idx="43">
                <c:v>81</c:v>
              </c:pt>
              <c:pt idx="44">
                <c:v>86</c:v>
              </c:pt>
              <c:pt idx="45">
                <c:v>87</c:v>
              </c:pt>
              <c:pt idx="46">
                <c:v>97</c:v>
              </c:pt>
              <c:pt idx="47">
                <c:v>120</c:v>
              </c:pt>
              <c:pt idx="48">
                <c:v>128</c:v>
              </c:pt>
              <c:pt idx="49">
                <c:v>136</c:v>
              </c:pt>
              <c:pt idx="50">
                <c:v>143</c:v>
              </c:pt>
              <c:pt idx="51">
                <c:v>224</c:v>
              </c:pt>
            </c:strLit>
          </c:cat>
          <c:val>
            <c:numLit>
              <c:formatCode>General</c:formatCode>
              <c:ptCount val="52"/>
              <c:pt idx="0">
                <c:v>0.99724783003091966</c:v>
              </c:pt>
              <c:pt idx="1">
                <c:v>0.99546300405066646</c:v>
              </c:pt>
              <c:pt idx="2">
                <c:v>0.98954954019773966</c:v>
              </c:pt>
              <c:pt idx="3">
                <c:v>0.99490105780538385</c:v>
              </c:pt>
              <c:pt idx="4">
                <c:v>0.99493420938901955</c:v>
              </c:pt>
              <c:pt idx="5">
                <c:v>0.99000860796069301</c:v>
              </c:pt>
              <c:pt idx="6">
                <c:v>0.99780762754194063</c:v>
              </c:pt>
              <c:pt idx="7">
                <c:v>0.9917619691963192</c:v>
              </c:pt>
              <c:pt idx="8">
                <c:v>0.99392987391087484</c:v>
              </c:pt>
              <c:pt idx="9">
                <c:v>0.99621665526675773</c:v>
              </c:pt>
              <c:pt idx="10">
                <c:v>0.99600000000000011</c:v>
              </c:pt>
              <c:pt idx="11">
                <c:v>0.99769441511599366</c:v>
              </c:pt>
              <c:pt idx="12">
                <c:v>0.97280092592592593</c:v>
              </c:pt>
              <c:pt idx="13">
                <c:v>1</c:v>
              </c:pt>
              <c:pt idx="14">
                <c:v>0.99689471748295266</c:v>
              </c:pt>
              <c:pt idx="15">
                <c:v>0.99930555555555556</c:v>
              </c:pt>
              <c:pt idx="16">
                <c:v>1</c:v>
              </c:pt>
              <c:pt idx="17">
                <c:v>1</c:v>
              </c:pt>
              <c:pt idx="18">
                <c:v>0.99704385121051786</c:v>
              </c:pt>
              <c:pt idx="19">
                <c:v>0.99024114235657523</c:v>
              </c:pt>
              <c:pt idx="20">
                <c:v>0.97992424242424259</c:v>
              </c:pt>
              <c:pt idx="21">
                <c:v>1</c:v>
              </c:pt>
              <c:pt idx="22">
                <c:v>0.99545454545454537</c:v>
              </c:pt>
              <c:pt idx="23">
                <c:v>0.99286286630036635</c:v>
              </c:pt>
              <c:pt idx="24">
                <c:v>1</c:v>
              </c:pt>
              <c:pt idx="25">
                <c:v>0.99881093935790721</c:v>
              </c:pt>
              <c:pt idx="26">
                <c:v>0.99930555555555545</c:v>
              </c:pt>
              <c:pt idx="27">
                <c:v>1</c:v>
              </c:pt>
              <c:pt idx="28">
                <c:v>0.99789915966386555</c:v>
              </c:pt>
              <c:pt idx="29">
                <c:v>0.99942129629629639</c:v>
              </c:pt>
              <c:pt idx="30">
                <c:v>0.99110772357723576</c:v>
              </c:pt>
              <c:pt idx="31">
                <c:v>0.99451659451659447</c:v>
              </c:pt>
              <c:pt idx="32">
                <c:v>0.99865497076023391</c:v>
              </c:pt>
              <c:pt idx="33">
                <c:v>0.99372056514913631</c:v>
              </c:pt>
              <c:pt idx="34">
                <c:v>0.99949494949494944</c:v>
              </c:pt>
              <c:pt idx="35">
                <c:v>0.99959415584415579</c:v>
              </c:pt>
              <c:pt idx="36">
                <c:v>0.99603492827229845</c:v>
              </c:pt>
              <c:pt idx="37">
                <c:v>1</c:v>
              </c:pt>
              <c:pt idx="38">
                <c:v>0.99951923076923077</c:v>
              </c:pt>
              <c:pt idx="39">
                <c:v>0.99882130047437234</c:v>
              </c:pt>
              <c:pt idx="40">
                <c:v>0.99682457745762865</c:v>
              </c:pt>
              <c:pt idx="41">
                <c:v>0.99757996632996637</c:v>
              </c:pt>
              <c:pt idx="42">
                <c:v>0.9843304843304842</c:v>
              </c:pt>
              <c:pt idx="43">
                <c:v>1</c:v>
              </c:pt>
              <c:pt idx="44">
                <c:v>0.99951550387596899</c:v>
              </c:pt>
              <c:pt idx="45">
                <c:v>0.99668856048166388</c:v>
              </c:pt>
              <c:pt idx="46">
                <c:v>0.98599071043419706</c:v>
              </c:pt>
              <c:pt idx="47">
                <c:v>0.99220049687154899</c:v>
              </c:pt>
              <c:pt idx="48">
                <c:v>0.99689503205128227</c:v>
              </c:pt>
              <c:pt idx="49">
                <c:v>0.9926876396383314</c:v>
              </c:pt>
              <c:pt idx="50">
                <c:v>0.99978809069718155</c:v>
              </c:pt>
              <c:pt idx="51">
                <c:v>0.99373189246054239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5738-4062-AC06-ECB9C2E87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7257904"/>
        <c:axId val="527250688"/>
      </c:lineChart>
      <c:catAx>
        <c:axId val="52725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250688"/>
        <c:crosses val="autoZero"/>
        <c:auto val="1"/>
        <c:lblAlgn val="ctr"/>
        <c:lblOffset val="100"/>
        <c:noMultiLvlLbl val="0"/>
      </c:catAx>
      <c:valAx>
        <c:axId val="52725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257904"/>
        <c:crosses val="autoZero"/>
        <c:crossBetween val="between"/>
      </c:valAx>
      <c:valAx>
        <c:axId val="5272513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253312"/>
        <c:crosses val="max"/>
        <c:crossBetween val="between"/>
      </c:valAx>
      <c:catAx>
        <c:axId val="527253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7251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Facebook</c:v>
              </c:pt>
              <c:pt idx="1">
                <c:v>Google</c:v>
              </c:pt>
              <c:pt idx="2">
                <c:v>Instagram</c:v>
              </c:pt>
              <c:pt idx="3">
                <c:v>Offline Campaign</c:v>
              </c:pt>
              <c:pt idx="4">
                <c:v>Organic</c:v>
              </c:pt>
              <c:pt idx="5">
                <c:v>Snapchat</c:v>
              </c:pt>
            </c:strLit>
          </c:cat>
          <c:val>
            <c:numLit>
              <c:formatCode>General</c:formatCode>
              <c:ptCount val="6"/>
              <c:pt idx="0">
                <c:v>0.99579831932773177</c:v>
              </c:pt>
              <c:pt idx="1">
                <c:v>0.99551234106208042</c:v>
              </c:pt>
              <c:pt idx="2">
                <c:v>0.99461206896551724</c:v>
              </c:pt>
              <c:pt idx="3">
                <c:v>0.99440950384346705</c:v>
              </c:pt>
              <c:pt idx="4">
                <c:v>0.99625748502993716</c:v>
              </c:pt>
              <c:pt idx="5">
                <c:v>0.99565389174239471</c:v>
              </c:pt>
            </c:numLit>
          </c:val>
          <c:extLst>
            <c:ext xmlns:c16="http://schemas.microsoft.com/office/drawing/2014/chart" uri="{C3380CC4-5D6E-409C-BE32-E72D297353CC}">
              <c16:uniqueId val="{00000000-B84A-4176-B031-246009E5F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5124560"/>
        <c:axId val="755120296"/>
      </c:barChart>
      <c:catAx>
        <c:axId val="75512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120296"/>
        <c:crosses val="autoZero"/>
        <c:auto val="1"/>
        <c:lblAlgn val="ctr"/>
        <c:lblOffset val="100"/>
        <c:noMultiLvlLbl val="0"/>
      </c:catAx>
      <c:valAx>
        <c:axId val="75512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12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Analysis!PivotTable8</c:name>
    <c:fmtId val="7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 Level Analysis'!$M$5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Analysis'!$L$6:$L$12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Analysis'!$M$6:$M$12</c:f>
              <c:numCache>
                <c:formatCode>"$"#,##0</c:formatCode>
                <c:ptCount val="6"/>
                <c:pt idx="0">
                  <c:v>921851</c:v>
                </c:pt>
                <c:pt idx="1">
                  <c:v>1939010</c:v>
                </c:pt>
                <c:pt idx="2">
                  <c:v>911379</c:v>
                </c:pt>
                <c:pt idx="3">
                  <c:v>1008411</c:v>
                </c:pt>
                <c:pt idx="4">
                  <c:v>2287431</c:v>
                </c:pt>
                <c:pt idx="5">
                  <c:v>936767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5F-42DC-B459-53486355F9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9242064"/>
        <c:axId val="509242392"/>
      </c:barChart>
      <c:catAx>
        <c:axId val="509242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42392"/>
        <c:crosses val="autoZero"/>
        <c:auto val="1"/>
        <c:lblAlgn val="ctr"/>
        <c:lblOffset val="100"/>
        <c:noMultiLvlLbl val="0"/>
      </c:catAx>
      <c:valAx>
        <c:axId val="50924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4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Analysis!PivotTable10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927182179150683"/>
          <c:y val="0.22789554531490019"/>
          <c:w val="0.74072784171209372"/>
          <c:h val="0.62956517532082679"/>
        </c:manualLayout>
      </c:layout>
      <c:lineChart>
        <c:grouping val="standard"/>
        <c:varyColors val="0"/>
        <c:ser>
          <c:idx val="0"/>
          <c:order val="0"/>
          <c:tx>
            <c:strRef>
              <c:f>'Customer Level Analysis'!$M$31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Analysis'!$L$32:$L$41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'Customer Level Analysis'!$M$32:$M$41</c:f>
              <c:numCache>
                <c:formatCode>"$"#,##0</c:formatCode>
                <c:ptCount val="9"/>
                <c:pt idx="0">
                  <c:v>3158980</c:v>
                </c:pt>
                <c:pt idx="1">
                  <c:v>959248</c:v>
                </c:pt>
                <c:pt idx="2">
                  <c:v>720661</c:v>
                </c:pt>
                <c:pt idx="3">
                  <c:v>843312</c:v>
                </c:pt>
                <c:pt idx="4">
                  <c:v>866277</c:v>
                </c:pt>
                <c:pt idx="5">
                  <c:v>415290</c:v>
                </c:pt>
                <c:pt idx="6">
                  <c:v>358170</c:v>
                </c:pt>
                <c:pt idx="7">
                  <c:v>404876</c:v>
                </c:pt>
                <c:pt idx="8">
                  <c:v>278035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4F-4600-9C3F-A486A88CD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9252232"/>
        <c:axId val="509253872"/>
      </c:lineChart>
      <c:catAx>
        <c:axId val="509252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53872"/>
        <c:crosses val="autoZero"/>
        <c:auto val="1"/>
        <c:lblAlgn val="ctr"/>
        <c:lblOffset val="100"/>
        <c:noMultiLvlLbl val="0"/>
      </c:catAx>
      <c:valAx>
        <c:axId val="50925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5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Analysis!PivotTable5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Analysis'!$O$3:$O$5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Analysis'!$N$6:$N$7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'Delivery Analysis'!$O$6:$O$7</c:f>
              <c:numCache>
                <c:formatCode>0</c:formatCode>
                <c:ptCount val="2"/>
                <c:pt idx="0">
                  <c:v>22.688191881918819</c:v>
                </c:pt>
                <c:pt idx="1">
                  <c:v>21.193486590038315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E-4084-8190-B99EEE7FC97F}"/>
            </c:ext>
          </c:extLst>
        </c:ser>
        <c:ser>
          <c:idx val="1"/>
          <c:order val="1"/>
          <c:tx>
            <c:strRef>
              <c:f>'Delivery Analysis'!$P$3:$P$5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Analysis'!$N$6:$N$7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'Delivery Analysis'!$P$6:$P$7</c:f>
              <c:numCache>
                <c:formatCode>0</c:formatCode>
                <c:ptCount val="2"/>
                <c:pt idx="0">
                  <c:v>19.377483443708609</c:v>
                </c:pt>
                <c:pt idx="1">
                  <c:v>19.323076923076922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BE-4084-8190-B99EEE7FC97F}"/>
            </c:ext>
          </c:extLst>
        </c:ser>
        <c:ser>
          <c:idx val="2"/>
          <c:order val="2"/>
          <c:tx>
            <c:strRef>
              <c:f>'Delivery Analysis'!$Q$3:$Q$5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Analysis'!$N$6:$N$7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'Delivery Analysis'!$Q$6:$Q$7</c:f>
              <c:numCache>
                <c:formatCode>0</c:formatCode>
                <c:ptCount val="2"/>
                <c:pt idx="0">
                  <c:v>20.193965517241381</c:v>
                </c:pt>
                <c:pt idx="1">
                  <c:v>20.557932263814617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BE-4084-8190-B99EEE7FC97F}"/>
            </c:ext>
          </c:extLst>
        </c:ser>
        <c:ser>
          <c:idx val="3"/>
          <c:order val="3"/>
          <c:tx>
            <c:strRef>
              <c:f>'Delivery Analysis'!$R$3:$R$5</c:f>
              <c:strCache>
                <c:ptCount val="1"/>
                <c:pt idx="0">
                  <c:v>Apr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'Delivery Analysis'!$N$6:$N$7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'Delivery Analysis'!$R$6:$R$7</c:f>
              <c:numCache>
                <c:formatCode>0</c:formatCode>
                <c:ptCount val="2"/>
                <c:pt idx="0">
                  <c:v>27.393195761293921</c:v>
                </c:pt>
                <c:pt idx="1">
                  <c:v>29.412280701754387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BE-4084-8190-B99EEE7FC97F}"/>
            </c:ext>
          </c:extLst>
        </c:ser>
        <c:ser>
          <c:idx val="4"/>
          <c:order val="4"/>
          <c:tx>
            <c:strRef>
              <c:f>'Delivery Analysis'!$S$3:$S$5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'Delivery Analysis'!$N$6:$N$7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'Delivery Analysis'!$S$6:$S$7</c:f>
              <c:numCache>
                <c:formatCode>0</c:formatCode>
                <c:ptCount val="2"/>
                <c:pt idx="0">
                  <c:v>42.531153608883407</c:v>
                </c:pt>
                <c:pt idx="1">
                  <c:v>48.489336492890992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BE-4084-8190-B99EEE7FC97F}"/>
            </c:ext>
          </c:extLst>
        </c:ser>
        <c:ser>
          <c:idx val="5"/>
          <c:order val="5"/>
          <c:tx>
            <c:strRef>
              <c:f>'Delivery Analysis'!$T$3:$T$5</c:f>
              <c:strCache>
                <c:ptCount val="1"/>
                <c:pt idx="0">
                  <c:v>Jun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'Delivery Analysis'!$N$6:$N$7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'Delivery Analysis'!$T$6:$T$7</c:f>
              <c:numCache>
                <c:formatCode>0</c:formatCode>
                <c:ptCount val="2"/>
                <c:pt idx="0">
                  <c:v>22.916759776536313</c:v>
                </c:pt>
                <c:pt idx="1">
                  <c:v>22.897316219369895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BE-4084-8190-B99EEE7FC97F}"/>
            </c:ext>
          </c:extLst>
        </c:ser>
        <c:ser>
          <c:idx val="6"/>
          <c:order val="6"/>
          <c:tx>
            <c:strRef>
              <c:f>'Delivery Analysis'!$U$3:$U$5</c:f>
              <c:strCache>
                <c:ptCount val="1"/>
                <c:pt idx="0">
                  <c:v>Jul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Analysis'!$N$6:$N$7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'Delivery Analysis'!$U$6:$U$7</c:f>
              <c:numCache>
                <c:formatCode>0</c:formatCode>
                <c:ptCount val="2"/>
                <c:pt idx="0">
                  <c:v>19.590190735694822</c:v>
                </c:pt>
                <c:pt idx="1">
                  <c:v>20.543209876543209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BE-4084-8190-B99EEE7FC97F}"/>
            </c:ext>
          </c:extLst>
        </c:ser>
        <c:ser>
          <c:idx val="7"/>
          <c:order val="7"/>
          <c:tx>
            <c:strRef>
              <c:f>'Delivery Analysis'!$V$3:$V$5</c:f>
              <c:strCache>
                <c:ptCount val="1"/>
                <c:pt idx="0">
                  <c:v>Aug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Analysis'!$N$6:$N$7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'Delivery Analysis'!$V$6:$V$7</c:f>
              <c:numCache>
                <c:formatCode>0</c:formatCode>
                <c:ptCount val="2"/>
                <c:pt idx="0">
                  <c:v>22.625954198473284</c:v>
                </c:pt>
                <c:pt idx="1">
                  <c:v>22.910543130990416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FBE-4084-8190-B99EEE7FC97F}"/>
            </c:ext>
          </c:extLst>
        </c:ser>
        <c:ser>
          <c:idx val="8"/>
          <c:order val="8"/>
          <c:tx>
            <c:strRef>
              <c:f>'Delivery Analysis'!$W$3:$W$5</c:f>
              <c:strCache>
                <c:ptCount val="1"/>
                <c:pt idx="0">
                  <c:v>Sep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Analysis'!$N$6:$N$7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'Delivery Analysis'!$W$6:$W$7</c:f>
              <c:numCache>
                <c:formatCode>0</c:formatCode>
                <c:ptCount val="2"/>
                <c:pt idx="0">
                  <c:v>19.586183769282361</c:v>
                </c:pt>
                <c:pt idx="1">
                  <c:v>19.640512409927943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BE-4084-8190-B99EEE7FC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2201240"/>
        <c:axId val="592204520"/>
      </c:barChart>
      <c:catAx>
        <c:axId val="592201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204520"/>
        <c:crosses val="autoZero"/>
        <c:auto val="1"/>
        <c:lblAlgn val="ctr"/>
        <c:lblOffset val="100"/>
        <c:noMultiLvlLbl val="0"/>
      </c:catAx>
      <c:valAx>
        <c:axId val="59220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201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Analysis!PivotTable6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'Delivery Analysis'!$O$34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'Delivery Analysis'!$N$35:$N$39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Analysis'!$O$35:$O$39</c:f>
              <c:numCache>
                <c:formatCode>0</c:formatCode>
                <c:ptCount val="5"/>
                <c:pt idx="0">
                  <c:v>25.783423362592842</c:v>
                </c:pt>
                <c:pt idx="1">
                  <c:v>25.546477079796265</c:v>
                </c:pt>
                <c:pt idx="2">
                  <c:v>17.48709880427942</c:v>
                </c:pt>
                <c:pt idx="3">
                  <c:v>25.081833364260532</c:v>
                </c:pt>
                <c:pt idx="4">
                  <c:v>22.530236129775389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B-49E8-9676-8EF195744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213048"/>
        <c:axId val="592213704"/>
      </c:lineChart>
      <c:catAx>
        <c:axId val="592213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213704"/>
        <c:crosses val="autoZero"/>
        <c:auto val="1"/>
        <c:lblAlgn val="ctr"/>
        <c:lblOffset val="100"/>
        <c:noMultiLvlLbl val="0"/>
      </c:catAx>
      <c:valAx>
        <c:axId val="59221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213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9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01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1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9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0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7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2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6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5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5DC5-CC92-4A73-8D6D-0878E3422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6128" y="1782698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Freshco Hypermarket</a:t>
            </a:r>
          </a:p>
        </p:txBody>
      </p:sp>
    </p:spTree>
    <p:extLst>
      <p:ext uri="{BB962C8B-B14F-4D97-AF65-F5344CB8AC3E}">
        <p14:creationId xmlns:p14="http://schemas.microsoft.com/office/powerpoint/2010/main" val="245883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63DD-6702-44A2-91AB-99243ABB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Level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A799-67A5-4779-9DDF-1543C8C6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0000"/>
            <a:ext cx="9741675" cy="2410138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 (Body)"/>
                <a:cs typeface="Calibri" panose="020F0502020204030204" pitchFamily="34" charset="0"/>
              </a:rPr>
              <a:t>The top three areas with the highest number of orders are Harlur, HSR Layout, and ITI Layout.</a:t>
            </a:r>
          </a:p>
          <a:p>
            <a:r>
              <a:rPr lang="en-US" dirty="0">
                <a:latin typeface="Trebuchet MS (Body)"/>
                <a:cs typeface="Calibri" panose="020F0502020204030204" pitchFamily="34" charset="0"/>
              </a:rPr>
              <a:t>HSR Layout consistently has the highest number of orders across all delivery slots.</a:t>
            </a:r>
          </a:p>
          <a:p>
            <a:r>
              <a:rPr lang="en-US" dirty="0">
                <a:latin typeface="Trebuchet MS (Body)"/>
                <a:cs typeface="Calibri" panose="020F0502020204030204" pitchFamily="34" charset="0"/>
              </a:rPr>
              <a:t>HSR Layout shows the highest increase in monthly orders in absolute terms, consistently recording over 1,000 orders from January to September.</a:t>
            </a:r>
          </a:p>
          <a:p>
            <a:r>
              <a:rPr lang="en-US" dirty="0">
                <a:latin typeface="Trebuchet MS (Body)"/>
                <a:cs typeface="Calibri" panose="020F0502020204030204" pitchFamily="34" charset="0"/>
              </a:rPr>
              <a:t> The delivery percentage is higher during late-night deliveries.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33DCCE-2AFD-44E1-AAF8-089BF1A33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883261"/>
              </p:ext>
            </p:extLst>
          </p:nvPr>
        </p:nvGraphicFramePr>
        <p:xfrm>
          <a:off x="677334" y="3680138"/>
          <a:ext cx="45706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B33D30-2D0B-4199-A43A-1A1385B14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194954"/>
              </p:ext>
            </p:extLst>
          </p:nvPr>
        </p:nvGraphicFramePr>
        <p:xfrm>
          <a:off x="5247974" y="36801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94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C312-42A1-49E1-A42A-CE7CEF57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Rate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E5DD-52B0-4D89-BA30-F68F0677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930305" cy="3456546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 (Body)"/>
                <a:cs typeface="Calibri" panose="020F0502020204030204" pitchFamily="34" charset="0"/>
              </a:rPr>
              <a:t>When comparing the completion rate by slot and day of the week, Sunday stands out with a 100% completion rate across all slots.</a:t>
            </a:r>
          </a:p>
          <a:p>
            <a:r>
              <a:rPr lang="en-US" dirty="0">
                <a:latin typeface="Trebuchet MS (Body)"/>
                <a:cs typeface="Calibri" panose="020F0502020204030204" pitchFamily="34" charset="0"/>
              </a:rPr>
              <a:t>In contrast, Fridays and Tuesdays do not achieve a 100% completion rate.</a:t>
            </a:r>
          </a:p>
          <a:p>
            <a:r>
              <a:rPr lang="en-US" dirty="0">
                <a:latin typeface="Trebuchet MS (Body)"/>
                <a:cs typeface="Calibri" panose="020F0502020204030204" pitchFamily="34" charset="0"/>
              </a:rPr>
              <a:t>Overall, the completion rate falls short of 100% on several days, with more than two slots not reaching full completion.</a:t>
            </a:r>
          </a:p>
          <a:p>
            <a:r>
              <a:rPr lang="en-US" dirty="0">
                <a:latin typeface="Trebuchet MS (Body)"/>
                <a:cs typeface="Calibri" panose="020F0502020204030204" pitchFamily="34" charset="0"/>
              </a:rPr>
              <a:t>When comparing the completion rate by drop area, three areas show a significant dip. </a:t>
            </a:r>
          </a:p>
          <a:p>
            <a:r>
              <a:rPr lang="en-US" dirty="0">
                <a:latin typeface="Trebuchet MS (Body)"/>
                <a:cs typeface="Calibri" panose="020F0502020204030204" pitchFamily="34" charset="0"/>
              </a:rPr>
              <a:t>Whitefield experiences the most significant drop, with a 0% completion rate.</a:t>
            </a:r>
          </a:p>
          <a:p>
            <a:r>
              <a:rPr lang="en-US" dirty="0">
                <a:latin typeface="Trebuchet MS (Body)"/>
                <a:cs typeface="Calibri" panose="020F0502020204030204" pitchFamily="34" charset="0"/>
              </a:rPr>
              <a:t>ETV and Cox Town also have lower completion rates, each at 50%.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48223-B005-47A9-ACFD-846B172B81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0" y="4347799"/>
            <a:ext cx="6226331" cy="2271941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6212A6-256E-4D8C-A483-EB6F5F157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03466"/>
              </p:ext>
            </p:extLst>
          </p:nvPr>
        </p:nvGraphicFramePr>
        <p:xfrm>
          <a:off x="6595211" y="4829145"/>
          <a:ext cx="4919455" cy="1964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787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C085-807E-4282-A422-44BBBCC4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Level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6CE4-8A4B-447A-83EC-DE250BF0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APQ241344-$62,277 This user has spent the Highest LTV of all time.</a:t>
            </a:r>
          </a:p>
          <a:p>
            <a:r>
              <a:rPr lang="en-US" dirty="0"/>
              <a:t>Organic-$2,287,431 This is the highest LTV Spent by Acquisition Source level.</a:t>
            </a:r>
          </a:p>
          <a:p>
            <a:r>
              <a:rPr lang="en-US" dirty="0"/>
              <a:t>Comparing the completion rate at the source level reveals that the Organic source has the highest completion rate, while the Offline Campaign has the lowest.</a:t>
            </a:r>
          </a:p>
          <a:p>
            <a:r>
              <a:rPr lang="en-US" dirty="0"/>
              <a:t>This indicates that customers acquired through the Organic source have fewer cancellations than those acquired through Offline Campaigns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951F5C-CE31-4863-A911-808D9DE78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679048"/>
              </p:ext>
            </p:extLst>
          </p:nvPr>
        </p:nvGraphicFramePr>
        <p:xfrm>
          <a:off x="277499" y="3915698"/>
          <a:ext cx="3805104" cy="189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766CE4-96D6-4FA5-AC66-A1D245009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818623"/>
              </p:ext>
            </p:extLst>
          </p:nvPr>
        </p:nvGraphicFramePr>
        <p:xfrm>
          <a:off x="4360572" y="3846513"/>
          <a:ext cx="5118279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900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E9C8-5C30-4E44-9ACC-B8542B3A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45" y="344668"/>
            <a:ext cx="9509855" cy="4459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Customers acquired through Snapchat have the lowest average revenue when compared to the total number of orders. </a:t>
            </a:r>
          </a:p>
          <a:p>
            <a:endParaRPr lang="en-US" dirty="0"/>
          </a:p>
          <a:p>
            <a:r>
              <a:rPr lang="en-US" dirty="0"/>
              <a:t>The average total orders exceeding 24 are rated the highest, with a rating of 5.</a:t>
            </a:r>
          </a:p>
          <a:p>
            <a:r>
              <a:rPr lang="en-US" dirty="0"/>
              <a:t>Orders placed in the morning receive the highest ratings, with an average of 29 orders, compared to other time slots.</a:t>
            </a:r>
          </a:p>
          <a:p>
            <a:endParaRPr lang="en-US" dirty="0"/>
          </a:p>
          <a:p>
            <a:r>
              <a:rPr lang="en-US" dirty="0"/>
              <a:t>Comparing customer acquisition by month shows that January has the highest total LTV, exceeding 3 million dollars.</a:t>
            </a:r>
          </a:p>
          <a:p>
            <a:r>
              <a:rPr lang="en-US" dirty="0"/>
              <a:t>However, there is a noticeable decline in total LTV in the months following January, indicating that customers acquired after January spent less. </a:t>
            </a:r>
          </a:p>
          <a:p>
            <a:r>
              <a:rPr lang="en-US" dirty="0"/>
              <a:t>The total LTV for customers acquired in January is significantly higher compared to those acquired in September, highlighting a substantial difference.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D14077-6C48-4E9D-9EE8-D016E6DD3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218455"/>
              </p:ext>
            </p:extLst>
          </p:nvPr>
        </p:nvGraphicFramePr>
        <p:xfrm>
          <a:off x="381000" y="4589282"/>
          <a:ext cx="5943600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161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C61E-FAE2-4592-A93C-36D798EB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Level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032A-8330-4ABC-BE62-E50BBC2A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08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•	In May, the average overall delivery time is the highest, with 43 minutes on weekdays and 48 minutes on weekends.</a:t>
            </a:r>
          </a:p>
          <a:p>
            <a:r>
              <a:rPr lang="en-US" dirty="0"/>
              <a:t>•	March has the lowest average overall delivery time, with 19 minutes on both weekdays and weekends.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The average overall delivery time for late-night deliveries is lower compared to other time slots.</a:t>
            </a:r>
          </a:p>
          <a:p>
            <a:pPr lvl="0"/>
            <a:r>
              <a:rPr lang="en-US" dirty="0"/>
              <a:t>The Afternoon and Evening slots have the highest average overall delivery time, both at 26 minutes.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F7D08E7-A405-4D04-A873-F3D387955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017332"/>
              </p:ext>
            </p:extLst>
          </p:nvPr>
        </p:nvGraphicFramePr>
        <p:xfrm>
          <a:off x="938012" y="2326051"/>
          <a:ext cx="5488546" cy="1537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29B46E-BBDC-47EC-8376-D12AD811B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982085"/>
              </p:ext>
            </p:extLst>
          </p:nvPr>
        </p:nvGraphicFramePr>
        <p:xfrm>
          <a:off x="938011" y="5045872"/>
          <a:ext cx="6866585" cy="181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078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BA11-8CBF-4D20-89BF-953ACEEE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23" y="383305"/>
            <a:ext cx="9509855" cy="3975248"/>
          </a:xfrm>
        </p:spPr>
        <p:txBody>
          <a:bodyPr/>
          <a:lstStyle/>
          <a:p>
            <a:r>
              <a:rPr lang="en-US" dirty="0"/>
              <a:t>In some delivery areas, average delivery charges at late night are higher compared to other slots within the same area.</a:t>
            </a:r>
          </a:p>
          <a:p>
            <a:r>
              <a:rPr lang="en-US" dirty="0"/>
              <a:t>For example, in Brookefield, the average delivery charge is 332, with no other delivery slots available in that area.</a:t>
            </a:r>
          </a:p>
          <a:p>
            <a:r>
              <a:rPr lang="en-US" dirty="0"/>
              <a:t>There are only four delivery areas with deliveries exclusively at late night, and these areas do not have deliveries in other time slots.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A7238-74FF-4EB0-921E-A4F4B916AA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0" y="2370929"/>
            <a:ext cx="8596668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59B63-38CE-4D78-AE15-EBB499EBB5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0" y="4853853"/>
            <a:ext cx="8489996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201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546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Trebuchet MS (Body)</vt:lpstr>
      <vt:lpstr>Wingdings 3</vt:lpstr>
      <vt:lpstr>Facet</vt:lpstr>
      <vt:lpstr>Freshco Hypermarket</vt:lpstr>
      <vt:lpstr>Order Level Analysis:</vt:lpstr>
      <vt:lpstr>Completion Rate Analysis:</vt:lpstr>
      <vt:lpstr>Customer Level Analysis:</vt:lpstr>
      <vt:lpstr>PowerPoint Presentation</vt:lpstr>
      <vt:lpstr>Delivery Level Analysis: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Freshco Hypermarket</dc:title>
  <dc:creator>SIVAVINAYAK B</dc:creator>
  <cp:lastModifiedBy>SIVAVINAYAK B</cp:lastModifiedBy>
  <cp:revision>13</cp:revision>
  <dcterms:created xsi:type="dcterms:W3CDTF">2024-08-25T12:52:59Z</dcterms:created>
  <dcterms:modified xsi:type="dcterms:W3CDTF">2024-08-25T15:37:47Z</dcterms:modified>
</cp:coreProperties>
</file>