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56" r:id="rId2"/>
    <p:sldId id="257" r:id="rId3"/>
    <p:sldId id="263" r:id="rId4"/>
    <p:sldId id="259" r:id="rId5"/>
    <p:sldId id="260" r:id="rId6"/>
    <p:sldId id="261" r:id="rId7"/>
    <p:sldId id="264" r:id="rId8"/>
    <p:sldId id="266"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3BA2276-226A-4501-96B1-45388D9A3733}" type="datetimeFigureOut">
              <a:rPr lang="en-IN" smtClean="0"/>
              <a:t>15-10-2023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624D76BD-CA3E-4939-B74F-59EC97F70ACF}" type="slidenum">
              <a:rPr lang="en-IN" smtClean="0"/>
              <a:t>‹#›</a:t>
            </a:fld>
            <a:endParaRPr lang="en-IN"/>
          </a:p>
        </p:txBody>
      </p:sp>
    </p:spTree>
    <p:extLst>
      <p:ext uri="{BB962C8B-B14F-4D97-AF65-F5344CB8AC3E}">
        <p14:creationId xmlns:p14="http://schemas.microsoft.com/office/powerpoint/2010/main" val="1242895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BA2276-226A-4501-96B1-45388D9A3733}" type="datetimeFigureOut">
              <a:rPr lang="en-IN" smtClean="0"/>
              <a:t>15-10-2023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4D76BD-CA3E-4939-B74F-59EC97F70ACF}" type="slidenum">
              <a:rPr lang="en-IN" smtClean="0"/>
              <a:t>‹#›</a:t>
            </a:fld>
            <a:endParaRPr lang="en-IN"/>
          </a:p>
        </p:txBody>
      </p:sp>
    </p:spTree>
    <p:extLst>
      <p:ext uri="{BB962C8B-B14F-4D97-AF65-F5344CB8AC3E}">
        <p14:creationId xmlns:p14="http://schemas.microsoft.com/office/powerpoint/2010/main" val="3979809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BA2276-226A-4501-96B1-45388D9A3733}" type="datetimeFigureOut">
              <a:rPr lang="en-IN" smtClean="0"/>
              <a:t>15-10-2023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4D76BD-CA3E-4939-B74F-59EC97F70ACF}" type="slidenum">
              <a:rPr lang="en-IN" smtClean="0"/>
              <a:t>‹#›</a:t>
            </a:fld>
            <a:endParaRPr lang="en-IN"/>
          </a:p>
        </p:txBody>
      </p:sp>
    </p:spTree>
    <p:extLst>
      <p:ext uri="{BB962C8B-B14F-4D97-AF65-F5344CB8AC3E}">
        <p14:creationId xmlns:p14="http://schemas.microsoft.com/office/powerpoint/2010/main" val="775515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BA2276-226A-4501-96B1-45388D9A3733}" type="datetimeFigureOut">
              <a:rPr lang="en-IN" smtClean="0"/>
              <a:t>15-10-2023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4D76BD-CA3E-4939-B74F-59EC97F70ACF}"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593016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BA2276-226A-4501-96B1-45388D9A3733}" type="datetimeFigureOut">
              <a:rPr lang="en-IN" smtClean="0"/>
              <a:t>15-10-2023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4D76BD-CA3E-4939-B74F-59EC97F70ACF}" type="slidenum">
              <a:rPr lang="en-IN" smtClean="0"/>
              <a:t>‹#›</a:t>
            </a:fld>
            <a:endParaRPr lang="en-IN"/>
          </a:p>
        </p:txBody>
      </p:sp>
    </p:spTree>
    <p:extLst>
      <p:ext uri="{BB962C8B-B14F-4D97-AF65-F5344CB8AC3E}">
        <p14:creationId xmlns:p14="http://schemas.microsoft.com/office/powerpoint/2010/main" val="35061785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3BA2276-226A-4501-96B1-45388D9A3733}" type="datetimeFigureOut">
              <a:rPr lang="en-IN" smtClean="0"/>
              <a:t>15-10-2023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24D76BD-CA3E-4939-B74F-59EC97F70ACF}" type="slidenum">
              <a:rPr lang="en-IN" smtClean="0"/>
              <a:t>‹#›</a:t>
            </a:fld>
            <a:endParaRPr lang="en-IN"/>
          </a:p>
        </p:txBody>
      </p:sp>
    </p:spTree>
    <p:extLst>
      <p:ext uri="{BB962C8B-B14F-4D97-AF65-F5344CB8AC3E}">
        <p14:creationId xmlns:p14="http://schemas.microsoft.com/office/powerpoint/2010/main" val="22276229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3BA2276-226A-4501-96B1-45388D9A3733}" type="datetimeFigureOut">
              <a:rPr lang="en-IN" smtClean="0"/>
              <a:t>15-10-2023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24D76BD-CA3E-4939-B74F-59EC97F70ACF}" type="slidenum">
              <a:rPr lang="en-IN" smtClean="0"/>
              <a:t>‹#›</a:t>
            </a:fld>
            <a:endParaRPr lang="en-IN"/>
          </a:p>
        </p:txBody>
      </p:sp>
    </p:spTree>
    <p:extLst>
      <p:ext uri="{BB962C8B-B14F-4D97-AF65-F5344CB8AC3E}">
        <p14:creationId xmlns:p14="http://schemas.microsoft.com/office/powerpoint/2010/main" val="1955564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BA2276-226A-4501-96B1-45388D9A3733}" type="datetimeFigureOut">
              <a:rPr lang="en-IN" smtClean="0"/>
              <a:t>15-10-2023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4D76BD-CA3E-4939-B74F-59EC97F70ACF}" type="slidenum">
              <a:rPr lang="en-IN" smtClean="0"/>
              <a:t>‹#›</a:t>
            </a:fld>
            <a:endParaRPr lang="en-IN"/>
          </a:p>
        </p:txBody>
      </p:sp>
    </p:spTree>
    <p:extLst>
      <p:ext uri="{BB962C8B-B14F-4D97-AF65-F5344CB8AC3E}">
        <p14:creationId xmlns:p14="http://schemas.microsoft.com/office/powerpoint/2010/main" val="1946623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BA2276-226A-4501-96B1-45388D9A3733}" type="datetimeFigureOut">
              <a:rPr lang="en-IN" smtClean="0"/>
              <a:t>15-10-2023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4D76BD-CA3E-4939-B74F-59EC97F70ACF}" type="slidenum">
              <a:rPr lang="en-IN" smtClean="0"/>
              <a:t>‹#›</a:t>
            </a:fld>
            <a:endParaRPr lang="en-IN"/>
          </a:p>
        </p:txBody>
      </p:sp>
    </p:spTree>
    <p:extLst>
      <p:ext uri="{BB962C8B-B14F-4D97-AF65-F5344CB8AC3E}">
        <p14:creationId xmlns:p14="http://schemas.microsoft.com/office/powerpoint/2010/main" val="1409450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BA2276-226A-4501-96B1-45388D9A3733}" type="datetimeFigureOut">
              <a:rPr lang="en-IN" smtClean="0"/>
              <a:t>15-10-2023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4D76BD-CA3E-4939-B74F-59EC97F70ACF}" type="slidenum">
              <a:rPr lang="en-IN" smtClean="0"/>
              <a:t>‹#›</a:t>
            </a:fld>
            <a:endParaRPr lang="en-IN"/>
          </a:p>
        </p:txBody>
      </p:sp>
    </p:spTree>
    <p:extLst>
      <p:ext uri="{BB962C8B-B14F-4D97-AF65-F5344CB8AC3E}">
        <p14:creationId xmlns:p14="http://schemas.microsoft.com/office/powerpoint/2010/main" val="1373307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BA2276-226A-4501-96B1-45388D9A3733}" type="datetimeFigureOut">
              <a:rPr lang="en-IN" smtClean="0"/>
              <a:t>15-10-2023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4D76BD-CA3E-4939-B74F-59EC97F70ACF}" type="slidenum">
              <a:rPr lang="en-IN" smtClean="0"/>
              <a:t>‹#›</a:t>
            </a:fld>
            <a:endParaRPr lang="en-IN"/>
          </a:p>
        </p:txBody>
      </p:sp>
    </p:spTree>
    <p:extLst>
      <p:ext uri="{BB962C8B-B14F-4D97-AF65-F5344CB8AC3E}">
        <p14:creationId xmlns:p14="http://schemas.microsoft.com/office/powerpoint/2010/main" val="1122566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BA2276-226A-4501-96B1-45388D9A3733}" type="datetimeFigureOut">
              <a:rPr lang="en-IN" smtClean="0"/>
              <a:t>15-10-2023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4D76BD-CA3E-4939-B74F-59EC97F70ACF}" type="slidenum">
              <a:rPr lang="en-IN" smtClean="0"/>
              <a:t>‹#›</a:t>
            </a:fld>
            <a:endParaRPr lang="en-IN"/>
          </a:p>
        </p:txBody>
      </p:sp>
    </p:spTree>
    <p:extLst>
      <p:ext uri="{BB962C8B-B14F-4D97-AF65-F5344CB8AC3E}">
        <p14:creationId xmlns:p14="http://schemas.microsoft.com/office/powerpoint/2010/main" val="2959186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BA2276-226A-4501-96B1-45388D9A3733}" type="datetimeFigureOut">
              <a:rPr lang="en-IN" smtClean="0"/>
              <a:t>15-10-2023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24D76BD-CA3E-4939-B74F-59EC97F70ACF}" type="slidenum">
              <a:rPr lang="en-IN" smtClean="0"/>
              <a:t>‹#›</a:t>
            </a:fld>
            <a:endParaRPr lang="en-IN"/>
          </a:p>
        </p:txBody>
      </p:sp>
    </p:spTree>
    <p:extLst>
      <p:ext uri="{BB962C8B-B14F-4D97-AF65-F5344CB8AC3E}">
        <p14:creationId xmlns:p14="http://schemas.microsoft.com/office/powerpoint/2010/main" val="1752775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BA2276-226A-4501-96B1-45388D9A3733}" type="datetimeFigureOut">
              <a:rPr lang="en-IN" smtClean="0"/>
              <a:t>15-10-2023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24D76BD-CA3E-4939-B74F-59EC97F70ACF}" type="slidenum">
              <a:rPr lang="en-IN" smtClean="0"/>
              <a:t>‹#›</a:t>
            </a:fld>
            <a:endParaRPr lang="en-IN"/>
          </a:p>
        </p:txBody>
      </p:sp>
    </p:spTree>
    <p:extLst>
      <p:ext uri="{BB962C8B-B14F-4D97-AF65-F5344CB8AC3E}">
        <p14:creationId xmlns:p14="http://schemas.microsoft.com/office/powerpoint/2010/main" val="3025644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BA2276-226A-4501-96B1-45388D9A3733}" type="datetimeFigureOut">
              <a:rPr lang="en-IN" smtClean="0"/>
              <a:t>15-10-2023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24D76BD-CA3E-4939-B74F-59EC97F70ACF}" type="slidenum">
              <a:rPr lang="en-IN" smtClean="0"/>
              <a:t>‹#›</a:t>
            </a:fld>
            <a:endParaRPr lang="en-IN"/>
          </a:p>
        </p:txBody>
      </p:sp>
    </p:spTree>
    <p:extLst>
      <p:ext uri="{BB962C8B-B14F-4D97-AF65-F5344CB8AC3E}">
        <p14:creationId xmlns:p14="http://schemas.microsoft.com/office/powerpoint/2010/main" val="4149937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BA2276-226A-4501-96B1-45388D9A3733}" type="datetimeFigureOut">
              <a:rPr lang="en-IN" smtClean="0"/>
              <a:t>15-10-2023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4D76BD-CA3E-4939-B74F-59EC97F70ACF}" type="slidenum">
              <a:rPr lang="en-IN" smtClean="0"/>
              <a:t>‹#›</a:t>
            </a:fld>
            <a:endParaRPr lang="en-IN"/>
          </a:p>
        </p:txBody>
      </p:sp>
    </p:spTree>
    <p:extLst>
      <p:ext uri="{BB962C8B-B14F-4D97-AF65-F5344CB8AC3E}">
        <p14:creationId xmlns:p14="http://schemas.microsoft.com/office/powerpoint/2010/main" val="23701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BA2276-226A-4501-96B1-45388D9A3733}" type="datetimeFigureOut">
              <a:rPr lang="en-IN" smtClean="0"/>
              <a:t>15-10-2023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4D76BD-CA3E-4939-B74F-59EC97F70ACF}" type="slidenum">
              <a:rPr lang="en-IN" smtClean="0"/>
              <a:t>‹#›</a:t>
            </a:fld>
            <a:endParaRPr lang="en-IN"/>
          </a:p>
        </p:txBody>
      </p:sp>
    </p:spTree>
    <p:extLst>
      <p:ext uri="{BB962C8B-B14F-4D97-AF65-F5344CB8AC3E}">
        <p14:creationId xmlns:p14="http://schemas.microsoft.com/office/powerpoint/2010/main" val="1523258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3BA2276-226A-4501-96B1-45388D9A3733}" type="datetimeFigureOut">
              <a:rPr lang="en-IN" smtClean="0"/>
              <a:t>15-10-2023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4D76BD-CA3E-4939-B74F-59EC97F70ACF}" type="slidenum">
              <a:rPr lang="en-IN" smtClean="0"/>
              <a:t>‹#›</a:t>
            </a:fld>
            <a:endParaRPr lang="en-IN"/>
          </a:p>
        </p:txBody>
      </p:sp>
    </p:spTree>
    <p:extLst>
      <p:ext uri="{BB962C8B-B14F-4D97-AF65-F5344CB8AC3E}">
        <p14:creationId xmlns:p14="http://schemas.microsoft.com/office/powerpoint/2010/main" val="4068956920"/>
      </p:ext>
    </p:extLst>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E164C-D4D3-A7B2-9F0E-42C034DB1172}"/>
              </a:ext>
            </a:extLst>
          </p:cNvPr>
          <p:cNvSpPr>
            <a:spLocks noGrp="1"/>
          </p:cNvSpPr>
          <p:nvPr>
            <p:ph type="ctrTitle"/>
          </p:nvPr>
        </p:nvSpPr>
        <p:spPr>
          <a:xfrm>
            <a:off x="1554480" y="130385"/>
            <a:ext cx="10474960" cy="1076960"/>
          </a:xfrm>
        </p:spPr>
        <p:txBody>
          <a:bodyPr>
            <a:normAutofit/>
          </a:bodyPr>
          <a:lstStyle/>
          <a:p>
            <a:pPr algn="ctr"/>
            <a:r>
              <a:rPr lang="en-US" sz="2800" b="1" dirty="0">
                <a:effectLst/>
                <a:latin typeface="Times New Roman" panose="02020603050405020304" pitchFamily="18" charset="0"/>
                <a:ea typeface="Calibri" panose="020F0502020204030204" pitchFamily="34" charset="0"/>
              </a:rPr>
              <a:t>Enabling Data Integrity Protection in regenerating-Coding-Based Cloud Storage</a:t>
            </a:r>
            <a:endParaRPr lang="en-IN" sz="2800" dirty="0"/>
          </a:p>
        </p:txBody>
      </p:sp>
      <p:sp>
        <p:nvSpPr>
          <p:cNvPr id="3" name="Subtitle 2">
            <a:extLst>
              <a:ext uri="{FF2B5EF4-FFF2-40B4-BE49-F238E27FC236}">
                <a16:creationId xmlns:a16="http://schemas.microsoft.com/office/drawing/2014/main" id="{2792089A-7558-7DCB-7C5F-A07505C1D07F}"/>
              </a:ext>
            </a:extLst>
          </p:cNvPr>
          <p:cNvSpPr>
            <a:spLocks noGrp="1"/>
          </p:cNvSpPr>
          <p:nvPr>
            <p:ph type="subTitle" idx="1"/>
          </p:nvPr>
        </p:nvSpPr>
        <p:spPr>
          <a:xfrm>
            <a:off x="2174240" y="3164662"/>
            <a:ext cx="5852160" cy="2282615"/>
          </a:xfrm>
        </p:spPr>
        <p:txBody>
          <a:bodyPr>
            <a:normAutofit/>
          </a:bodyPr>
          <a:lstStyle/>
          <a:p>
            <a:r>
              <a:rPr lang="en-US" sz="2500" b="1" dirty="0">
                <a:solidFill>
                  <a:schemeClr val="tx1"/>
                </a:solidFill>
                <a:latin typeface="Times New Roman" panose="02020603050405020304" pitchFamily="18" charset="0"/>
                <a:cs typeface="Times New Roman" panose="02020603050405020304" pitchFamily="18" charset="0"/>
              </a:rPr>
              <a:t>TEAM MEMBERS</a:t>
            </a:r>
          </a:p>
          <a:p>
            <a:r>
              <a:rPr lang="en-US" b="1" dirty="0">
                <a:solidFill>
                  <a:schemeClr val="tx1"/>
                </a:solidFill>
                <a:latin typeface="Times New Roman" panose="02020603050405020304" pitchFamily="18" charset="0"/>
                <a:cs typeface="Times New Roman" panose="02020603050405020304" pitchFamily="18" charset="0"/>
              </a:rPr>
              <a:t>SIVAYAMUNA S – 111720102149</a:t>
            </a:r>
          </a:p>
          <a:p>
            <a:r>
              <a:rPr lang="en-US" b="1" dirty="0">
                <a:solidFill>
                  <a:schemeClr val="tx1"/>
                </a:solidFill>
                <a:latin typeface="Times New Roman" panose="02020603050405020304" pitchFamily="18" charset="0"/>
                <a:cs typeface="Times New Roman" panose="02020603050405020304" pitchFamily="18" charset="0"/>
              </a:rPr>
              <a:t>TAMILARASI E – 111720102159</a:t>
            </a:r>
          </a:p>
          <a:p>
            <a:r>
              <a:rPr lang="en-US" b="1" dirty="0">
                <a:solidFill>
                  <a:schemeClr val="tx1"/>
                </a:solidFill>
                <a:latin typeface="Times New Roman" panose="02020603050405020304" pitchFamily="18" charset="0"/>
                <a:cs typeface="Times New Roman" panose="02020603050405020304" pitchFamily="18" charset="0"/>
              </a:rPr>
              <a:t>THIRISHA P - 111720102163</a:t>
            </a:r>
          </a:p>
          <a:p>
            <a:endParaRPr lang="en-IN" dirty="0"/>
          </a:p>
        </p:txBody>
      </p:sp>
      <p:sp>
        <p:nvSpPr>
          <p:cNvPr id="4" name="TextBox 3">
            <a:extLst>
              <a:ext uri="{FF2B5EF4-FFF2-40B4-BE49-F238E27FC236}">
                <a16:creationId xmlns:a16="http://schemas.microsoft.com/office/drawing/2014/main" id="{29B35AD9-BB32-F823-37B0-8DA1EB20D16F}"/>
              </a:ext>
            </a:extLst>
          </p:cNvPr>
          <p:cNvSpPr txBox="1"/>
          <p:nvPr/>
        </p:nvSpPr>
        <p:spPr>
          <a:xfrm>
            <a:off x="3884533" y="1410723"/>
            <a:ext cx="5154454"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20CS713 PROJECT PHASE - I</a:t>
            </a:r>
            <a:endParaRPr lang="en-IN" sz="28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8DC75FF-F425-FA3D-9B5D-46FB07CA6EBA}"/>
              </a:ext>
            </a:extLst>
          </p:cNvPr>
          <p:cNvSpPr txBox="1"/>
          <p:nvPr/>
        </p:nvSpPr>
        <p:spPr>
          <a:xfrm>
            <a:off x="2052320" y="2438064"/>
            <a:ext cx="585216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MENTOR : Dr. C. GEETHA </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243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B3D53F-5E61-FE18-2BBF-2459EA0FB94E}"/>
              </a:ext>
            </a:extLst>
          </p:cNvPr>
          <p:cNvSpPr txBox="1"/>
          <p:nvPr/>
        </p:nvSpPr>
        <p:spPr>
          <a:xfrm rot="10800000" flipH="1" flipV="1">
            <a:off x="924560" y="0"/>
            <a:ext cx="10190480" cy="6901376"/>
          </a:xfrm>
          <a:prstGeom prst="rect">
            <a:avLst/>
          </a:prstGeom>
          <a:noFill/>
        </p:spPr>
        <p:txBody>
          <a:bodyPr wrap="square" rtlCol="0">
            <a:spAutoFit/>
          </a:bodyPr>
          <a:lstStyle/>
          <a:p>
            <a:pPr indent="457200">
              <a:lnSpc>
                <a:spcPct val="150000"/>
              </a:lnSpc>
              <a:spcAft>
                <a:spcPts val="100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ABSTRACT :</a:t>
            </a:r>
          </a:p>
          <a:p>
            <a:pPr algn="just">
              <a:lnSpc>
                <a:spcPct val="150000"/>
              </a:lnSpc>
            </a:pPr>
            <a:r>
              <a:rPr lang="en-US" sz="2400" b="1" dirty="0">
                <a:latin typeface="Times New Roman" panose="02020603050405020304" pitchFamily="18" charset="0"/>
                <a:cs typeface="Times New Roman" panose="02020603050405020304" pitchFamily="18" charset="0"/>
              </a:rPr>
              <a:t>	T</a:t>
            </a:r>
            <a:r>
              <a:rPr lang="en-US" sz="2400" b="1" i="0" dirty="0">
                <a:effectLst/>
                <a:latin typeface="Times New Roman" panose="02020603050405020304" pitchFamily="18" charset="0"/>
                <a:cs typeface="Times New Roman" panose="02020603050405020304" pitchFamily="18" charset="0"/>
              </a:rPr>
              <a:t>he importance of ensuring data integrity in cloud storage, especially when using regenerating codes for fault tolerance. It introduces a practical Data Integrity Protection (DIP) scheme designed to verify the integrity of data stored in the cloud against corruptions. The scheme is tailored for a specific regenerating code and is built to withstand Byzantine adversarial models. It allows for flexibility in parameter tuning to balance performance and security. The scheme's overhead is evaluated in a real cloud storage environment, and its security is analyzed using mathematical models. Overall, it demonstrate that remote integrity checking can be effectively integrated into regenerating codes for</a:t>
            </a:r>
            <a:r>
              <a:rPr lang="en-US" sz="2400" b="1" dirty="0">
                <a:latin typeface="Times New Roman" panose="02020603050405020304" pitchFamily="18" charset="0"/>
                <a:cs typeface="Times New Roman" panose="02020603050405020304" pitchFamily="18" charset="0"/>
              </a:rPr>
              <a:t> </a:t>
            </a:r>
            <a:r>
              <a:rPr lang="en-US" sz="2400" b="1" i="0" dirty="0">
                <a:effectLst/>
                <a:latin typeface="Times New Roman" panose="02020603050405020304" pitchFamily="18" charset="0"/>
                <a:cs typeface="Times New Roman" panose="02020603050405020304" pitchFamily="18" charset="0"/>
              </a:rPr>
              <a:t>practical deployment</a:t>
            </a:r>
            <a:r>
              <a:rPr lang="en-US" sz="2400" b="0" i="0" dirty="0">
                <a:effectLst/>
                <a:latin typeface="Söhne"/>
              </a:rPr>
              <a:t>.</a:t>
            </a:r>
            <a:br>
              <a:rPr lang="en-US" sz="2400" b="1" dirty="0">
                <a:effectLst/>
                <a:latin typeface="Times New Roman" panose="02020603050405020304" pitchFamily="18" charset="0"/>
                <a:ea typeface="Calibri" panose="020F0502020204030204" pitchFamily="34" charset="0"/>
              </a:rPr>
            </a:br>
            <a:endParaRPr lang="en-IN" sz="2400" b="1" dirty="0"/>
          </a:p>
        </p:txBody>
      </p:sp>
    </p:spTree>
    <p:extLst>
      <p:ext uri="{BB962C8B-B14F-4D97-AF65-F5344CB8AC3E}">
        <p14:creationId xmlns:p14="http://schemas.microsoft.com/office/powerpoint/2010/main" val="2060630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9CB40-1B90-9A55-49DB-71ACCDB4A328}"/>
              </a:ext>
            </a:extLst>
          </p:cNvPr>
          <p:cNvSpPr>
            <a:spLocks noGrp="1"/>
          </p:cNvSpPr>
          <p:nvPr>
            <p:ph type="title"/>
          </p:nvPr>
        </p:nvSpPr>
        <p:spPr>
          <a:xfrm>
            <a:off x="1143001" y="179573"/>
            <a:ext cx="9905998" cy="1478570"/>
          </a:xfrm>
        </p:spPr>
        <p:txBody>
          <a:bodyPr/>
          <a:lstStyle/>
          <a:p>
            <a:r>
              <a:rPr lang="en-US" b="1" dirty="0">
                <a:latin typeface="Times New Roman" panose="02020603050405020304" pitchFamily="18" charset="0"/>
                <a:cs typeface="Times New Roman" panose="02020603050405020304" pitchFamily="18" charset="0"/>
              </a:rPr>
              <a:t>LITERATURE SURVEY:</a:t>
            </a:r>
            <a:br>
              <a:rPr lang="en-US" b="1" dirty="0">
                <a:latin typeface="Times New Roman" panose="02020603050405020304" pitchFamily="18" charset="0"/>
                <a:cs typeface="Times New Roman" panose="02020603050405020304" pitchFamily="18" charset="0"/>
              </a:rPr>
            </a:br>
            <a:r>
              <a:rPr lang="en-US" sz="3400" b="1" dirty="0">
                <a:latin typeface="Times New Roman" panose="02020603050405020304" pitchFamily="18" charset="0"/>
                <a:cs typeface="Times New Roman" panose="02020603050405020304" pitchFamily="18" charset="0"/>
              </a:rPr>
              <a:t>PAPER 1:</a:t>
            </a:r>
            <a:endParaRPr lang="en-IN" sz="3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48B44E0-C8FD-9AA6-C584-F80EC114B41C}"/>
              </a:ext>
            </a:extLst>
          </p:cNvPr>
          <p:cNvSpPr>
            <a:spLocks noGrp="1"/>
          </p:cNvSpPr>
          <p:nvPr>
            <p:ph idx="1"/>
          </p:nvPr>
        </p:nvSpPr>
        <p:spPr>
          <a:xfrm>
            <a:off x="1143000" y="1503680"/>
            <a:ext cx="9905997" cy="4378960"/>
          </a:xfrm>
        </p:spPr>
        <p:txBody>
          <a:bodyPr>
            <a:normAutofit fontScale="25000" lnSpcReduction="20000"/>
          </a:bodyPr>
          <a:lstStyle/>
          <a:p>
            <a:pPr marL="0" indent="0">
              <a:lnSpc>
                <a:spcPct val="170000"/>
              </a:lnSpc>
              <a:buNone/>
            </a:pPr>
            <a:r>
              <a:rPr lang="en-US" sz="7200" b="1" dirty="0">
                <a:latin typeface="Times New Roman" panose="02020603050405020304" pitchFamily="18" charset="0"/>
                <a:cs typeface="Times New Roman" panose="02020603050405020304" pitchFamily="18" charset="0"/>
              </a:rPr>
              <a:t>AUTHOR: </a:t>
            </a:r>
            <a:r>
              <a:rPr lang="en-US" sz="7200" dirty="0">
                <a:latin typeface="Times New Roman" panose="02020603050405020304" pitchFamily="18" charset="0"/>
                <a:cs typeface="Times New Roman" panose="02020603050405020304" pitchFamily="18" charset="0"/>
              </a:rPr>
              <a:t>ABDUL MAJEED AND SEONG OUN HWANG</a:t>
            </a:r>
            <a:br>
              <a:rPr lang="en-US" sz="7200" dirty="0">
                <a:latin typeface="Times New Roman" panose="02020603050405020304" pitchFamily="18" charset="0"/>
                <a:cs typeface="Times New Roman" panose="02020603050405020304" pitchFamily="18" charset="0"/>
              </a:rPr>
            </a:br>
            <a:r>
              <a:rPr lang="en-US" sz="7200" b="1" dirty="0">
                <a:latin typeface="Times New Roman" panose="02020603050405020304" pitchFamily="18" charset="0"/>
                <a:cs typeface="Times New Roman" panose="02020603050405020304" pitchFamily="18" charset="0"/>
              </a:rPr>
              <a:t>YEAR: </a:t>
            </a:r>
            <a:r>
              <a:rPr lang="en-US" sz="7200" dirty="0">
                <a:latin typeface="Times New Roman" panose="02020603050405020304" pitchFamily="18" charset="0"/>
                <a:cs typeface="Times New Roman" panose="02020603050405020304" pitchFamily="18" charset="0"/>
              </a:rPr>
              <a:t>2023</a:t>
            </a:r>
            <a:br>
              <a:rPr lang="en-US" sz="7200" dirty="0">
                <a:latin typeface="Times New Roman" panose="02020603050405020304" pitchFamily="18" charset="0"/>
                <a:cs typeface="Times New Roman" panose="02020603050405020304" pitchFamily="18" charset="0"/>
              </a:rPr>
            </a:br>
            <a:r>
              <a:rPr lang="en-US" sz="7200" b="1" dirty="0">
                <a:latin typeface="Times New Roman" panose="02020603050405020304" pitchFamily="18" charset="0"/>
                <a:cs typeface="Times New Roman" panose="02020603050405020304" pitchFamily="18" charset="0"/>
              </a:rPr>
              <a:t>TITLE: </a:t>
            </a:r>
            <a:r>
              <a:rPr lang="en-US" sz="7200" dirty="0">
                <a:latin typeface="Times New Roman" panose="02020603050405020304" pitchFamily="18" charset="0"/>
                <a:cs typeface="Times New Roman" panose="02020603050405020304" pitchFamily="18" charset="0"/>
              </a:rPr>
              <a:t>When AI Meets Information Privacy: The Adversarial Role of AI in Data Sharing Scenario</a:t>
            </a:r>
            <a:br>
              <a:rPr lang="en-US" sz="7200" dirty="0">
                <a:latin typeface="Times New Roman" panose="02020603050405020304" pitchFamily="18" charset="0"/>
                <a:cs typeface="Times New Roman" panose="02020603050405020304" pitchFamily="18" charset="0"/>
              </a:rPr>
            </a:br>
            <a:r>
              <a:rPr lang="en-US" sz="7200" b="1" dirty="0">
                <a:latin typeface="Times New Roman" panose="02020603050405020304" pitchFamily="18" charset="0"/>
                <a:cs typeface="Times New Roman" panose="02020603050405020304" pitchFamily="18" charset="0"/>
              </a:rPr>
              <a:t>METHODOLOGY:</a:t>
            </a:r>
            <a:r>
              <a:rPr lang="en-US" sz="7200" b="0" i="0" dirty="0">
                <a:solidFill>
                  <a:srgbClr val="374151"/>
                </a:solidFill>
                <a:effectLst/>
                <a:latin typeface="Söhne"/>
              </a:rPr>
              <a:t> </a:t>
            </a:r>
            <a:r>
              <a:rPr lang="en-US" sz="7200" b="0" i="0" dirty="0">
                <a:effectLst/>
                <a:latin typeface="Times New Roman" panose="02020603050405020304" pitchFamily="18" charset="0"/>
                <a:cs typeface="Times New Roman" panose="02020603050405020304" pitchFamily="18" charset="0"/>
              </a:rPr>
              <a:t>The study explores instances where AI can be used </a:t>
            </a:r>
            <a:r>
              <a:rPr lang="en-US" sz="7200" b="0" i="0" dirty="0" err="1">
                <a:effectLst/>
                <a:latin typeface="Times New Roman" panose="02020603050405020304" pitchFamily="18" charset="0"/>
                <a:cs typeface="Times New Roman" panose="02020603050405020304" pitchFamily="18" charset="0"/>
              </a:rPr>
              <a:t>adversarially</a:t>
            </a:r>
            <a:r>
              <a:rPr lang="en-US" sz="7200" b="0" i="0" dirty="0">
                <a:effectLst/>
                <a:latin typeface="Times New Roman" panose="02020603050405020304" pitchFamily="18" charset="0"/>
                <a:cs typeface="Times New Roman" panose="02020603050405020304" pitchFamily="18" charset="0"/>
              </a:rPr>
              <a:t> to compromise sensitive information, such as healthcare records, personal communications, or financial data. It aims to shed light on the methods, vulnerabilities, and potential risks associated with AI's adversarial role in data sharing. This research is critical in the modern data-driven world, where the balance between leveraging AI for innovation and preserving individuals' and organizations' privacy is of utmost concern. The study seeks to identify practical solutions, strategies, and safeguards to mitigate these adversarial AI risks and promote responsible data sharing practices.</a:t>
            </a:r>
          </a:p>
          <a:p>
            <a:pPr marL="0" indent="0" algn="l">
              <a:buNone/>
            </a:pP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300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F0E64-42B4-F3F0-F924-0A0DACC7B9B1}"/>
              </a:ext>
            </a:extLst>
          </p:cNvPr>
          <p:cNvSpPr>
            <a:spLocks noGrp="1"/>
          </p:cNvSpPr>
          <p:nvPr>
            <p:ph type="title"/>
          </p:nvPr>
        </p:nvSpPr>
        <p:spPr>
          <a:xfrm>
            <a:off x="1141414" y="284221"/>
            <a:ext cx="9905998" cy="1149322"/>
          </a:xfrm>
        </p:spPr>
        <p:txBody>
          <a:bodyPr/>
          <a:lstStyle/>
          <a:p>
            <a:r>
              <a:rPr lang="en-US" b="1" dirty="0">
                <a:latin typeface="Times New Roman" panose="02020603050405020304" pitchFamily="18" charset="0"/>
                <a:cs typeface="Times New Roman" panose="02020603050405020304" pitchFamily="18" charset="0"/>
              </a:rPr>
              <a:t>PAPER 2:</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295B61-AAC1-802C-5E0B-5235CF248A5E}"/>
              </a:ext>
            </a:extLst>
          </p:cNvPr>
          <p:cNvSpPr>
            <a:spLocks noGrp="1"/>
          </p:cNvSpPr>
          <p:nvPr>
            <p:ph idx="1"/>
          </p:nvPr>
        </p:nvSpPr>
        <p:spPr>
          <a:xfrm>
            <a:off x="1141413" y="1182687"/>
            <a:ext cx="9905999" cy="5031300"/>
          </a:xfrm>
        </p:spPr>
        <p:txBody>
          <a:bodyPr>
            <a:normAutofit fontScale="40000" lnSpcReduction="20000"/>
          </a:bodyPr>
          <a:lstStyle/>
          <a:p>
            <a:pPr marL="0" indent="0" algn="l">
              <a:lnSpc>
                <a:spcPct val="170000"/>
              </a:lnSpc>
              <a:buNone/>
            </a:pPr>
            <a:r>
              <a:rPr lang="en-US" sz="4500" b="1" dirty="0">
                <a:latin typeface="Times New Roman" panose="02020603050405020304" pitchFamily="18" charset="0"/>
                <a:cs typeface="Times New Roman" panose="02020603050405020304" pitchFamily="18" charset="0"/>
              </a:rPr>
              <a:t>AUTHOR: </a:t>
            </a:r>
            <a:r>
              <a:rPr lang="en-US" sz="4500" dirty="0">
                <a:latin typeface="Times New Roman" panose="02020603050405020304" pitchFamily="18" charset="0"/>
                <a:cs typeface="Times New Roman" panose="02020603050405020304" pitchFamily="18" charset="0"/>
              </a:rPr>
              <a:t>ANTOINE MARCHAND , YOUCEF IMINE, HAMZA OUARNOUGHI,TITOUAN TARRIDE, AND ANTOINE GALLAIS</a:t>
            </a:r>
            <a:br>
              <a:rPr lang="en-US" sz="4500" dirty="0">
                <a:latin typeface="Times New Roman" panose="02020603050405020304" pitchFamily="18" charset="0"/>
                <a:cs typeface="Times New Roman" panose="02020603050405020304" pitchFamily="18" charset="0"/>
              </a:rPr>
            </a:br>
            <a:r>
              <a:rPr lang="en-US" sz="4500" b="1" dirty="0">
                <a:latin typeface="Times New Roman" panose="02020603050405020304" pitchFamily="18" charset="0"/>
                <a:cs typeface="Times New Roman" panose="02020603050405020304" pitchFamily="18" charset="0"/>
              </a:rPr>
              <a:t>YEAR: </a:t>
            </a:r>
            <a:r>
              <a:rPr lang="en-US" sz="4500" dirty="0">
                <a:latin typeface="Times New Roman" panose="02020603050405020304" pitchFamily="18" charset="0"/>
                <a:cs typeface="Times New Roman" panose="02020603050405020304" pitchFamily="18" charset="0"/>
              </a:rPr>
              <a:t>2023</a:t>
            </a:r>
            <a:br>
              <a:rPr lang="en-US" sz="4500" dirty="0">
                <a:latin typeface="Times New Roman" panose="02020603050405020304" pitchFamily="18" charset="0"/>
                <a:cs typeface="Times New Roman" panose="02020603050405020304" pitchFamily="18" charset="0"/>
              </a:rPr>
            </a:br>
            <a:r>
              <a:rPr lang="en-US" sz="4500" b="1" dirty="0">
                <a:latin typeface="Times New Roman" panose="02020603050405020304" pitchFamily="18" charset="0"/>
                <a:cs typeface="Times New Roman" panose="02020603050405020304" pitchFamily="18" charset="0"/>
              </a:rPr>
              <a:t>TITLE: </a:t>
            </a:r>
            <a:r>
              <a:rPr lang="en-US" sz="4500" dirty="0">
                <a:latin typeface="Times New Roman" panose="02020603050405020304" pitchFamily="18" charset="0"/>
                <a:cs typeface="Times New Roman" panose="02020603050405020304" pitchFamily="18" charset="0"/>
              </a:rPr>
              <a:t>Firmware Integrity Protection: A Survey</a:t>
            </a:r>
            <a:br>
              <a:rPr lang="en-US" sz="4500" dirty="0">
                <a:latin typeface="Times New Roman" panose="02020603050405020304" pitchFamily="18" charset="0"/>
                <a:cs typeface="Times New Roman" panose="02020603050405020304" pitchFamily="18" charset="0"/>
              </a:rPr>
            </a:br>
            <a:r>
              <a:rPr lang="en-US" sz="4500" b="1" dirty="0">
                <a:latin typeface="Times New Roman" panose="02020603050405020304" pitchFamily="18" charset="0"/>
                <a:cs typeface="Times New Roman" panose="02020603050405020304" pitchFamily="18" charset="0"/>
              </a:rPr>
              <a:t>METHODOLOGY: </a:t>
            </a:r>
            <a:r>
              <a:rPr lang="en-US" sz="4500" b="0" i="0" dirty="0">
                <a:effectLst/>
                <a:latin typeface="Times New Roman" panose="02020603050405020304" pitchFamily="18" charset="0"/>
                <a:cs typeface="Times New Roman" panose="02020603050405020304" pitchFamily="18" charset="0"/>
              </a:rPr>
              <a:t>This survey delves into the multitude of challenges associated with ensuring the integrity of firmware, especially in an environment where cyber threats and vulnerabilities are ever-evolving. It covers various aspects of firmware security, such as secure boot processes, code signing, cryptographic protections, and intrusion detection. The study aims to provide a detailed overview of the state-of-the-art practices, advancements, and emerging technologies in the realm of firmware integrity protection. It offers insights into both defensive mechanisms and potential threats, making it a valuable resource for researchers, security professionals, and those responsible for maintaining the security of embedded systems and computing devices.</a:t>
            </a:r>
          </a:p>
          <a:p>
            <a:pPr marL="0" indent="0">
              <a:buNone/>
            </a:pP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3606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71BB-EA25-66BF-24FB-AFFBB12F68FC}"/>
              </a:ext>
            </a:extLst>
          </p:cNvPr>
          <p:cNvSpPr>
            <a:spLocks noGrp="1"/>
          </p:cNvSpPr>
          <p:nvPr>
            <p:ph type="title"/>
          </p:nvPr>
        </p:nvSpPr>
        <p:spPr>
          <a:xfrm>
            <a:off x="1141413" y="277205"/>
            <a:ext cx="9130347" cy="982635"/>
          </a:xfrm>
        </p:spPr>
        <p:txBody>
          <a:bodyPr/>
          <a:lstStyle/>
          <a:p>
            <a:r>
              <a:rPr lang="en-US" b="1" dirty="0">
                <a:latin typeface="Times New Roman" panose="02020603050405020304" pitchFamily="18" charset="0"/>
                <a:cs typeface="Times New Roman" panose="02020603050405020304" pitchFamily="18" charset="0"/>
              </a:rPr>
              <a:t>Paper 3</a:t>
            </a:r>
            <a:r>
              <a:rPr lang="en-US" b="1" dirty="0"/>
              <a:t>:</a:t>
            </a:r>
            <a:endParaRPr lang="en-IN" b="1" dirty="0"/>
          </a:p>
        </p:txBody>
      </p:sp>
      <p:sp>
        <p:nvSpPr>
          <p:cNvPr id="3" name="Content Placeholder 2">
            <a:extLst>
              <a:ext uri="{FF2B5EF4-FFF2-40B4-BE49-F238E27FC236}">
                <a16:creationId xmlns:a16="http://schemas.microsoft.com/office/drawing/2014/main" id="{87C5CF9A-6A6C-30B1-EDDA-22A5F6A3CB50}"/>
              </a:ext>
            </a:extLst>
          </p:cNvPr>
          <p:cNvSpPr>
            <a:spLocks noGrp="1"/>
          </p:cNvSpPr>
          <p:nvPr>
            <p:ph idx="1"/>
          </p:nvPr>
        </p:nvSpPr>
        <p:spPr>
          <a:xfrm>
            <a:off x="1141414" y="1259840"/>
            <a:ext cx="10010774" cy="5061319"/>
          </a:xfrm>
        </p:spPr>
        <p:txBody>
          <a:bodyPr>
            <a:normAutofit fontScale="62500" lnSpcReduction="20000"/>
          </a:bodyPr>
          <a:lstStyle/>
          <a:p>
            <a:pPr marL="0" indent="0" algn="l">
              <a:lnSpc>
                <a:spcPct val="170000"/>
              </a:lnSpc>
              <a:buNone/>
            </a:pPr>
            <a:r>
              <a:rPr lang="en-US" sz="2900" b="1" dirty="0">
                <a:latin typeface="Times New Roman" panose="02020603050405020304" pitchFamily="18" charset="0"/>
                <a:cs typeface="Times New Roman" panose="02020603050405020304" pitchFamily="18" charset="0"/>
              </a:rPr>
              <a:t>AUTHOR: </a:t>
            </a:r>
            <a:r>
              <a:rPr lang="en-US" sz="2900" dirty="0">
                <a:latin typeface="Times New Roman" panose="02020603050405020304" pitchFamily="18" charset="0"/>
                <a:cs typeface="Times New Roman" panose="02020603050405020304" pitchFamily="18" charset="0"/>
              </a:rPr>
              <a:t>Xiong Li , Shuai Shang , </a:t>
            </a:r>
            <a:r>
              <a:rPr lang="en-US" sz="2900" dirty="0" err="1">
                <a:latin typeface="Times New Roman" panose="02020603050405020304" pitchFamily="18" charset="0"/>
                <a:cs typeface="Times New Roman" panose="02020603050405020304" pitchFamily="18" charset="0"/>
              </a:rPr>
              <a:t>Shanpeng</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Liu,Ke</a:t>
            </a:r>
            <a:r>
              <a:rPr lang="en-US" sz="2900" dirty="0">
                <a:latin typeface="Times New Roman" panose="02020603050405020304" pitchFamily="18" charset="0"/>
                <a:cs typeface="Times New Roman" panose="02020603050405020304" pitchFamily="18" charset="0"/>
              </a:rPr>
              <a:t> Gu , Mian Ahmad Jan , </a:t>
            </a:r>
            <a:r>
              <a:rPr lang="en-US" sz="2900" dirty="0" err="1">
                <a:latin typeface="Times New Roman" panose="02020603050405020304" pitchFamily="18" charset="0"/>
                <a:cs typeface="Times New Roman" panose="02020603050405020304" pitchFamily="18" charset="0"/>
              </a:rPr>
              <a:t>Xiaosong</a:t>
            </a:r>
            <a:r>
              <a:rPr lang="en-US" sz="2900" dirty="0">
                <a:latin typeface="Times New Roman" panose="02020603050405020304" pitchFamily="18" charset="0"/>
                <a:cs typeface="Times New Roman" panose="02020603050405020304" pitchFamily="18" charset="0"/>
              </a:rPr>
              <a:t> Zhang ,and Fazlullah Khan</a:t>
            </a:r>
            <a:br>
              <a:rPr lang="en-US" sz="2900" dirty="0">
                <a:latin typeface="Times New Roman" panose="02020603050405020304" pitchFamily="18" charset="0"/>
                <a:cs typeface="Times New Roman" panose="02020603050405020304" pitchFamily="18" charset="0"/>
              </a:rPr>
            </a:br>
            <a:r>
              <a:rPr lang="en-US" sz="2900" b="1" dirty="0">
                <a:latin typeface="Times New Roman" panose="02020603050405020304" pitchFamily="18" charset="0"/>
                <a:cs typeface="Times New Roman" panose="02020603050405020304" pitchFamily="18" charset="0"/>
              </a:rPr>
              <a:t>YEAR: </a:t>
            </a:r>
            <a:r>
              <a:rPr lang="en-US" sz="2900" dirty="0">
                <a:latin typeface="Times New Roman" panose="02020603050405020304" pitchFamily="18" charset="0"/>
                <a:cs typeface="Times New Roman" panose="02020603050405020304" pitchFamily="18" charset="0"/>
              </a:rPr>
              <a:t>2023</a:t>
            </a:r>
            <a:br>
              <a:rPr lang="en-US" sz="2900" dirty="0">
                <a:latin typeface="Times New Roman" panose="02020603050405020304" pitchFamily="18" charset="0"/>
                <a:cs typeface="Times New Roman" panose="02020603050405020304" pitchFamily="18" charset="0"/>
              </a:rPr>
            </a:br>
            <a:r>
              <a:rPr lang="en-US" sz="2900" b="1" dirty="0">
                <a:latin typeface="Times New Roman" panose="02020603050405020304" pitchFamily="18" charset="0"/>
                <a:cs typeface="Times New Roman" panose="02020603050405020304" pitchFamily="18" charset="0"/>
              </a:rPr>
              <a:t>TITLE: </a:t>
            </a:r>
            <a:r>
              <a:rPr lang="en-US" sz="2900" dirty="0">
                <a:latin typeface="Times New Roman" panose="02020603050405020304" pitchFamily="18" charset="0"/>
                <a:cs typeface="Times New Roman" panose="02020603050405020304" pitchFamily="18" charset="0"/>
              </a:rPr>
              <a:t>An Identity-Based Data Integrity Auditing </a:t>
            </a:r>
            <a:r>
              <a:rPr lang="en-US" sz="2900" dirty="0" err="1">
                <a:latin typeface="Times New Roman" panose="02020603050405020304" pitchFamily="18" charset="0"/>
                <a:cs typeface="Times New Roman" panose="02020603050405020304" pitchFamily="18" charset="0"/>
              </a:rPr>
              <a:t>Schemefor</a:t>
            </a:r>
            <a:r>
              <a:rPr lang="en-US" sz="2900" dirty="0">
                <a:latin typeface="Times New Roman" panose="02020603050405020304" pitchFamily="18" charset="0"/>
                <a:cs typeface="Times New Roman" panose="02020603050405020304" pitchFamily="18" charset="0"/>
              </a:rPr>
              <a:t> Cloud-Based Maritime Transportation Systems</a:t>
            </a:r>
            <a:br>
              <a:rPr lang="en-US" sz="2900" dirty="0">
                <a:latin typeface="Times New Roman" panose="02020603050405020304" pitchFamily="18" charset="0"/>
                <a:cs typeface="Times New Roman" panose="02020603050405020304" pitchFamily="18" charset="0"/>
              </a:rPr>
            </a:br>
            <a:r>
              <a:rPr lang="en-US" sz="2900" b="1" dirty="0">
                <a:latin typeface="Times New Roman" panose="02020603050405020304" pitchFamily="18" charset="0"/>
                <a:cs typeface="Times New Roman" panose="02020603050405020304" pitchFamily="18" charset="0"/>
              </a:rPr>
              <a:t>METHODOLOGY:</a:t>
            </a:r>
            <a:r>
              <a:rPr lang="en-US" sz="2900" b="0" i="0" dirty="0">
                <a:solidFill>
                  <a:srgbClr val="374151"/>
                </a:solidFill>
                <a:effectLst/>
                <a:latin typeface="Söhne"/>
              </a:rPr>
              <a:t> </a:t>
            </a:r>
            <a:r>
              <a:rPr lang="en-US" sz="2900" b="0" i="0" dirty="0">
                <a:effectLst/>
                <a:latin typeface="Times New Roman" panose="02020603050405020304" pitchFamily="18" charset="0"/>
                <a:cs typeface="Times New Roman" panose="02020603050405020304" pitchFamily="18" charset="0"/>
              </a:rPr>
              <a:t>By employing identity-based mechanisms, it simplifies the auditing process, streamlining the verification of data integrity and source authenticity. This scheme offers a robust solution for protecting against data tampering and unauthorized access, ultimately improving the overall security and trustworthiness of cloud-based systems in maritime transportation. This research is pivotal for maintaining the integrity of data critical for the safety and efficiency of maritime operations and enhancing cybersecurity practices in this industry.</a:t>
            </a:r>
          </a:p>
          <a:p>
            <a:pPr marL="0" indent="0">
              <a:lnSpc>
                <a:spcPct val="170000"/>
              </a:lnSpc>
              <a:buNone/>
            </a:pP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083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5BA7-E324-B8A7-5614-49DA9D2F789E}"/>
              </a:ext>
            </a:extLst>
          </p:cNvPr>
          <p:cNvSpPr>
            <a:spLocks noGrp="1"/>
          </p:cNvSpPr>
          <p:nvPr>
            <p:ph type="title"/>
          </p:nvPr>
        </p:nvSpPr>
        <p:spPr>
          <a:xfrm>
            <a:off x="1143000" y="88853"/>
            <a:ext cx="9394507" cy="854682"/>
          </a:xfrm>
        </p:spPr>
        <p:txBody>
          <a:bodyPr/>
          <a:lstStyle/>
          <a:p>
            <a:pPr>
              <a:lnSpc>
                <a:spcPct val="150000"/>
              </a:lnSpc>
            </a:pPr>
            <a:r>
              <a:rPr lang="en-US" b="1" dirty="0">
                <a:latin typeface="Times New Roman" panose="02020603050405020304" pitchFamily="18" charset="0"/>
                <a:cs typeface="Times New Roman" panose="02020603050405020304" pitchFamily="18" charset="0"/>
              </a:rPr>
              <a:t>PAPER 4:</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451D811-EAFB-0B8B-4E1A-574425802967}"/>
              </a:ext>
            </a:extLst>
          </p:cNvPr>
          <p:cNvSpPr>
            <a:spLocks noGrp="1"/>
          </p:cNvSpPr>
          <p:nvPr>
            <p:ph idx="1"/>
          </p:nvPr>
        </p:nvSpPr>
        <p:spPr>
          <a:xfrm>
            <a:off x="1143000" y="1039269"/>
            <a:ext cx="9905999" cy="5076395"/>
          </a:xfrm>
        </p:spPr>
        <p:txBody>
          <a:bodyPr>
            <a:normAutofit fontScale="40000" lnSpcReduction="20000"/>
          </a:bodyPr>
          <a:lstStyle/>
          <a:p>
            <a:pPr marL="0" indent="0" algn="l">
              <a:lnSpc>
                <a:spcPct val="170000"/>
              </a:lnSpc>
              <a:buNone/>
            </a:pPr>
            <a:r>
              <a:rPr lang="en-US" sz="4500" b="1" dirty="0">
                <a:latin typeface="Times New Roman" panose="02020603050405020304" pitchFamily="18" charset="0"/>
                <a:cs typeface="Times New Roman" panose="02020603050405020304" pitchFamily="18" charset="0"/>
              </a:rPr>
              <a:t>AUTHOR: </a:t>
            </a:r>
            <a:r>
              <a:rPr lang="en-US" sz="4500" dirty="0">
                <a:latin typeface="Times New Roman" panose="02020603050405020304" pitchFamily="18" charset="0"/>
                <a:cs typeface="Times New Roman" panose="02020603050405020304" pitchFamily="18" charset="0"/>
              </a:rPr>
              <a:t>TAOUFIQ EL MOUSSAOUI, LOQMAN CHAKIR AND JAOUAD BOUMHIDI</a:t>
            </a:r>
            <a:br>
              <a:rPr lang="en-US" sz="4500" dirty="0">
                <a:latin typeface="Times New Roman" panose="02020603050405020304" pitchFamily="18" charset="0"/>
                <a:cs typeface="Times New Roman" panose="02020603050405020304" pitchFamily="18" charset="0"/>
              </a:rPr>
            </a:br>
            <a:r>
              <a:rPr lang="en-US" sz="4500" b="1" dirty="0">
                <a:latin typeface="Times New Roman" panose="02020603050405020304" pitchFamily="18" charset="0"/>
                <a:cs typeface="Times New Roman" panose="02020603050405020304" pitchFamily="18" charset="0"/>
              </a:rPr>
              <a:t>YEAR: </a:t>
            </a:r>
            <a:r>
              <a:rPr lang="en-US" sz="4500" dirty="0">
                <a:latin typeface="Times New Roman" panose="02020603050405020304" pitchFamily="18" charset="0"/>
                <a:cs typeface="Times New Roman" panose="02020603050405020304" pitchFamily="18" charset="0"/>
              </a:rPr>
              <a:t>2023</a:t>
            </a:r>
            <a:br>
              <a:rPr lang="en-US" sz="4500" dirty="0">
                <a:latin typeface="Times New Roman" panose="02020603050405020304" pitchFamily="18" charset="0"/>
                <a:cs typeface="Times New Roman" panose="02020603050405020304" pitchFamily="18" charset="0"/>
              </a:rPr>
            </a:br>
            <a:r>
              <a:rPr lang="en-US" sz="4500" b="1" dirty="0">
                <a:latin typeface="Times New Roman" panose="02020603050405020304" pitchFamily="18" charset="0"/>
                <a:cs typeface="Times New Roman" panose="02020603050405020304" pitchFamily="18" charset="0"/>
              </a:rPr>
              <a:t>TITLE: </a:t>
            </a:r>
            <a:r>
              <a:rPr lang="en-US" sz="4500" dirty="0">
                <a:latin typeface="Times New Roman" panose="02020603050405020304" pitchFamily="18" charset="0"/>
                <a:cs typeface="Times New Roman" panose="02020603050405020304" pitchFamily="18" charset="0"/>
              </a:rPr>
              <a:t>Preserving Privacy in Arabic </a:t>
            </a:r>
            <a:r>
              <a:rPr lang="en-US" sz="4500" dirty="0" err="1">
                <a:latin typeface="Times New Roman" panose="02020603050405020304" pitchFamily="18" charset="0"/>
                <a:cs typeface="Times New Roman" panose="02020603050405020304" pitchFamily="18" charset="0"/>
              </a:rPr>
              <a:t>Judgments:AI-Powered</a:t>
            </a:r>
            <a:r>
              <a:rPr lang="en-US" sz="4500" dirty="0">
                <a:latin typeface="Times New Roman" panose="02020603050405020304" pitchFamily="18" charset="0"/>
                <a:cs typeface="Times New Roman" panose="02020603050405020304" pitchFamily="18" charset="0"/>
              </a:rPr>
              <a:t> Anonymization </a:t>
            </a:r>
            <a:r>
              <a:rPr lang="en-US" sz="4500" dirty="0" err="1">
                <a:latin typeface="Times New Roman" panose="02020603050405020304" pitchFamily="18" charset="0"/>
                <a:cs typeface="Times New Roman" panose="02020603050405020304" pitchFamily="18" charset="0"/>
              </a:rPr>
              <a:t>ForEnhanced</a:t>
            </a:r>
            <a:r>
              <a:rPr lang="en-US" sz="4500" dirty="0">
                <a:latin typeface="Times New Roman" panose="02020603050405020304" pitchFamily="18" charset="0"/>
                <a:cs typeface="Times New Roman" panose="02020603050405020304" pitchFamily="18" charset="0"/>
              </a:rPr>
              <a:t> Legal Data Privacy</a:t>
            </a:r>
            <a:br>
              <a:rPr lang="en-US" sz="4500" dirty="0">
                <a:latin typeface="Times New Roman" panose="02020603050405020304" pitchFamily="18" charset="0"/>
                <a:cs typeface="Times New Roman" panose="02020603050405020304" pitchFamily="18" charset="0"/>
              </a:rPr>
            </a:br>
            <a:r>
              <a:rPr lang="en-US" sz="4500" b="1" dirty="0">
                <a:latin typeface="Times New Roman" panose="02020603050405020304" pitchFamily="18" charset="0"/>
                <a:cs typeface="Times New Roman" panose="02020603050405020304" pitchFamily="18" charset="0"/>
              </a:rPr>
              <a:t>METHODOLOGY:</a:t>
            </a:r>
            <a:r>
              <a:rPr lang="en-US" sz="4500" b="0" i="0" dirty="0">
                <a:solidFill>
                  <a:srgbClr val="374151"/>
                </a:solidFill>
                <a:effectLst/>
                <a:latin typeface="Söhne"/>
              </a:rPr>
              <a:t> </a:t>
            </a:r>
            <a:r>
              <a:rPr lang="en-US" sz="4500" b="0" i="0" dirty="0">
                <a:effectLst/>
                <a:latin typeface="Times New Roman" panose="02020603050405020304" pitchFamily="18" charset="0"/>
                <a:cs typeface="Times New Roman" panose="02020603050405020304" pitchFamily="18" charset="0"/>
              </a:rPr>
              <a:t>This study leverages artificial intelligence (AI) technologies to develop sophisticated anonymization techniques for legal texts. It focuses on identifying and removing sensitive and personally identifiable information, such as names, addresses, and other personal details, while retaining the overall structure and legal context of the documents. The research acknowledges the importance of data privacy and confidentiality in the legal domain, especially in regions where Arabic is the primary language. By implementing advanced AI-powered anonymization methods, the study seeks to enhance legal data privacy, facilitate data sharing for research or public access, and ensure compliance with privacy regulations.</a:t>
            </a:r>
          </a:p>
          <a:p>
            <a:pPr marL="0" indent="0">
              <a:buNone/>
            </a:pP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7005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5CDE2-AD7B-8F1D-98B4-56D5FB7436FE}"/>
              </a:ext>
            </a:extLst>
          </p:cNvPr>
          <p:cNvSpPr>
            <a:spLocks noGrp="1"/>
          </p:cNvSpPr>
          <p:nvPr>
            <p:ph type="title"/>
          </p:nvPr>
        </p:nvSpPr>
        <p:spPr>
          <a:xfrm>
            <a:off x="1141413" y="269145"/>
            <a:ext cx="9475787" cy="1047722"/>
          </a:xfrm>
        </p:spPr>
        <p:txBody>
          <a:bodyPr/>
          <a:lstStyle/>
          <a:p>
            <a:r>
              <a:rPr lang="en-US" b="1" dirty="0">
                <a:latin typeface="Times New Roman" panose="02020603050405020304" pitchFamily="18" charset="0"/>
                <a:cs typeface="Times New Roman" panose="02020603050405020304" pitchFamily="18" charset="0"/>
              </a:rPr>
              <a:t>Paper 5:</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1BAAFDE-1F9E-98F7-BECF-AE067E547E39}"/>
              </a:ext>
            </a:extLst>
          </p:cNvPr>
          <p:cNvSpPr>
            <a:spLocks noGrp="1"/>
          </p:cNvSpPr>
          <p:nvPr>
            <p:ph idx="1"/>
          </p:nvPr>
        </p:nvSpPr>
        <p:spPr>
          <a:xfrm>
            <a:off x="1141413" y="1223788"/>
            <a:ext cx="9905999" cy="5191760"/>
          </a:xfrm>
        </p:spPr>
        <p:txBody>
          <a:bodyPr>
            <a:normAutofit fontScale="92500" lnSpcReduction="10000"/>
          </a:bodyPr>
          <a:lstStyle/>
          <a:p>
            <a:pPr marL="0" indent="0" algn="l">
              <a:lnSpc>
                <a:spcPct val="150000"/>
              </a:lnSpc>
              <a:buNone/>
            </a:pPr>
            <a:r>
              <a:rPr lang="en-US" sz="2000" b="1" dirty="0">
                <a:latin typeface="Times New Roman" panose="02020603050405020304" pitchFamily="18" charset="0"/>
                <a:cs typeface="Times New Roman" panose="02020603050405020304" pitchFamily="18" charset="0"/>
              </a:rPr>
              <a:t>AUTHOR: </a:t>
            </a:r>
            <a:r>
              <a:rPr lang="en-US" sz="2000" dirty="0" err="1">
                <a:latin typeface="Times New Roman" panose="02020603050405020304" pitchFamily="18" charset="0"/>
                <a:cs typeface="Times New Roman" panose="02020603050405020304" pitchFamily="18" charset="0"/>
              </a:rPr>
              <a:t>Caixia</a:t>
            </a:r>
            <a:r>
              <a:rPr lang="en-US" sz="2000" dirty="0">
                <a:latin typeface="Times New Roman" panose="02020603050405020304" pitchFamily="18" charset="0"/>
                <a:cs typeface="Times New Roman" panose="02020603050405020304" pitchFamily="18" charset="0"/>
              </a:rPr>
              <a:t> Zhang a, </a:t>
            </a:r>
            <a:r>
              <a:rPr lang="en-US" sz="2000" dirty="0" err="1">
                <a:latin typeface="Times New Roman" panose="02020603050405020304" pitchFamily="18" charset="0"/>
                <a:cs typeface="Times New Roman" panose="02020603050405020304" pitchFamily="18" charset="0"/>
              </a:rPr>
              <a:t>Zijian</a:t>
            </a:r>
            <a:r>
              <a:rPr lang="en-US" sz="2000" dirty="0">
                <a:latin typeface="Times New Roman" panose="02020603050405020304" pitchFamily="18" charset="0"/>
                <a:cs typeface="Times New Roman" panose="02020603050405020304" pitchFamily="18" charset="0"/>
              </a:rPr>
              <a:t> Pan b, </a:t>
            </a:r>
            <a:r>
              <a:rPr lang="en-US" sz="2000" dirty="0" err="1">
                <a:latin typeface="Times New Roman" panose="02020603050405020304" pitchFamily="18" charset="0"/>
                <a:cs typeface="Times New Roman" panose="02020603050405020304" pitchFamily="18" charset="0"/>
              </a:rPr>
              <a:t>Chaofan</a:t>
            </a:r>
            <a:r>
              <a:rPr lang="en-US" sz="2000" dirty="0">
                <a:latin typeface="Times New Roman" panose="02020603050405020304" pitchFamily="18" charset="0"/>
                <a:cs typeface="Times New Roman" panose="02020603050405020304" pitchFamily="18" charset="0"/>
              </a:rPr>
              <a:t> Hou</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YEAR: </a:t>
            </a:r>
            <a:r>
              <a:rPr lang="en-US" sz="2000" dirty="0">
                <a:latin typeface="Times New Roman" panose="02020603050405020304" pitchFamily="18" charset="0"/>
                <a:cs typeface="Times New Roman" panose="02020603050405020304" pitchFamily="18" charset="0"/>
              </a:rPr>
              <a:t>2023</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TITLE: </a:t>
            </a:r>
            <a:r>
              <a:rPr lang="en-US" sz="2000" dirty="0">
                <a:latin typeface="Times New Roman" panose="02020603050405020304" pitchFamily="18" charset="0"/>
                <a:cs typeface="Times New Roman" panose="02020603050405020304" pitchFamily="18" charset="0"/>
              </a:rPr>
              <a:t>Marketing data security and privacy protection based on federated </a:t>
            </a:r>
            <a:r>
              <a:rPr lang="en-US" sz="2000" dirty="0" err="1">
                <a:latin typeface="Times New Roman" panose="02020603050405020304" pitchFamily="18" charset="0"/>
                <a:cs typeface="Times New Roman" panose="02020603050405020304" pitchFamily="18" charset="0"/>
              </a:rPr>
              <a:t>gammain</a:t>
            </a:r>
            <a:r>
              <a:rPr lang="en-US" sz="2000" dirty="0">
                <a:latin typeface="Times New Roman" panose="02020603050405020304" pitchFamily="18" charset="0"/>
                <a:cs typeface="Times New Roman" panose="02020603050405020304" pitchFamily="18" charset="0"/>
              </a:rPr>
              <a:t> cloud computing environment</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METHODOLOGY:</a:t>
            </a:r>
            <a:r>
              <a:rPr lang="en-US" sz="2000" b="0" i="0" dirty="0">
                <a:solidFill>
                  <a:srgbClr val="374151"/>
                </a:solidFill>
                <a:effectLst/>
                <a:latin typeface="Söhne"/>
              </a:rPr>
              <a:t> </a:t>
            </a:r>
            <a:r>
              <a:rPr lang="en-US" sz="2000" b="0" i="0" dirty="0">
                <a:effectLst/>
                <a:latin typeface="Söhne"/>
              </a:rPr>
              <a:t>This research leverages the federated learning approach, referred to as "Federated Gamma," to enhance the protection of marketing-related data. In the marketing domain, where the collection and analysis of customer data are crucial, maintaining the privacy and security of this sensitive information is of paramount importance. The study utilizes cloud computing infrastructure to implement advanced techniques for data security, such as encryption, access controls, and federated learning. This approach enables marketing professionals to collectively improve their data analysis capabilities while ensuring that individual privacy and sensitive information remain intact.</a:t>
            </a:r>
          </a:p>
          <a:p>
            <a:pPr marL="0" indent="0">
              <a:buNone/>
            </a:pPr>
            <a:endParaRPr lang="en-IN" sz="2800"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60330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F75B5-3D2D-A68D-6880-FD77D99C3C16}"/>
              </a:ext>
            </a:extLst>
          </p:cNvPr>
          <p:cNvSpPr>
            <a:spLocks noGrp="1"/>
          </p:cNvSpPr>
          <p:nvPr>
            <p:ph type="title"/>
          </p:nvPr>
        </p:nvSpPr>
        <p:spPr>
          <a:xfrm>
            <a:off x="1215866" y="201956"/>
            <a:ext cx="9760267" cy="864842"/>
          </a:xfrm>
        </p:spPr>
        <p:txBody>
          <a:bodyPr/>
          <a:lstStyle/>
          <a:p>
            <a:r>
              <a:rPr lang="en-US" dirty="0"/>
              <a:t>REFERENCE PAPER:</a:t>
            </a:r>
            <a:endParaRPr lang="en-IN" dirty="0"/>
          </a:p>
        </p:txBody>
      </p:sp>
      <p:sp>
        <p:nvSpPr>
          <p:cNvPr id="3" name="Content Placeholder 2">
            <a:extLst>
              <a:ext uri="{FF2B5EF4-FFF2-40B4-BE49-F238E27FC236}">
                <a16:creationId xmlns:a16="http://schemas.microsoft.com/office/drawing/2014/main" id="{773C401F-0141-567E-EC78-48D487009668}"/>
              </a:ext>
            </a:extLst>
          </p:cNvPr>
          <p:cNvSpPr>
            <a:spLocks noGrp="1"/>
          </p:cNvSpPr>
          <p:nvPr>
            <p:ph idx="1"/>
          </p:nvPr>
        </p:nvSpPr>
        <p:spPr>
          <a:xfrm>
            <a:off x="1143000" y="1066798"/>
            <a:ext cx="10256519" cy="5273042"/>
          </a:xfrm>
        </p:spPr>
        <p:txBody>
          <a:bodyPr>
            <a:normAutofit fontScale="92500" lnSpcReduction="20000"/>
          </a:bodyPr>
          <a:lstStyle/>
          <a:p>
            <a:r>
              <a:rPr lang="en-IN" dirty="0"/>
              <a:t>A. Marchand, Y. Imine, H. </a:t>
            </a:r>
            <a:r>
              <a:rPr lang="en-IN" dirty="0" err="1"/>
              <a:t>Ouarnoughi</a:t>
            </a:r>
            <a:r>
              <a:rPr lang="en-IN" dirty="0"/>
              <a:t>, T. </a:t>
            </a:r>
            <a:r>
              <a:rPr lang="en-IN" dirty="0" err="1"/>
              <a:t>Tarridec</a:t>
            </a:r>
            <a:r>
              <a:rPr lang="en-IN" dirty="0"/>
              <a:t> and A. </a:t>
            </a:r>
            <a:r>
              <a:rPr lang="en-IN" dirty="0" err="1"/>
              <a:t>Gallais</a:t>
            </a:r>
            <a:r>
              <a:rPr lang="en-IN" dirty="0"/>
              <a:t>, "Firmware Integrity Protection: A Survey," in IEEE Access, vol. 11, pp. 77952-77979, 2023, </a:t>
            </a:r>
            <a:r>
              <a:rPr lang="en-IN" dirty="0" err="1"/>
              <a:t>doi</a:t>
            </a:r>
            <a:r>
              <a:rPr lang="en-IN" dirty="0"/>
              <a:t>: 10.1109/ACCESS.2023.3298833.</a:t>
            </a:r>
          </a:p>
          <a:p>
            <a:r>
              <a:rPr lang="en-IN" dirty="0"/>
              <a:t>T. E. Moussaoui, L. </a:t>
            </a:r>
            <a:r>
              <a:rPr lang="en-IN" dirty="0" err="1"/>
              <a:t>Chakir</a:t>
            </a:r>
            <a:r>
              <a:rPr lang="en-IN" dirty="0"/>
              <a:t> and J. </a:t>
            </a:r>
            <a:r>
              <a:rPr lang="en-IN" dirty="0" err="1"/>
              <a:t>Boumhidi</a:t>
            </a:r>
            <a:r>
              <a:rPr lang="en-IN" dirty="0"/>
              <a:t>, "Preserving Privacy in Arabic Judgments: AI-Powered Anonymization For Enhanced Legal Data Privacy," in IEEE Access, </a:t>
            </a:r>
            <a:r>
              <a:rPr lang="en-IN" dirty="0" err="1"/>
              <a:t>doi</a:t>
            </a:r>
            <a:r>
              <a:rPr lang="en-IN" dirty="0"/>
              <a:t>: 10.1109/ACCESS.2023.3324288.</a:t>
            </a:r>
          </a:p>
          <a:p>
            <a:r>
              <a:rPr lang="en-US" sz="2600" dirty="0"/>
              <a:t>A. Majeed and S. O. Hwang, "When AI Meets Information Privacy: The Adversarial Role of AI in Data Sharing Scenario," in IEEE Access, vol. 11, pp. 76177-76195, 2023, </a:t>
            </a:r>
            <a:r>
              <a:rPr lang="en-US" sz="2600" dirty="0" err="1"/>
              <a:t>doi</a:t>
            </a:r>
            <a:r>
              <a:rPr lang="en-US" sz="2600" dirty="0"/>
              <a:t>: 10.1109/ACCESS.2023.3297646.</a:t>
            </a:r>
          </a:p>
          <a:p>
            <a:r>
              <a:rPr lang="en-IN" sz="2600" dirty="0"/>
              <a:t>X. Li et al., "An Identity-Based Data Integrity Auditing Scheme for Cloud-Based Maritime Transportation Systems," in IEEE Transactions on Intelligent Transportation Systems, vol. 24, no. 2, pp. 2556-2567, Feb. 2023, </a:t>
            </a:r>
            <a:r>
              <a:rPr lang="en-IN" sz="2600" dirty="0" err="1"/>
              <a:t>doi</a:t>
            </a:r>
            <a:r>
              <a:rPr lang="en-IN" sz="2600" dirty="0"/>
              <a:t>: 10.1109/TITS.2022.3179991.</a:t>
            </a:r>
          </a:p>
          <a:p>
            <a:endParaRPr lang="en-IN" dirty="0"/>
          </a:p>
        </p:txBody>
      </p:sp>
    </p:spTree>
    <p:extLst>
      <p:ext uri="{BB962C8B-B14F-4D97-AF65-F5344CB8AC3E}">
        <p14:creationId xmlns:p14="http://schemas.microsoft.com/office/powerpoint/2010/main" val="1710611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016C9E-E897-E120-F0D0-F086B266F834}"/>
              </a:ext>
            </a:extLst>
          </p:cNvPr>
          <p:cNvSpPr txBox="1"/>
          <p:nvPr/>
        </p:nvSpPr>
        <p:spPr>
          <a:xfrm>
            <a:off x="2458720" y="2730083"/>
            <a:ext cx="6756400" cy="830997"/>
          </a:xfrm>
          <a:prstGeom prst="rect">
            <a:avLst/>
          </a:prstGeom>
          <a:noFill/>
        </p:spPr>
        <p:txBody>
          <a:bodyPr wrap="square" rtlCol="0">
            <a:spAutoFit/>
          </a:bodyPr>
          <a:lstStyle/>
          <a:p>
            <a:pPr algn="ctr"/>
            <a:r>
              <a:rPr lang="en-US" sz="4800" dirty="0">
                <a:latin typeface="Times New Roman" panose="02020603050405020304" pitchFamily="18" charset="0"/>
                <a:cs typeface="Times New Roman" panose="02020603050405020304" pitchFamily="18" charset="0"/>
              </a:rPr>
              <a:t>THANK</a:t>
            </a:r>
            <a:r>
              <a:rPr lang="en-US" sz="4800" dirty="0"/>
              <a:t> YOU</a:t>
            </a:r>
            <a:endParaRPr lang="en-IN" sz="4800" dirty="0"/>
          </a:p>
        </p:txBody>
      </p:sp>
    </p:spTree>
    <p:extLst>
      <p:ext uri="{BB962C8B-B14F-4D97-AF65-F5344CB8AC3E}">
        <p14:creationId xmlns:p14="http://schemas.microsoft.com/office/powerpoint/2010/main" val="23896486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332</TotalTime>
  <Words>1054</Words>
  <Application>Microsoft Office PowerPoint</Application>
  <PresentationFormat>Widescreen</PresentationFormat>
  <Paragraphs>25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Söhne</vt:lpstr>
      <vt:lpstr>Times New Roman</vt:lpstr>
      <vt:lpstr>Tw Cen MT</vt:lpstr>
      <vt:lpstr>Circuit</vt:lpstr>
      <vt:lpstr>Enabling Data Integrity Protection in regenerating-Coding-Based Cloud Storage</vt:lpstr>
      <vt:lpstr>PowerPoint Presentation</vt:lpstr>
      <vt:lpstr>LITERATURE SURVEY: PAPER 1:</vt:lpstr>
      <vt:lpstr>PAPER 2:</vt:lpstr>
      <vt:lpstr>Paper 3:</vt:lpstr>
      <vt:lpstr>PAPER 4:</vt:lpstr>
      <vt:lpstr>Paper 5:</vt:lpstr>
      <vt:lpstr>REFERENCE PAPER: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Enabling Data Integrity Protection in regenerating-Coding-Based Cloud Storage</dc:title>
  <dc:creator>Sivayamuna S</dc:creator>
  <cp:lastModifiedBy>Sivayamuna S</cp:lastModifiedBy>
  <cp:revision>7</cp:revision>
  <dcterms:created xsi:type="dcterms:W3CDTF">2023-09-29T05:11:23Z</dcterms:created>
  <dcterms:modified xsi:type="dcterms:W3CDTF">2023-10-15T09:05:23Z</dcterms:modified>
</cp:coreProperties>
</file>