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5688C-564E-4FBE-A22E-8B845C19C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63F123-E6B4-40AB-A807-AAA0592DE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96C38-5E4E-4A71-93FC-B4F5459CD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81ED-C2B2-42E9-8DB7-CC532FC19A10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2C078-6F4C-46A5-A8C5-7FED6F8A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F74A0-CD76-4E96-B1B9-700EB14E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1095-7E28-4330-844B-881982B9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2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A6E3-2CA0-4EFA-990D-A8E46746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344AD-F1D1-485C-BEC2-F1DC9F9F0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0EEBB-0406-4071-9A42-54935DF55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81ED-C2B2-42E9-8DB7-CC532FC19A10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04E54-680B-4B33-9D73-3505DFEF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C8E98-54D4-424F-AE46-5B98D6B86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1095-7E28-4330-844B-881982B9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4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BC5BD5-B2DA-4087-BE03-6E5EC4A26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3700E-408B-4939-B996-F20E69798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043C4-9A9E-4BBF-8511-FD13750E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81ED-C2B2-42E9-8DB7-CC532FC19A10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4F93A-7510-4049-8A1F-07630AC6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9C852-6111-4D19-A23F-604AFE94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1095-7E28-4330-844B-881982B9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E359-F189-467B-96AA-05C4D3B7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47EB2-ACD1-4052-BA0F-64D93B4DC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9227E-F5E2-4CA9-A8A2-7360158A5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81ED-C2B2-42E9-8DB7-CC532FC19A10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74853-BAFE-4B59-983B-A378E2E5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EA158-8DBF-4259-AD9D-D8432027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1095-7E28-4330-844B-881982B9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9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4C893-1207-4F1D-838E-79052816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F19F0-08F7-470C-97A8-04115B77E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F5C24-BBBA-4D04-8014-C41FDB52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81ED-C2B2-42E9-8DB7-CC532FC19A10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E38E3-EE5B-4FA2-B463-FDCB5C075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3FFCF-A81D-4693-8E31-23EF5EFAE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1095-7E28-4330-844B-881982B9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6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E97A-9CFD-48E2-8284-37F351B26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DF50F-A44A-41DC-9D7F-B457DA848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AA981-8E57-4B07-8032-FD20917E8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C367D-6F42-43BA-8D20-5681BFCF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81ED-C2B2-42E9-8DB7-CC532FC19A10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1300B-930C-4856-8486-937BE8C9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D4DBF-B351-4259-AD0B-955FB8C9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1095-7E28-4330-844B-881982B9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1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8C68-8999-4E04-BC66-56BB008A5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F0195-2BAD-46C9-B524-4C95A2168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8C2B7-67A4-4A43-BA98-A77701EEA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178CCE-57E1-432E-9019-D9BF2B43A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5DFAA5-7FA4-488F-9A19-029854937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53439-0624-418E-88B3-D3C4BAF0E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81ED-C2B2-42E9-8DB7-CC532FC19A10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47834-93E6-4689-9F56-7D21E922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84604C-C0E8-4420-85F7-09426A6D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1095-7E28-4330-844B-881982B9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0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185F-B7A9-4A3C-9E18-BA237FB8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9E547-BE3F-43F0-B278-89764DC6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81ED-C2B2-42E9-8DB7-CC532FC19A10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639E3E-E734-41AC-AF40-E88D222AA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7BBAC-6EA3-490B-BA20-2748E9D1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1095-7E28-4330-844B-881982B9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3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68535E-6B5B-4EAF-B7EA-B74CE6BF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81ED-C2B2-42E9-8DB7-CC532FC19A10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C3A9B-361D-40C6-839D-61169B593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CB54F-179C-4063-9803-9552171C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1095-7E28-4330-844B-881982B9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8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822E-0CF2-4232-ACCE-39F28F18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665ED-38C9-4ECB-9EA8-0052F4559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3BBAF-E460-45D7-A853-38736DC7A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FECA7-F92E-4A9A-BB84-231A1E496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81ED-C2B2-42E9-8DB7-CC532FC19A10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0EA01-AF79-49C8-BB05-8F0A1E15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41B7C-F2F6-422C-86FB-E539966A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1095-7E28-4330-844B-881982B9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0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ED327-A9C1-43D1-9EFA-95BFB7869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771D6-3E49-4A6A-AA88-E253B77D1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547B9-25D9-4000-AAC2-24B359838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FBB52-86A2-426E-A06F-BE183E3A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81ED-C2B2-42E9-8DB7-CC532FC19A10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447D0-2A54-49DF-82B8-343464DD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04240-B515-438E-88E2-40365536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1095-7E28-4330-844B-881982B9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9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F942C5-EABB-462D-8A4B-C719415FC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B71D9-055C-4491-BDF5-DB6725430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6F6D5-4761-498A-9002-FED6E9239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D81ED-C2B2-42E9-8DB7-CC532FC19A10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7E3C1-B5DB-43B3-9AB4-872BDCA6D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51AEA-2203-44AB-9DDB-587AC6C26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21095-7E28-4330-844B-881982B9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9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0E018-C0FF-4E8C-A7DE-D5A9E04C7B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Security and Infrastructure Management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30C98-625B-4EE3-A299-2E39548C11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 comprehensive overview of tools, workloads, and compliance standards.</a:t>
            </a:r>
          </a:p>
        </p:txBody>
      </p:sp>
    </p:spTree>
    <p:extLst>
      <p:ext uri="{BB962C8B-B14F-4D97-AF65-F5344CB8AC3E}">
        <p14:creationId xmlns:p14="http://schemas.microsoft.com/office/powerpoint/2010/main" val="20669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6B4B-39F6-44B5-B8D1-62FB2CF3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Workloads &amp; Regions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C8FC6-FD94-477D-9197-59A3BFA00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ECS/Docker:</a:t>
            </a:r>
            <a:r>
              <a:rPr lang="en-US" dirty="0"/>
              <a:t> Containerized workloads deployed on ECS or Docker.</a:t>
            </a:r>
          </a:p>
          <a:p>
            <a:r>
              <a:rPr lang="en-US" b="1" dirty="0"/>
              <a:t>Lambda:</a:t>
            </a:r>
            <a:r>
              <a:rPr lang="en-US" dirty="0"/>
              <a:t> Serverless workloads for scalable, event-driven applications.</a:t>
            </a:r>
          </a:p>
          <a:p>
            <a:r>
              <a:rPr lang="en-US" b="1" dirty="0"/>
              <a:t>EC2:</a:t>
            </a:r>
            <a:r>
              <a:rPr lang="en-US" dirty="0"/>
              <a:t> Traditional VMs for AWS EC2 instances.</a:t>
            </a:r>
          </a:p>
          <a:p>
            <a:r>
              <a:rPr lang="en-US" b="1" dirty="0"/>
              <a:t>On-prem VMs:</a:t>
            </a:r>
            <a:r>
              <a:rPr lang="en-US" dirty="0"/>
              <a:t> Workloads on on-premises virtual machines.</a:t>
            </a:r>
          </a:p>
          <a:p>
            <a:r>
              <a:rPr lang="en-US" b="1" dirty="0"/>
              <a:t>On-prem:</a:t>
            </a:r>
            <a:r>
              <a:rPr lang="en-US" dirty="0"/>
              <a:t> Legacy workloads hosted on physical servers or local data centers.</a:t>
            </a:r>
          </a:p>
        </p:txBody>
      </p:sp>
    </p:spTree>
    <p:extLst>
      <p:ext uri="{BB962C8B-B14F-4D97-AF65-F5344CB8AC3E}">
        <p14:creationId xmlns:p14="http://schemas.microsoft.com/office/powerpoint/2010/main" val="189735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C88F-2080-40FC-8E38-5F050BF5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Automation and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A0B5-1D68-47D6-BF08-95FE5AD1B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JIRA</a:t>
            </a:r>
            <a:r>
              <a:rPr lang="en-US" dirty="0"/>
              <a:t> : Project management, issue tracking, sprint planning.</a:t>
            </a:r>
          </a:p>
          <a:p>
            <a:r>
              <a:rPr lang="en-US" b="1" dirty="0"/>
              <a:t>ServiceNow</a:t>
            </a:r>
            <a:r>
              <a:rPr lang="en-US" dirty="0"/>
              <a:t>: Incident, problem, and change management (ITSM).</a:t>
            </a:r>
          </a:p>
          <a:p>
            <a:r>
              <a:rPr lang="it-IT" b="1" dirty="0"/>
              <a:t>GitLab</a:t>
            </a:r>
            <a:r>
              <a:rPr lang="it-IT" dirty="0"/>
              <a:t>: Version control, CI/CD pipelines.</a:t>
            </a:r>
          </a:p>
          <a:p>
            <a:r>
              <a:rPr lang="en-US" b="1" dirty="0"/>
              <a:t>UCD (</a:t>
            </a:r>
            <a:r>
              <a:rPr lang="en-US" b="1" dirty="0" err="1"/>
              <a:t>UrbanCode</a:t>
            </a:r>
            <a:r>
              <a:rPr lang="en-US" b="1" dirty="0"/>
              <a:t> Deploy)</a:t>
            </a:r>
            <a:r>
              <a:rPr lang="en-US" dirty="0"/>
              <a:t>: Release and deployment automation.</a:t>
            </a:r>
            <a:endParaRPr lang="it-IT" dirty="0"/>
          </a:p>
          <a:p>
            <a:r>
              <a:rPr lang="en-US" b="1" dirty="0"/>
              <a:t>Fortinet</a:t>
            </a:r>
            <a:r>
              <a:rPr lang="en-US" dirty="0"/>
              <a:t>: Network security and firewall protection.</a:t>
            </a:r>
          </a:p>
          <a:p>
            <a:r>
              <a:rPr lang="en-US" b="1" dirty="0"/>
              <a:t>Sonar</a:t>
            </a:r>
            <a:r>
              <a:rPr lang="en-US" dirty="0"/>
              <a:t>: Static code analysis for security and code quality.</a:t>
            </a:r>
          </a:p>
          <a:p>
            <a:r>
              <a:rPr lang="en-US" b="1" dirty="0"/>
              <a:t>Nexus</a:t>
            </a:r>
            <a:r>
              <a:rPr lang="en-US" dirty="0"/>
              <a:t>: Artifact repository manager for secure dependencies.</a:t>
            </a:r>
          </a:p>
          <a:p>
            <a:r>
              <a:rPr lang="en-US" b="1" dirty="0"/>
              <a:t>Terraform</a:t>
            </a:r>
            <a:r>
              <a:rPr lang="en-US" dirty="0"/>
              <a:t>: Infrastructure-as-Code for cloud provisioning.</a:t>
            </a:r>
          </a:p>
        </p:txBody>
      </p:sp>
    </p:spTree>
    <p:extLst>
      <p:ext uri="{BB962C8B-B14F-4D97-AF65-F5344CB8AC3E}">
        <p14:creationId xmlns:p14="http://schemas.microsoft.com/office/powerpoint/2010/main" val="1367189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F814D-315C-4EE1-B2C4-9FA43E6A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Types: Microservices vs. Monolith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AD548-A167-40F4-8875-C4AAE9208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Microservices:</a:t>
            </a:r>
            <a:r>
              <a:rPr lang="en-US" dirty="0"/>
              <a:t> Independent services communicating via APIs (requires advanced security tooling, monitoring, and service mesh).</a:t>
            </a:r>
          </a:p>
          <a:p>
            <a:r>
              <a:rPr lang="en-US" b="1" dirty="0"/>
              <a:t>Monolith:</a:t>
            </a:r>
            <a:r>
              <a:rPr lang="en-US" dirty="0"/>
              <a:t> Traditional, integrated applications (simpler but harder to scale).</a:t>
            </a:r>
          </a:p>
        </p:txBody>
      </p:sp>
    </p:spTree>
    <p:extLst>
      <p:ext uri="{BB962C8B-B14F-4D97-AF65-F5344CB8AC3E}">
        <p14:creationId xmlns:p14="http://schemas.microsoft.com/office/powerpoint/2010/main" val="376043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3370-7036-46BC-A298-8B540157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Scanning &amp; Infrastructure as Code (</a:t>
            </a:r>
            <a:r>
              <a:rPr lang="en-US" dirty="0" err="1"/>
              <a:t>IaC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C944D-4578-410C-8E6F-1DA6C1E34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Secret Scanning Tools</a:t>
            </a:r>
          </a:p>
          <a:p>
            <a:pPr marL="742950" lvl="1" indent="-285750"/>
            <a:r>
              <a:rPr lang="en-US" dirty="0"/>
              <a:t>Tools to be identified (e.g., </a:t>
            </a:r>
            <a:r>
              <a:rPr lang="en-US" b="1" dirty="0"/>
              <a:t>HashiCorp Vault</a:t>
            </a:r>
            <a:r>
              <a:rPr lang="en-US" dirty="0"/>
              <a:t>, </a:t>
            </a:r>
            <a:r>
              <a:rPr lang="en-US" b="1" dirty="0"/>
              <a:t>TruffleHog</a:t>
            </a:r>
            <a:r>
              <a:rPr lang="en-US" dirty="0"/>
              <a:t>, </a:t>
            </a:r>
            <a:r>
              <a:rPr lang="en-US" b="1" dirty="0"/>
              <a:t>GitGuardian</a:t>
            </a:r>
            <a:r>
              <a:rPr lang="en-US" dirty="0"/>
              <a:t>).</a:t>
            </a:r>
            <a:endParaRPr lang="en-US" b="1" dirty="0"/>
          </a:p>
          <a:p>
            <a:r>
              <a:rPr lang="en-US" b="1" dirty="0" err="1"/>
              <a:t>IaC</a:t>
            </a:r>
            <a:endParaRPr lang="en-US" b="1" dirty="0"/>
          </a:p>
          <a:p>
            <a:pPr marL="742950" lvl="1" indent="-285750"/>
            <a:r>
              <a:rPr lang="en-US" dirty="0"/>
              <a:t>Infrastructure code managed with </a:t>
            </a:r>
            <a:r>
              <a:rPr lang="en-US" b="1" dirty="0"/>
              <a:t>Terraform</a:t>
            </a:r>
            <a:r>
              <a:rPr lang="en-US" dirty="0"/>
              <a:t>, </a:t>
            </a:r>
            <a:r>
              <a:rPr lang="en-US" b="1" dirty="0"/>
              <a:t>Jenkins</a:t>
            </a:r>
            <a:r>
              <a:rPr lang="en-US" dirty="0"/>
              <a:t>, and </a:t>
            </a:r>
            <a:r>
              <a:rPr lang="en-US" b="1" dirty="0"/>
              <a:t>UCD</a:t>
            </a:r>
            <a:r>
              <a:rPr lang="en-US" dirty="0"/>
              <a:t>.</a:t>
            </a:r>
          </a:p>
          <a:p>
            <a:pPr marL="742950" lvl="1" indent="-285750"/>
            <a:r>
              <a:rPr lang="en-US" dirty="0"/>
              <a:t>Secret scanning in code, to prevent accidental exposure of sensitive information.</a:t>
            </a:r>
          </a:p>
          <a:p>
            <a:pPr marL="742950" lvl="1" indent="-285750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7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903D-C08E-49AD-9172-F26581797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Scanning (</a:t>
            </a:r>
            <a:r>
              <a:rPr lang="en-US" dirty="0" err="1"/>
              <a:t>IaC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7F425-73A9-40EC-96A4-FFAA1453E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IaC</a:t>
            </a:r>
            <a:r>
              <a:rPr lang="en-US" b="1" dirty="0"/>
              <a:t> with Terraform, Jenkins, and UCD</a:t>
            </a:r>
            <a:r>
              <a:rPr lang="en-US" dirty="0"/>
              <a:t>: Automating provisioning and deployment.</a:t>
            </a:r>
          </a:p>
          <a:p>
            <a:r>
              <a:rPr lang="en-US" b="1" dirty="0"/>
              <a:t>Drift Detection (Lambda under development)</a:t>
            </a:r>
            <a:r>
              <a:rPr lang="en-US" dirty="0"/>
              <a:t>: Monitoring infrastructure for configuration drift, ensuring the actual environment matches the desired state.</a:t>
            </a:r>
          </a:p>
        </p:txBody>
      </p:sp>
    </p:spTree>
    <p:extLst>
      <p:ext uri="{BB962C8B-B14F-4D97-AF65-F5344CB8AC3E}">
        <p14:creationId xmlns:p14="http://schemas.microsoft.com/office/powerpoint/2010/main" val="1796860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26018-0361-435A-A99D-1FA8316B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Scanners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ABEDA-47EB-4923-A262-3BB8645FC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Nexus:</a:t>
            </a:r>
            <a:r>
              <a:rPr lang="en-US" dirty="0"/>
              <a:t> Scans dependencies for vulnerabilities.</a:t>
            </a:r>
          </a:p>
          <a:p>
            <a:r>
              <a:rPr lang="en-US" b="1" dirty="0"/>
              <a:t>Sonar:</a:t>
            </a:r>
            <a:r>
              <a:rPr lang="en-US" dirty="0"/>
              <a:t> Scans code for bugs, security issues, and quality.</a:t>
            </a:r>
          </a:p>
          <a:p>
            <a:r>
              <a:rPr lang="en-US" b="1" dirty="0"/>
              <a:t>Fortinet:</a:t>
            </a:r>
            <a:r>
              <a:rPr lang="en-US" dirty="0"/>
              <a:t> Network-level security scans in pipelines.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Note:</a:t>
            </a:r>
            <a:br>
              <a:rPr lang="en-US" dirty="0"/>
            </a:br>
            <a:r>
              <a:rPr lang="en-US" dirty="0"/>
              <a:t>Scanners integrated directly into the CI/CD pipeline to catch vulnerabilities early.</a:t>
            </a:r>
          </a:p>
        </p:txBody>
      </p:sp>
    </p:spTree>
    <p:extLst>
      <p:ext uri="{BB962C8B-B14F-4D97-AF65-F5344CB8AC3E}">
        <p14:creationId xmlns:p14="http://schemas.microsoft.com/office/powerpoint/2010/main" val="1086958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B9213-50CC-4B75-8753-90E4416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Hardening &amp; Compliance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96FF2-02A4-48F3-B9FC-D786F1B7A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SCA (Software Composition Analysis):</a:t>
            </a:r>
            <a:r>
              <a:rPr lang="en-US" dirty="0"/>
              <a:t> Managing open-source component risks.</a:t>
            </a:r>
          </a:p>
          <a:p>
            <a:r>
              <a:rPr lang="en-US" b="1" dirty="0"/>
              <a:t>NIST:</a:t>
            </a:r>
            <a:r>
              <a:rPr lang="en-US" dirty="0"/>
              <a:t> Adhering to National Institute of Standards and Technology cybersecurity frameworks.</a:t>
            </a:r>
          </a:p>
          <a:p>
            <a:r>
              <a:rPr lang="en-US" b="1" dirty="0"/>
              <a:t>CIS (Center for Internet Security):</a:t>
            </a:r>
            <a:r>
              <a:rPr lang="en-US" dirty="0"/>
              <a:t> Ensuring secure configurations with CIS benchmarks.</a:t>
            </a:r>
          </a:p>
          <a:p>
            <a:r>
              <a:rPr lang="en-US" b="1" dirty="0"/>
              <a:t>OWASP Top 10:</a:t>
            </a:r>
            <a:r>
              <a:rPr lang="en-US" dirty="0"/>
              <a:t> Following OWASP guidelines to secure web applications from the top 10 vulnerabilities.</a:t>
            </a:r>
          </a:p>
          <a:p>
            <a:pPr marL="0" indent="0">
              <a:buNone/>
            </a:pPr>
            <a:r>
              <a:rPr lang="en-US" dirty="0"/>
              <a:t>Note - Automated compliance checks with tools like </a:t>
            </a:r>
            <a:r>
              <a:rPr lang="en-US" b="1" dirty="0"/>
              <a:t>Tenable</a:t>
            </a:r>
            <a:r>
              <a:rPr lang="en-US" dirty="0"/>
              <a:t> and </a:t>
            </a:r>
            <a:r>
              <a:rPr lang="en-US" b="1" dirty="0"/>
              <a:t>Qualys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707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406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Security and Infrastructure Management Framework</vt:lpstr>
      <vt:lpstr>Workloads &amp; Regions</vt:lpstr>
      <vt:lpstr>Tools for Automation and Security</vt:lpstr>
      <vt:lpstr>Application Types: Microservices vs. Monolith</vt:lpstr>
      <vt:lpstr>Secret Scanning &amp; Infrastructure as Code (IaC)</vt:lpstr>
      <vt:lpstr>Infrastructure Scanning (IaC)</vt:lpstr>
      <vt:lpstr>Inline Scanners</vt:lpstr>
      <vt:lpstr>Hardening &amp; Compliance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and Infrastructure Management Framework</dc:title>
  <dc:creator>Sivendar Peddavena</dc:creator>
  <cp:lastModifiedBy>Sivendar Peddavena</cp:lastModifiedBy>
  <cp:revision>5</cp:revision>
  <dcterms:created xsi:type="dcterms:W3CDTF">2025-07-12T22:21:25Z</dcterms:created>
  <dcterms:modified xsi:type="dcterms:W3CDTF">2025-07-12T22:48:43Z</dcterms:modified>
</cp:coreProperties>
</file>