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7A62-F656-4FCA-85D8-1400F83B2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2E8982-E1C6-4CAF-9DA8-75CA586B6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493DE-3F1F-479F-B4F3-EB0963EC1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4D4-4B91-4A49-8CCB-72CE86F7FE2E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F26BD-7687-49AF-A728-5A1755A07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1334F-69F0-45BC-9287-189E582E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3E6F9-2B0F-4644-BB6B-F026DD03E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81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214B3-42DC-4372-AA90-6392AFD67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34E126-996F-4897-A50C-F2598EE1B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FA243-BA5D-4524-995A-A0272842B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4D4-4B91-4A49-8CCB-72CE86F7FE2E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77992-C46F-4F16-998C-36FFC9A4C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463CD-3C20-4E5B-882F-0448BA5F2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3E6F9-2B0F-4644-BB6B-F026DD03E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4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C9CC6D-9DA6-4168-B682-777F68A0E7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41F18C-FB3A-4070-98A4-9737A6FD9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01516-B49C-455A-9A27-AE78CE291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4D4-4B91-4A49-8CCB-72CE86F7FE2E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39D05-D4CE-4C4E-993A-70D73E0F1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30B6D-DE84-4A89-8EEF-D3E9F5358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3E6F9-2B0F-4644-BB6B-F026DD03E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98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A13A0-20F3-43F0-ABD1-713DA46C5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DBDD0-18C3-4A2F-9E43-0C929387A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201F0-AD5E-4591-B988-8BFDC6961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4D4-4B91-4A49-8CCB-72CE86F7FE2E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ED8E5-46BA-478E-98B0-E89743617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E4F17-CDB7-4FC0-B77B-83A2DB6B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3E6F9-2B0F-4644-BB6B-F026DD03E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83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FAEF6-A72F-410A-AB54-A4B966219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EE7BA-7422-4E1B-BF65-02B99ABBC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5F436-F611-4458-8E0A-9E61FA0EB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4D4-4B91-4A49-8CCB-72CE86F7FE2E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E4F74-2FDA-40DF-BE83-ABB84AC7F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B7259-345F-4227-BFD2-6734EC90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3E6F9-2B0F-4644-BB6B-F026DD03E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43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9FE2C-9231-4918-BA10-4881CCFF4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3A39C-40C5-4A41-B578-BED84DECC6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A0EC38-AB2B-42D9-B90F-C6A6F92ED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F401C0-FCF8-43E2-958F-6AA3CD520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4D4-4B91-4A49-8CCB-72CE86F7FE2E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6F1BAF-5029-48C8-AAC5-9B8805CBB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A902C-55A3-4896-BC9A-BA20F1825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3E6F9-2B0F-4644-BB6B-F026DD03E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59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C0A73-9159-4096-9800-91BC80E4E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BFFA9-50A7-46F4-8A2F-C10E0CC2D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F666F2-F2E4-4D21-812D-D2F2ED921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7084E7-2A19-451A-B61A-5BA1AABE46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51D13-86E2-4FA9-B4D5-BB7BAB890E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EF9E2E-F42F-4461-840D-2E700EB0A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4D4-4B91-4A49-8CCB-72CE86F7FE2E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30AA1E-934C-43B8-9173-3299BC09F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D84D09-81E1-43BB-AAB1-1FBF51AC7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3E6F9-2B0F-4644-BB6B-F026DD03E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1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F4672-8EAC-498C-B3E4-9F7377C70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6C8C2B-6996-4FF3-914A-0DFFEDD26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4D4-4B91-4A49-8CCB-72CE86F7FE2E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E1DDC-E8BD-46FA-9DA4-ACEF4E816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F67CC0-384B-4B08-BFBF-D371FA171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3E6F9-2B0F-4644-BB6B-F026DD03E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402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5E79E3-DE71-459A-AD52-F6493741B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4D4-4B91-4A49-8CCB-72CE86F7FE2E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8BAF8C-149E-44CE-9620-67B285116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6C0E1-51C8-427C-85F7-9AF8D32CA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3E6F9-2B0F-4644-BB6B-F026DD03E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64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FC29E-03DF-48BF-8AF2-3CC0533E5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70A9E-2C63-4F44-A251-C5B834CFA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13C570-3BC0-4B7B-83FD-CFBA23DA8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87365-3348-4C44-B7EC-84900482A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4D4-4B91-4A49-8CCB-72CE86F7FE2E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42995-4275-4367-A30D-1B6C73020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F649B-E0C0-442D-BC7A-6E7B63416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3E6F9-2B0F-4644-BB6B-F026DD03E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904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7C5CC-34F3-4D9D-A195-9884A0EBD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0118A5-03EF-44FA-A391-F245D370D1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696F5C-44EC-4504-840D-9378E80F4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CC58B9-7064-4056-BB59-93D59B2A7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4D4-4B91-4A49-8CCB-72CE86F7FE2E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46575-61F8-42A1-BEA3-EBB51AC9D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BA501-7F9E-42A4-9D44-7699CBA86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3E6F9-2B0F-4644-BB6B-F026DD03E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636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E7A83B-EFE3-4B45-8FF9-B6DA9BE62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797E1-3CB9-46A0-8C1F-F115F054F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5BFAA-1D7E-44B0-884F-88BA6A9776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694D4-4B91-4A49-8CCB-72CE86F7FE2E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DF844-4FA3-42FE-9A7E-EEF9EEF2A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9B9AE-D916-4468-8FDF-78024C741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3E6F9-2B0F-4644-BB6B-F026DD03E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47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4F82F-4D37-44A4-9773-D900719E65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Security and Remediation Workflow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6EFEBB-8438-48F6-BF4E-672A9C0BA0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Automated scanning and Remediation Process</a:t>
            </a:r>
          </a:p>
        </p:txBody>
      </p:sp>
    </p:spTree>
    <p:extLst>
      <p:ext uri="{BB962C8B-B14F-4D97-AF65-F5344CB8AC3E}">
        <p14:creationId xmlns:p14="http://schemas.microsoft.com/office/powerpoint/2010/main" val="1471075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42C5B-3CEA-4D1B-8B6A-BB9B435B7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PR &amp; End of SAST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379CA-4958-47B2-A5DB-24647F117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Push PR to GitHub</a:t>
            </a:r>
            <a:r>
              <a:rPr lang="en-US" dirty="0"/>
              <a:t>: The patch is pushed to the repository as a pull request.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End of SAST Workflow</a:t>
            </a:r>
            <a:r>
              <a:rPr lang="en-US" dirty="0"/>
              <a:t>: SAST remediation process ends once the PR is created.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Explanation</a:t>
            </a:r>
            <a:r>
              <a:rPr lang="en-US" dirty="0"/>
              <a:t>: Manual review of the PR may be required.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29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5B961-82ED-4F2B-B37A-F9232EC91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DAST Scan on Staging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221C5-72DC-4400-A3BA-3C4930681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Run DAST Scan</a:t>
            </a:r>
            <a:r>
              <a:rPr lang="en-US" dirty="0"/>
              <a:t>: Perform a </a:t>
            </a:r>
            <a:r>
              <a:rPr lang="en-US" b="1" dirty="0"/>
              <a:t>DAST</a:t>
            </a:r>
            <a:r>
              <a:rPr lang="en-US" dirty="0"/>
              <a:t> scan on the staging URL to detect runtime vulnerabilities.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Explanation</a:t>
            </a:r>
            <a:r>
              <a:rPr lang="en-US" dirty="0"/>
              <a:t>: DAST scans for vulnerabilities in the running application, simulating real-world attacks.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647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26E5B-638C-4B20-9F27-55FDBD722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DAST Report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2E924-EAA1-4387-894F-E8CC9F518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Generate DAST Report</a:t>
            </a:r>
            <a:r>
              <a:rPr lang="en-US" dirty="0"/>
              <a:t>: Create a DAST report (JSON/HTML) outlining runtime vulnerabilities.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Explanation</a:t>
            </a:r>
            <a:r>
              <a:rPr lang="en-US" dirty="0"/>
              <a:t>: DAST reports identify vulnerabilities like SQL injection, XSS, and other attack vectors in the live app.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972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4FCF2-482A-422A-8D25-183F38EF5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 CI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0DD47-AAE8-4702-9088-557A24166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Trigger CI Pipeline</a:t>
            </a:r>
            <a:r>
              <a:rPr lang="en-US" dirty="0"/>
              <a:t>: After the code is pushed, trigger the CI pipeline to run tests, lint, and build the application.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Explanation</a:t>
            </a:r>
            <a:r>
              <a:rPr lang="en-US" dirty="0"/>
              <a:t>: Ensure that the fixed code does not break anything in the application.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948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5CD02-0264-4172-8768-0FD42129A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 Pipeline Decision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A117D-3F94-4400-AB47-134DD17E4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Decision: CI Passed?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Yes: Proceed to CD Pipeline and deploy to production.</a:t>
            </a:r>
          </a:p>
          <a:p>
            <a:pPr lvl="1"/>
            <a:r>
              <a:rPr lang="en-US" dirty="0"/>
              <a:t>No: Log CI failures and notify the developer for fixes.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29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D6956-9592-4318-9753-4FA24B0ED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to Production (CD Pipeline)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06258-CC63-4828-BAF3-5EBF31986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Trigger CD Pipeline</a:t>
            </a:r>
            <a:r>
              <a:rPr lang="en-US" dirty="0"/>
              <a:t>: If CI passes, the code is deployed to production using the CD pipeline.</a:t>
            </a:r>
          </a:p>
          <a:p>
            <a:pPr lvl="1"/>
            <a:r>
              <a:rPr lang="en-US" dirty="0"/>
              <a:t>Ex</a:t>
            </a:r>
            <a:r>
              <a:rPr lang="en-US" i="1" dirty="0"/>
              <a:t>planation</a:t>
            </a:r>
            <a:r>
              <a:rPr lang="en-US" dirty="0"/>
              <a:t>: This automates the release process for faster deployments.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573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DB79E-A210-4511-AF7B-1C7C56098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 Failures &amp; Developer Notification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EE058-CDC1-46F0-BE31-EF1B63C54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Log CI Failures &amp; Notify Developer</a:t>
            </a:r>
            <a:r>
              <a:rPr lang="en-US" dirty="0"/>
              <a:t>: If the CI pipeline fails, log the error and notify the developer to address the issues.</a:t>
            </a:r>
          </a:p>
          <a:p>
            <a:pPr lvl="1"/>
            <a:r>
              <a:rPr lang="en-US"/>
              <a:t>Ex</a:t>
            </a:r>
            <a:r>
              <a:rPr lang="en-US" i="1"/>
              <a:t>planation</a:t>
            </a:r>
            <a:r>
              <a:rPr lang="en-US"/>
              <a:t>: Continuous feedback ensures quick resolution of any issues.</a:t>
            </a:r>
          </a:p>
        </p:txBody>
      </p:sp>
    </p:spTree>
    <p:extLst>
      <p:ext uri="{BB962C8B-B14F-4D97-AF65-F5344CB8AC3E}">
        <p14:creationId xmlns:p14="http://schemas.microsoft.com/office/powerpoint/2010/main" val="3837413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253F7-3C2D-466E-86E3-1C7CA418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8996E-D99C-47CA-BB20-AF126E283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workflow describes the process from </a:t>
            </a:r>
            <a:r>
              <a:rPr lang="en-US" b="1" dirty="0"/>
              <a:t>SAST (Static Application Security Testing)</a:t>
            </a:r>
            <a:r>
              <a:rPr lang="en-US" dirty="0"/>
              <a:t> to </a:t>
            </a:r>
            <a:r>
              <a:rPr lang="en-US" b="1" dirty="0"/>
              <a:t>DAST (Dynamic Application Security Testing)</a:t>
            </a:r>
            <a:r>
              <a:rPr lang="en-US" dirty="0"/>
              <a:t> and remediation</a:t>
            </a:r>
          </a:p>
          <a:p>
            <a:pPr lvl="1"/>
            <a:r>
              <a:rPr lang="en-US" dirty="0"/>
              <a:t>Key Steps</a:t>
            </a:r>
          </a:p>
          <a:p>
            <a:pPr marL="1371600" lvl="2" indent="-457200">
              <a:buAutoNum type="arabicPeriod"/>
            </a:pPr>
            <a:r>
              <a:rPr lang="en-US" dirty="0"/>
              <a:t>Source Preparation</a:t>
            </a:r>
          </a:p>
          <a:p>
            <a:pPr marL="1371600" lvl="2" indent="-457200">
              <a:buAutoNum type="arabicPeriod"/>
            </a:pPr>
            <a:r>
              <a:rPr lang="en-US" dirty="0"/>
              <a:t>Scanning and Analysis</a:t>
            </a:r>
          </a:p>
          <a:p>
            <a:pPr marL="1371600" lvl="2" indent="-457200">
              <a:buAutoNum type="arabicPeriod"/>
            </a:pPr>
            <a:r>
              <a:rPr lang="en-US" dirty="0"/>
              <a:t>Remediation &amp; Patching</a:t>
            </a:r>
          </a:p>
          <a:p>
            <a:pPr marL="1371600" lvl="2" indent="-457200">
              <a:buAutoNum type="arabicPeriod"/>
            </a:pPr>
            <a:r>
              <a:rPr lang="en-US" dirty="0"/>
              <a:t>Continuous Integration &amp; Delivery </a:t>
            </a:r>
          </a:p>
          <a:p>
            <a:pPr marL="1371600" lvl="2" indent="-457200">
              <a:buAutoNum type="arabicPeriod"/>
            </a:pPr>
            <a:r>
              <a:rPr lang="en-US" dirty="0"/>
              <a:t>DAST scan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63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7641A-31ED-4A9C-B6C4-BAB70FCFA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&amp; Source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31D1D-E3DC-49D9-9A4E-FB3E99558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: Initiating the workflow</a:t>
            </a:r>
          </a:p>
          <a:p>
            <a:r>
              <a:rPr lang="en-US" dirty="0"/>
              <a:t>Prepare Source : Clone the Git repository, create a ZIP, or use sparse checkout methods to get the source code.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601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802E6-9649-444C-9D1E-94B17380A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Scanning Process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24125-EDB1-407C-93AE-7A69A3D29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Scan Engine</a:t>
            </a:r>
            <a:r>
              <a:rPr lang="en-US" dirty="0"/>
              <a:t>: Tool orchestration is set up (such as </a:t>
            </a:r>
            <a:r>
              <a:rPr lang="en-US" b="1" dirty="0" err="1"/>
              <a:t>Semgrep</a:t>
            </a:r>
            <a:r>
              <a:rPr lang="en-US" dirty="0"/>
              <a:t>, </a:t>
            </a:r>
            <a:r>
              <a:rPr lang="en-US" b="1" dirty="0" err="1"/>
              <a:t>Snyk</a:t>
            </a:r>
            <a:r>
              <a:rPr lang="en-US" dirty="0"/>
              <a:t>, </a:t>
            </a:r>
            <a:r>
              <a:rPr lang="en-US" b="1" dirty="0" err="1"/>
              <a:t>CodeQL</a:t>
            </a:r>
            <a:r>
              <a:rPr lang="en-US" dirty="0"/>
              <a:t>, </a:t>
            </a:r>
            <a:r>
              <a:rPr lang="en-US" b="1" dirty="0" err="1"/>
              <a:t>Trivy</a:t>
            </a:r>
            <a:r>
              <a:rPr lang="en-US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Run Scanners</a:t>
            </a:r>
            <a:r>
              <a:rPr lang="en-US" dirty="0"/>
              <a:t>: Various scanners like </a:t>
            </a:r>
            <a:r>
              <a:rPr lang="en-US" b="1" dirty="0" err="1"/>
              <a:t>Semgrep</a:t>
            </a:r>
            <a:r>
              <a:rPr lang="en-US" dirty="0"/>
              <a:t>, </a:t>
            </a:r>
            <a:r>
              <a:rPr lang="en-US" b="1" dirty="0" err="1"/>
              <a:t>Snyk</a:t>
            </a:r>
            <a:r>
              <a:rPr lang="en-US" dirty="0"/>
              <a:t>, and </a:t>
            </a:r>
            <a:r>
              <a:rPr lang="en-US" b="1" dirty="0" err="1"/>
              <a:t>Trivy</a:t>
            </a:r>
            <a:r>
              <a:rPr lang="en-US" dirty="0"/>
              <a:t> analyze the codebase for vulnerabilities.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Explanation</a:t>
            </a:r>
            <a:r>
              <a:rPr lang="en-US" dirty="0"/>
              <a:t>: Each tool checks for different types of vulnerabilities (e.g., syntax errors, security flaws).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224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D4AF8-DD92-43B6-9BFE-69CFC9FD6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&amp; Rule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7CD96-EFDD-4848-A01F-CEF782765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Parse Scan Reports</a:t>
            </a:r>
            <a:r>
              <a:rPr lang="en-US" dirty="0"/>
              <a:t>: After scanning, reports are parsed to extract relevant security findings.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Read CVE Map</a:t>
            </a:r>
            <a:r>
              <a:rPr lang="en-US" dirty="0"/>
              <a:t>: Map the results to CVEs (Common Vulnerabilities and Exposures).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Explanation</a:t>
            </a:r>
            <a:r>
              <a:rPr lang="en-US" dirty="0"/>
              <a:t>: Mapping vulnerabilities helps track specific issues and their resolution.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591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E49E6-68F8-41AF-B9C3-C006C1D8B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Point - Rule Match Found?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52B16-8812-4656-BA98-67BEDE091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Decision: Rule Match Found?</a:t>
            </a:r>
            <a:r>
              <a:rPr lang="en-US" dirty="0"/>
              <a:t>: Check if the vulnerabilities identified match predefined rules or patterns.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Yes</a:t>
            </a:r>
            <a:r>
              <a:rPr lang="en-US" dirty="0"/>
              <a:t>: Proceed to </a:t>
            </a:r>
            <a:r>
              <a:rPr lang="en-US" dirty="0" err="1"/>
              <a:t>Autofix</a:t>
            </a:r>
            <a:r>
              <a:rPr lang="en-US" dirty="0"/>
              <a:t> Check.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No</a:t>
            </a:r>
            <a:r>
              <a:rPr lang="en-US" dirty="0"/>
              <a:t>: Log the findings and skip further steps for now.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89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E887E-A7E7-4324-8BA9-6D7F895B8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Autofix</a:t>
            </a:r>
            <a:r>
              <a:rPr lang="en-US" dirty="0"/>
              <a:t> Eligibility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1ED0E-249C-4671-9E93-EC864B2FB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Check </a:t>
            </a:r>
            <a:r>
              <a:rPr lang="en-US" b="1" dirty="0" err="1"/>
              <a:t>Autofix</a:t>
            </a:r>
            <a:r>
              <a:rPr lang="en-US" b="1" dirty="0"/>
              <a:t> Eligibility</a:t>
            </a:r>
            <a:r>
              <a:rPr lang="en-US" dirty="0"/>
              <a:t>: Determine if the issue can be fixed automatically.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Explanation</a:t>
            </a:r>
            <a:r>
              <a:rPr lang="en-US" dirty="0"/>
              <a:t>: Not all vulnerabilities can be automatically fixed (e.g., manual review may be required).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66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BF74A-3D64-4AAB-8FE2-CAEAC64D8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Autofix</a:t>
            </a:r>
            <a:r>
              <a:rPr lang="en-US" dirty="0"/>
              <a:t> Decision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A3743-4091-4F64-AAA0-96E9A86BB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Decision: Can </a:t>
            </a:r>
            <a:r>
              <a:rPr lang="en-US" b="1" dirty="0" err="1"/>
              <a:t>Autofix</a:t>
            </a:r>
            <a:r>
              <a:rPr lang="en-US" b="1" dirty="0"/>
              <a:t>?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Yes</a:t>
            </a:r>
            <a:r>
              <a:rPr lang="en-US" dirty="0"/>
              <a:t>: Use the </a:t>
            </a:r>
            <a:r>
              <a:rPr lang="en-US" b="1" dirty="0" err="1"/>
              <a:t>Autofix</a:t>
            </a:r>
            <a:r>
              <a:rPr lang="en-US" b="1" dirty="0"/>
              <a:t> Engine</a:t>
            </a:r>
            <a:r>
              <a:rPr lang="en-US" dirty="0"/>
              <a:t> (e.g., </a:t>
            </a:r>
            <a:r>
              <a:rPr lang="en-US" b="1" dirty="0" err="1"/>
              <a:t>Semgrep</a:t>
            </a:r>
            <a:r>
              <a:rPr lang="en-US" b="1" dirty="0"/>
              <a:t> </a:t>
            </a:r>
            <a:r>
              <a:rPr lang="en-US" b="1" dirty="0" err="1"/>
              <a:t>Autofix</a:t>
            </a:r>
            <a:r>
              <a:rPr lang="en-US" dirty="0"/>
              <a:t>) to automatically fix the issues.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No</a:t>
            </a:r>
            <a:r>
              <a:rPr lang="en-US" dirty="0"/>
              <a:t>: Log the issues, and skip fixing automatically.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627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905B4-F2F7-48C3-ABB8-FBB453EA9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Patching &amp; Commit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4CA99-62CE-4826-B042-92993B8B9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Generate Patch</a:t>
            </a:r>
            <a:r>
              <a:rPr lang="en-US" dirty="0"/>
              <a:t>: Create a patch for the codebase to resolve vulnerabilities.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Create Branch &amp; Commit</a:t>
            </a:r>
            <a:r>
              <a:rPr lang="en-US" dirty="0"/>
              <a:t>: Push the changes to a new branch in the GitHub repository.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Explanation</a:t>
            </a:r>
            <a:r>
              <a:rPr lang="en-US" dirty="0"/>
              <a:t>: Code is fixed and committed to a separate branch for review.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525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633</Words>
  <Application>Microsoft Office PowerPoint</Application>
  <PresentationFormat>Widescreen</PresentationFormat>
  <Paragraphs>59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Security and Remediation Workflow</vt:lpstr>
      <vt:lpstr>Overview of the Workflow</vt:lpstr>
      <vt:lpstr>Start &amp; Source Preparation</vt:lpstr>
      <vt:lpstr>Scanning Process </vt:lpstr>
      <vt:lpstr>Parsing &amp; Rule Matching</vt:lpstr>
      <vt:lpstr>Decision Point - Rule Match Found?</vt:lpstr>
      <vt:lpstr>Autofix Eligibility Check</vt:lpstr>
      <vt:lpstr>Autofix Decision</vt:lpstr>
      <vt:lpstr>Patching &amp; Commit</vt:lpstr>
      <vt:lpstr>Push PR &amp; End of SAST</vt:lpstr>
      <vt:lpstr>DAST Scan on Staging</vt:lpstr>
      <vt:lpstr>DAST Report Generation</vt:lpstr>
      <vt:lpstr>Trigger CI Pipeline</vt:lpstr>
      <vt:lpstr>CI Pipeline Decision</vt:lpstr>
      <vt:lpstr>Deploy to Production (CD Pipeline)</vt:lpstr>
      <vt:lpstr>CI Failures &amp; Developer Notification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and Remediation Workflow</dc:title>
  <dc:creator>Sivendar Peddavena</dc:creator>
  <cp:lastModifiedBy>Sivendar Peddavena</cp:lastModifiedBy>
  <cp:revision>2</cp:revision>
  <dcterms:created xsi:type="dcterms:W3CDTF">2025-07-12T22:58:15Z</dcterms:created>
  <dcterms:modified xsi:type="dcterms:W3CDTF">2025-07-12T23:06:59Z</dcterms:modified>
</cp:coreProperties>
</file>