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11" r:id="rId4"/>
  </p:sldMasterIdLst>
  <p:notesMasterIdLst>
    <p:notesMasterId r:id="rId15"/>
  </p:notesMasterIdLst>
  <p:handoutMasterIdLst>
    <p:handoutMasterId r:id="rId16"/>
  </p:handoutMasterIdLst>
  <p:sldIdLst>
    <p:sldId id="1100" r:id="rId5"/>
    <p:sldId id="1097" r:id="rId6"/>
    <p:sldId id="1111" r:id="rId7"/>
    <p:sldId id="1114" r:id="rId8"/>
    <p:sldId id="1107" r:id="rId9"/>
    <p:sldId id="1108" r:id="rId10"/>
    <p:sldId id="1113" r:id="rId11"/>
    <p:sldId id="1110" r:id="rId12"/>
    <p:sldId id="1105" r:id="rId13"/>
    <p:sldId id="1104" r:id="rId14"/>
  </p:sldIdLst>
  <p:sldSz cx="9144000" cy="6858000" type="screen4x3"/>
  <p:notesSz cx="6808788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orient="horz" pos="3935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orient="horz" pos="2112">
          <p15:clr>
            <a:srgbClr val="A4A3A4"/>
          </p15:clr>
        </p15:guide>
        <p15:guide id="5" orient="horz" pos="528">
          <p15:clr>
            <a:srgbClr val="A4A3A4"/>
          </p15:clr>
        </p15:guide>
        <p15:guide id="6" orient="horz" pos="4176">
          <p15:clr>
            <a:srgbClr val="A4A3A4"/>
          </p15:clr>
        </p15:guide>
        <p15:guide id="7" orient="horz" pos="3840">
          <p15:clr>
            <a:srgbClr val="A4A3A4"/>
          </p15:clr>
        </p15:guide>
        <p15:guide id="8" orient="horz" pos="576">
          <p15:clr>
            <a:srgbClr val="A4A3A4"/>
          </p15:clr>
        </p15:guide>
        <p15:guide id="9" pos="3360">
          <p15:clr>
            <a:srgbClr val="A4A3A4"/>
          </p15:clr>
        </p15:guide>
        <p15:guide id="10" pos="5568">
          <p15:clr>
            <a:srgbClr val="A4A3A4"/>
          </p15:clr>
        </p15:guide>
        <p15:guide id="11" pos="288">
          <p15:clr>
            <a:srgbClr val="A4A3A4"/>
          </p15:clr>
        </p15:guide>
        <p15:guide id="12" pos="1632">
          <p15:clr>
            <a:srgbClr val="A4A3A4"/>
          </p15:clr>
        </p15:guide>
        <p15:guide id="1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0"/>
    <a:srgbClr val="22513D"/>
    <a:srgbClr val="FFD9D9"/>
    <a:srgbClr val="FFFFCC"/>
    <a:srgbClr val="B9DFF9"/>
    <a:srgbClr val="E0E9FC"/>
    <a:srgbClr val="E0F0CC"/>
    <a:srgbClr val="C3D4F9"/>
    <a:srgbClr val="CBE6AA"/>
    <a:srgbClr val="92B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0071F-D0B1-46B1-8903-8643FF472343}" v="168" dt="2020-12-04T08:41:18.209"/>
    <p1510:client id="{0DDA9183-ABB2-4188-9943-D663189D942D}" v="160" dt="2020-12-07T04:17:37.839"/>
    <p1510:client id="{3D4DE534-4E5D-4549-A6E6-DE0096CAC3E7}" v="1055" dt="2020-12-04T09:36:28.459"/>
    <p1510:client id="{4C7CAB7A-3AF5-4101-99D9-778F268476D4}" v="10" dt="2020-12-04T08:59:56.039"/>
    <p1510:client id="{57A7CB44-B9FF-4E05-A6EE-23BEBB54D2FB}" v="5" dt="2020-12-04T08:49:42.753"/>
    <p1510:client id="{9AE9BA6E-FCB0-4B0A-A721-F578367FFD03}" v="58" dt="2020-12-04T08:55:51.146"/>
    <p1510:client id="{BE4311ED-AD1A-4ED5-8062-52953C8378C0}" v="568" dt="2020-11-26T20:53:45.366"/>
    <p1510:client id="{B303417E-C08F-4AEA-810A-231567DF688E}" v="12" dt="2020-12-04T07:17:37.272"/>
    <p1510:client id="{A44B78BE-852F-416D-A042-5CE1B1D9F3A6}" v="69" dt="2020-11-27T06:28:56.688"/>
    <p1510:client id="{CD304069-27D5-46DB-830E-3A7598FB5FAD}" v="76" dt="2020-12-04T07:54:14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>
        <p:guide orient="horz" pos="1200"/>
        <p:guide orient="horz" pos="3935"/>
        <p:guide orient="horz" pos="3024"/>
        <p:guide orient="horz" pos="2112"/>
        <p:guide orient="horz" pos="528"/>
        <p:guide orient="horz" pos="4176"/>
        <p:guide orient="horz" pos="3840"/>
        <p:guide orient="horz" pos="576"/>
        <p:guide pos="3360"/>
        <p:guide pos="5568"/>
        <p:guide pos="288"/>
        <p:guide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haga, P. (Peter)" userId="S::peters@nedbank.co.za::ffa3c72f-ab94-426a-bca0-e3d6dd39e87a" providerId="AD" clId="Web-{4C7CAB7A-3AF5-4101-99D9-778F268476D4}"/>
    <pc:docChg chg="modSld">
      <pc:chgData name="Sivhaga, P. (Peter)" userId="S::peters@nedbank.co.za::ffa3c72f-ab94-426a-bca0-e3d6dd39e87a" providerId="AD" clId="Web-{4C7CAB7A-3AF5-4101-99D9-778F268476D4}" dt="2020-12-04T08:59:56.039" v="9" actId="20577"/>
      <pc:docMkLst>
        <pc:docMk/>
      </pc:docMkLst>
      <pc:sldChg chg="modSp">
        <pc:chgData name="Sivhaga, P. (Peter)" userId="S::peters@nedbank.co.za::ffa3c72f-ab94-426a-bca0-e3d6dd39e87a" providerId="AD" clId="Web-{4C7CAB7A-3AF5-4101-99D9-778F268476D4}" dt="2020-12-04T08:59:56.039" v="8" actId="20577"/>
        <pc:sldMkLst>
          <pc:docMk/>
          <pc:sldMk cId="3011532314" sldId="1104"/>
        </pc:sldMkLst>
        <pc:spChg chg="mod">
          <ac:chgData name="Sivhaga, P. (Peter)" userId="S::peters@nedbank.co.za::ffa3c72f-ab94-426a-bca0-e3d6dd39e87a" providerId="AD" clId="Web-{4C7CAB7A-3AF5-4101-99D9-778F268476D4}" dt="2020-12-04T08:59:56.039" v="8" actId="20577"/>
          <ac:spMkLst>
            <pc:docMk/>
            <pc:sldMk cId="3011532314" sldId="1104"/>
            <ac:spMk id="15" creationId="{A92FA03C-7B03-4554-9EF5-89AE952D2040}"/>
          </ac:spMkLst>
        </pc:spChg>
      </pc:sldChg>
    </pc:docChg>
  </pc:docChgLst>
  <pc:docChgLst>
    <pc:chgData name="Sivhaga, P. (Peter)" userId="S::peters@nedbank.co.za::ffa3c72f-ab94-426a-bca0-e3d6dd39e87a" providerId="AD" clId="Web-{9AE9BA6E-FCB0-4B0A-A721-F578367FFD03}"/>
    <pc:docChg chg="modSld">
      <pc:chgData name="Sivhaga, P. (Peter)" userId="S::peters@nedbank.co.za::ffa3c72f-ab94-426a-bca0-e3d6dd39e87a" providerId="AD" clId="Web-{9AE9BA6E-FCB0-4B0A-A721-F578367FFD03}" dt="2020-12-04T08:55:51.146" v="57" actId="20577"/>
      <pc:docMkLst>
        <pc:docMk/>
      </pc:docMkLst>
      <pc:sldChg chg="modSp">
        <pc:chgData name="Sivhaga, P. (Peter)" userId="S::peters@nedbank.co.za::ffa3c72f-ab94-426a-bca0-e3d6dd39e87a" providerId="AD" clId="Web-{9AE9BA6E-FCB0-4B0A-A721-F578367FFD03}" dt="2020-12-04T08:55:51.146" v="57" actId="20577"/>
        <pc:sldMkLst>
          <pc:docMk/>
          <pc:sldMk cId="1762394307" sldId="1097"/>
        </pc:sldMkLst>
        <pc:spChg chg="mod">
          <ac:chgData name="Sivhaga, P. (Peter)" userId="S::peters@nedbank.co.za::ffa3c72f-ab94-426a-bca0-e3d6dd39e87a" providerId="AD" clId="Web-{9AE9BA6E-FCB0-4B0A-A721-F578367FFD03}" dt="2020-12-04T08:55:51.146" v="57" actId="20577"/>
          <ac:spMkLst>
            <pc:docMk/>
            <pc:sldMk cId="1762394307" sldId="1097"/>
            <ac:spMk id="13" creationId="{00000000-0000-0000-0000-000000000000}"/>
          </ac:spMkLst>
        </pc:spChg>
      </pc:sldChg>
    </pc:docChg>
  </pc:docChgLst>
  <pc:docChgLst>
    <pc:chgData name="Mofokeng, N. (Ntsoaki)" userId="S::ntsoakimo@nedbank.co.za::57d5f22e-9e43-411b-9bd5-1c526761d122" providerId="AD" clId="Web-{B303417E-C08F-4AEA-810A-231567DF688E}"/>
    <pc:docChg chg="modSld">
      <pc:chgData name="Mofokeng, N. (Ntsoaki)" userId="S::ntsoakimo@nedbank.co.za::57d5f22e-9e43-411b-9bd5-1c526761d122" providerId="AD" clId="Web-{B303417E-C08F-4AEA-810A-231567DF688E}" dt="2020-12-04T07:17:37.272" v="11" actId="20577"/>
      <pc:docMkLst>
        <pc:docMk/>
      </pc:docMkLst>
      <pc:sldChg chg="modSp">
        <pc:chgData name="Mofokeng, N. (Ntsoaki)" userId="S::ntsoakimo@nedbank.co.za::57d5f22e-9e43-411b-9bd5-1c526761d122" providerId="AD" clId="Web-{B303417E-C08F-4AEA-810A-231567DF688E}" dt="2020-12-04T07:17:37.272" v="11" actId="20577"/>
        <pc:sldMkLst>
          <pc:docMk/>
          <pc:sldMk cId="1762394307" sldId="1097"/>
        </pc:sldMkLst>
        <pc:spChg chg="mod">
          <ac:chgData name="Mofokeng, N. (Ntsoaki)" userId="S::ntsoakimo@nedbank.co.za::57d5f22e-9e43-411b-9bd5-1c526761d122" providerId="AD" clId="Web-{B303417E-C08F-4AEA-810A-231567DF688E}" dt="2020-12-04T07:17:37.272" v="11" actId="20577"/>
          <ac:spMkLst>
            <pc:docMk/>
            <pc:sldMk cId="1762394307" sldId="1097"/>
            <ac:spMk id="13" creationId="{00000000-0000-0000-0000-000000000000}"/>
          </ac:spMkLst>
        </pc:spChg>
      </pc:sldChg>
    </pc:docChg>
  </pc:docChgLst>
  <pc:docChgLst>
    <pc:chgData name="Sivhaga, P. (Peter)" userId="S::peters@nedbank.co.za::ffa3c72f-ab94-426a-bca0-e3d6dd39e87a" providerId="AD" clId="Web-{57A7CB44-B9FF-4E05-A6EE-23BEBB54D2FB}"/>
    <pc:docChg chg="modSld">
      <pc:chgData name="Sivhaga, P. (Peter)" userId="S::peters@nedbank.co.za::ffa3c72f-ab94-426a-bca0-e3d6dd39e87a" providerId="AD" clId="Web-{57A7CB44-B9FF-4E05-A6EE-23BEBB54D2FB}" dt="2020-12-04T08:49:42.753" v="4" actId="20577"/>
      <pc:docMkLst>
        <pc:docMk/>
      </pc:docMkLst>
      <pc:sldChg chg="modSp">
        <pc:chgData name="Sivhaga, P. (Peter)" userId="S::peters@nedbank.co.za::ffa3c72f-ab94-426a-bca0-e3d6dd39e87a" providerId="AD" clId="Web-{57A7CB44-B9FF-4E05-A6EE-23BEBB54D2FB}" dt="2020-12-04T08:49:42.753" v="4" actId="20577"/>
        <pc:sldMkLst>
          <pc:docMk/>
          <pc:sldMk cId="1762394307" sldId="1097"/>
        </pc:sldMkLst>
        <pc:spChg chg="mod">
          <ac:chgData name="Sivhaga, P. (Peter)" userId="S::peters@nedbank.co.za::ffa3c72f-ab94-426a-bca0-e3d6dd39e87a" providerId="AD" clId="Web-{57A7CB44-B9FF-4E05-A6EE-23BEBB54D2FB}" dt="2020-12-04T08:49:42.753" v="4" actId="20577"/>
          <ac:spMkLst>
            <pc:docMk/>
            <pc:sldMk cId="1762394307" sldId="1097"/>
            <ac:spMk id="13" creationId="{00000000-0000-0000-0000-000000000000}"/>
          </ac:spMkLst>
        </pc:spChg>
      </pc:sldChg>
    </pc:docChg>
  </pc:docChgLst>
  <pc:docChgLst>
    <pc:chgData name="Sivhaga, P. (Peter)" userId="S::peters@nedbank.co.za::ffa3c72f-ab94-426a-bca0-e3d6dd39e87a" providerId="AD" clId="Web-{A44B78BE-852F-416D-A042-5CE1B1D9F3A6}"/>
    <pc:docChg chg="modSld">
      <pc:chgData name="Sivhaga, P. (Peter)" userId="S::peters@nedbank.co.za::ffa3c72f-ab94-426a-bca0-e3d6dd39e87a" providerId="AD" clId="Web-{A44B78BE-852F-416D-A042-5CE1B1D9F3A6}" dt="2020-11-27T06:28:56.688" v="67"/>
      <pc:docMkLst>
        <pc:docMk/>
      </pc:docMkLst>
      <pc:sldChg chg="modSp">
        <pc:chgData name="Sivhaga, P. (Peter)" userId="S::peters@nedbank.co.za::ffa3c72f-ab94-426a-bca0-e3d6dd39e87a" providerId="AD" clId="Web-{A44B78BE-852F-416D-A042-5CE1B1D9F3A6}" dt="2020-11-27T06:19:59.750" v="21"/>
        <pc:sldMkLst>
          <pc:docMk/>
          <pc:sldMk cId="3872548779" sldId="1107"/>
        </pc:sldMkLst>
        <pc:graphicFrameChg chg="mod modGraphic">
          <ac:chgData name="Sivhaga, P. (Peter)" userId="S::peters@nedbank.co.za::ffa3c72f-ab94-426a-bca0-e3d6dd39e87a" providerId="AD" clId="Web-{A44B78BE-852F-416D-A042-5CE1B1D9F3A6}" dt="2020-11-27T06:19:59.750" v="21"/>
          <ac:graphicFrameMkLst>
            <pc:docMk/>
            <pc:sldMk cId="3872548779" sldId="1107"/>
            <ac:graphicFrameMk id="4" creationId="{A617E383-F4AD-41B6-9E2C-DDA305CBA8B1}"/>
          </ac:graphicFrameMkLst>
        </pc:graphicFrameChg>
      </pc:sldChg>
      <pc:sldChg chg="modSp">
        <pc:chgData name="Sivhaga, P. (Peter)" userId="S::peters@nedbank.co.za::ffa3c72f-ab94-426a-bca0-e3d6dd39e87a" providerId="AD" clId="Web-{A44B78BE-852F-416D-A042-5CE1B1D9F3A6}" dt="2020-11-27T06:28:56.688" v="67"/>
        <pc:sldMkLst>
          <pc:docMk/>
          <pc:sldMk cId="1252975094" sldId="1108"/>
        </pc:sldMkLst>
        <pc:graphicFrameChg chg="mod modGraphic">
          <ac:chgData name="Sivhaga, P. (Peter)" userId="S::peters@nedbank.co.za::ffa3c72f-ab94-426a-bca0-e3d6dd39e87a" providerId="AD" clId="Web-{A44B78BE-852F-416D-A042-5CE1B1D9F3A6}" dt="2020-11-27T06:28:56.688" v="67"/>
          <ac:graphicFrameMkLst>
            <pc:docMk/>
            <pc:sldMk cId="1252975094" sldId="1108"/>
            <ac:graphicFrameMk id="6" creationId="{E808C7FD-E14E-4D04-9BC4-1BED45212693}"/>
          </ac:graphicFrameMkLst>
        </pc:graphicFrameChg>
      </pc:sldChg>
    </pc:docChg>
  </pc:docChgLst>
  <pc:docChgLst>
    <pc:chgData name="Mofokeng, N. (Ntsoaki)" userId="S::ntsoakimo@nedbank.co.za::57d5f22e-9e43-411b-9bd5-1c526761d122" providerId="AD" clId="Web-{BE4311ED-AD1A-4ED5-8062-52953C8378C0}"/>
    <pc:docChg chg="modSld">
      <pc:chgData name="Mofokeng, N. (Ntsoaki)" userId="S::ntsoakimo@nedbank.co.za::57d5f22e-9e43-411b-9bd5-1c526761d122" providerId="AD" clId="Web-{BE4311ED-AD1A-4ED5-8062-52953C8378C0}" dt="2020-11-26T20:53:38.319" v="517"/>
      <pc:docMkLst>
        <pc:docMk/>
      </pc:docMkLst>
      <pc:sldChg chg="modSp">
        <pc:chgData name="Mofokeng, N. (Ntsoaki)" userId="S::ntsoakimo@nedbank.co.za::57d5f22e-9e43-411b-9bd5-1c526761d122" providerId="AD" clId="Web-{BE4311ED-AD1A-4ED5-8062-52953C8378C0}" dt="2020-11-26T20:41:00.601" v="233" actId="20577"/>
        <pc:sldMkLst>
          <pc:docMk/>
          <pc:sldMk cId="1762394307" sldId="1097"/>
        </pc:sldMkLst>
        <pc:spChg chg="mod">
          <ac:chgData name="Mofokeng, N. (Ntsoaki)" userId="S::ntsoakimo@nedbank.co.za::57d5f22e-9e43-411b-9bd5-1c526761d122" providerId="AD" clId="Web-{BE4311ED-AD1A-4ED5-8062-52953C8378C0}" dt="2020-11-26T20:41:00.601" v="233" actId="20577"/>
          <ac:spMkLst>
            <pc:docMk/>
            <pc:sldMk cId="1762394307" sldId="1097"/>
            <ac:spMk id="13" creationId="{00000000-0000-0000-0000-000000000000}"/>
          </ac:spMkLst>
        </pc:spChg>
      </pc:sldChg>
      <pc:sldChg chg="modSp">
        <pc:chgData name="Mofokeng, N. (Ntsoaki)" userId="S::ntsoakimo@nedbank.co.za::57d5f22e-9e43-411b-9bd5-1c526761d122" providerId="AD" clId="Web-{BE4311ED-AD1A-4ED5-8062-52953C8378C0}" dt="2020-11-26T20:45:29.566" v="381"/>
        <pc:sldMkLst>
          <pc:docMk/>
          <pc:sldMk cId="3872548779" sldId="1107"/>
        </pc:sldMkLst>
        <pc:graphicFrameChg chg="mod modGraphic">
          <ac:chgData name="Mofokeng, N. (Ntsoaki)" userId="S::ntsoakimo@nedbank.co.za::57d5f22e-9e43-411b-9bd5-1c526761d122" providerId="AD" clId="Web-{BE4311ED-AD1A-4ED5-8062-52953C8378C0}" dt="2020-11-26T20:45:29.566" v="381"/>
          <ac:graphicFrameMkLst>
            <pc:docMk/>
            <pc:sldMk cId="3872548779" sldId="1107"/>
            <ac:graphicFrameMk id="4" creationId="{A617E383-F4AD-41B6-9E2C-DDA305CBA8B1}"/>
          </ac:graphicFrameMkLst>
        </pc:graphicFrameChg>
      </pc:sldChg>
      <pc:sldChg chg="modSp">
        <pc:chgData name="Mofokeng, N. (Ntsoaki)" userId="S::ntsoakimo@nedbank.co.za::57d5f22e-9e43-411b-9bd5-1c526761d122" providerId="AD" clId="Web-{BE4311ED-AD1A-4ED5-8062-52953C8378C0}" dt="2020-11-26T20:53:38.319" v="517"/>
        <pc:sldMkLst>
          <pc:docMk/>
          <pc:sldMk cId="1252975094" sldId="1108"/>
        </pc:sldMkLst>
        <pc:graphicFrameChg chg="mod modGraphic">
          <ac:chgData name="Mofokeng, N. (Ntsoaki)" userId="S::ntsoakimo@nedbank.co.za::57d5f22e-9e43-411b-9bd5-1c526761d122" providerId="AD" clId="Web-{BE4311ED-AD1A-4ED5-8062-52953C8378C0}" dt="2020-11-26T20:53:38.319" v="517"/>
          <ac:graphicFrameMkLst>
            <pc:docMk/>
            <pc:sldMk cId="1252975094" sldId="1108"/>
            <ac:graphicFrameMk id="6" creationId="{E808C7FD-E14E-4D04-9BC4-1BED45212693}"/>
          </ac:graphicFrameMkLst>
        </pc:graphicFrameChg>
      </pc:sldChg>
    </pc:docChg>
  </pc:docChgLst>
  <pc:docChgLst>
    <pc:chgData name="Yebuah, H. (Harry)" userId="S::harryy@nedbank.co.za::0866698a-11b7-4b84-807d-c15c023974bd" providerId="AD" clId="Web-{6D10071F-D0B1-46B1-8903-8643FF472343}"/>
    <pc:docChg chg="modSld">
      <pc:chgData name="Yebuah, H. (Harry)" userId="S::harryy@nedbank.co.za::0866698a-11b7-4b84-807d-c15c023974bd" providerId="AD" clId="Web-{6D10071F-D0B1-46B1-8903-8643FF472343}" dt="2020-12-04T08:41:18.209" v="136" actId="20577"/>
      <pc:docMkLst>
        <pc:docMk/>
      </pc:docMkLst>
      <pc:sldChg chg="addSp delSp modSp">
        <pc:chgData name="Yebuah, H. (Harry)" userId="S::harryy@nedbank.co.za::0866698a-11b7-4b84-807d-c15c023974bd" providerId="AD" clId="Web-{6D10071F-D0B1-46B1-8903-8643FF472343}" dt="2020-12-04T08:41:18.209" v="135" actId="20577"/>
        <pc:sldMkLst>
          <pc:docMk/>
          <pc:sldMk cId="2544642129" sldId="1105"/>
        </pc:sldMkLst>
        <pc:spChg chg="mod">
          <ac:chgData name="Yebuah, H. (Harry)" userId="S::harryy@nedbank.co.za::0866698a-11b7-4b84-807d-c15c023974bd" providerId="AD" clId="Web-{6D10071F-D0B1-46B1-8903-8643FF472343}" dt="2020-12-04T08:41:18.209" v="135" actId="20577"/>
          <ac:spMkLst>
            <pc:docMk/>
            <pc:sldMk cId="2544642129" sldId="1105"/>
            <ac:spMk id="2" creationId="{DA3AB9E0-4C6D-4A38-B807-2F161DDCD990}"/>
          </ac:spMkLst>
        </pc:spChg>
        <pc:spChg chg="mod">
          <ac:chgData name="Yebuah, H. (Harry)" userId="S::harryy@nedbank.co.za::0866698a-11b7-4b84-807d-c15c023974bd" providerId="AD" clId="Web-{6D10071F-D0B1-46B1-8903-8643FF472343}" dt="2020-12-04T08:38:15.083" v="40" actId="20577"/>
          <ac:spMkLst>
            <pc:docMk/>
            <pc:sldMk cId="2544642129" sldId="1105"/>
            <ac:spMk id="10" creationId="{C59FB56A-DEED-4E60-8544-C1BAA7FF0BFA}"/>
          </ac:spMkLst>
        </pc:spChg>
        <pc:graphicFrameChg chg="mod modGraphic">
          <ac:chgData name="Yebuah, H. (Harry)" userId="S::harryy@nedbank.co.za::0866698a-11b7-4b84-807d-c15c023974bd" providerId="AD" clId="Web-{6D10071F-D0B1-46B1-8903-8643FF472343}" dt="2020-12-04T08:39:58.302" v="50"/>
          <ac:graphicFrameMkLst>
            <pc:docMk/>
            <pc:sldMk cId="2544642129" sldId="1105"/>
            <ac:graphicFrameMk id="8" creationId="{86EDD314-344E-4516-8460-DC247CB6306C}"/>
          </ac:graphicFrameMkLst>
        </pc:graphicFrameChg>
        <pc:picChg chg="add mod">
          <ac:chgData name="Yebuah, H. (Harry)" userId="S::harryy@nedbank.co.za::0866698a-11b7-4b84-807d-c15c023974bd" providerId="AD" clId="Web-{6D10071F-D0B1-46B1-8903-8643FF472343}" dt="2020-12-04T08:39:42.896" v="48" actId="14100"/>
          <ac:picMkLst>
            <pc:docMk/>
            <pc:sldMk cId="2544642129" sldId="1105"/>
            <ac:picMk id="6" creationId="{9EE56634-3330-4C42-A0A3-B4ED51B8CDB7}"/>
          </ac:picMkLst>
        </pc:picChg>
        <pc:picChg chg="del">
          <ac:chgData name="Yebuah, H. (Harry)" userId="S::harryy@nedbank.co.za::0866698a-11b7-4b84-807d-c15c023974bd" providerId="AD" clId="Web-{6D10071F-D0B1-46B1-8903-8643FF472343}" dt="2020-12-04T08:38:40.083" v="42"/>
          <ac:picMkLst>
            <pc:docMk/>
            <pc:sldMk cId="2544642129" sldId="1105"/>
            <ac:picMk id="6146" creationId="{D00085DF-85DE-4E12-AF8C-7C7BAD19B208}"/>
          </ac:picMkLst>
        </pc:picChg>
      </pc:sldChg>
    </pc:docChg>
  </pc:docChgLst>
  <pc:docChgLst>
    <pc:chgData name="Baloyi, N. (Nkateko)" userId="S::nkatekob@nedbank.co.za::fa69e0f7-3956-415f-a69d-7089f8c79907" providerId="AD" clId="Web-{CD304069-27D5-46DB-830E-3A7598FB5FAD}"/>
    <pc:docChg chg="modSld">
      <pc:chgData name="Baloyi, N. (Nkateko)" userId="S::nkatekob@nedbank.co.za::fa69e0f7-3956-415f-a69d-7089f8c79907" providerId="AD" clId="Web-{CD304069-27D5-46DB-830E-3A7598FB5FAD}" dt="2020-12-04T07:54:14.217" v="74" actId="14100"/>
      <pc:docMkLst>
        <pc:docMk/>
      </pc:docMkLst>
      <pc:sldChg chg="modSp">
        <pc:chgData name="Baloyi, N. (Nkateko)" userId="S::nkatekob@nedbank.co.za::fa69e0f7-3956-415f-a69d-7089f8c79907" providerId="AD" clId="Web-{CD304069-27D5-46DB-830E-3A7598FB5FAD}" dt="2020-12-04T07:37:03.388" v="68" actId="20577"/>
        <pc:sldMkLst>
          <pc:docMk/>
          <pc:sldMk cId="1762394307" sldId="1097"/>
        </pc:sldMkLst>
        <pc:spChg chg="mod">
          <ac:chgData name="Baloyi, N. (Nkateko)" userId="S::nkatekob@nedbank.co.za::fa69e0f7-3956-415f-a69d-7089f8c79907" providerId="AD" clId="Web-{CD304069-27D5-46DB-830E-3A7598FB5FAD}" dt="2020-12-04T07:37:03.388" v="68" actId="20577"/>
          <ac:spMkLst>
            <pc:docMk/>
            <pc:sldMk cId="1762394307" sldId="1097"/>
            <ac:spMk id="13" creationId="{00000000-0000-0000-0000-000000000000}"/>
          </ac:spMkLst>
        </pc:spChg>
      </pc:sldChg>
      <pc:sldChg chg="addSp delSp modSp">
        <pc:chgData name="Baloyi, N. (Nkateko)" userId="S::nkatekob@nedbank.co.za::fa69e0f7-3956-415f-a69d-7089f8c79907" providerId="AD" clId="Web-{CD304069-27D5-46DB-830E-3A7598FB5FAD}" dt="2020-12-04T07:54:14.217" v="74" actId="14100"/>
        <pc:sldMkLst>
          <pc:docMk/>
          <pc:sldMk cId="3011532314" sldId="1104"/>
        </pc:sldMkLst>
        <pc:graphicFrameChg chg="del">
          <ac:chgData name="Baloyi, N. (Nkateko)" userId="S::nkatekob@nedbank.co.za::fa69e0f7-3956-415f-a69d-7089f8c79907" providerId="AD" clId="Web-{CD304069-27D5-46DB-830E-3A7598FB5FAD}" dt="2020-12-04T07:53:30.654" v="69"/>
          <ac:graphicFrameMkLst>
            <pc:docMk/>
            <pc:sldMk cId="3011532314" sldId="1104"/>
            <ac:graphicFrameMk id="11" creationId="{0588FD28-C0A7-43CE-8BE4-720A34903951}"/>
          </ac:graphicFrameMkLst>
        </pc:graphicFrameChg>
        <pc:picChg chg="add mod">
          <ac:chgData name="Baloyi, N. (Nkateko)" userId="S::nkatekob@nedbank.co.za::fa69e0f7-3956-415f-a69d-7089f8c79907" providerId="AD" clId="Web-{CD304069-27D5-46DB-830E-3A7598FB5FAD}" dt="2020-12-04T07:54:14.217" v="74" actId="14100"/>
          <ac:picMkLst>
            <pc:docMk/>
            <pc:sldMk cId="3011532314" sldId="1104"/>
            <ac:picMk id="2" creationId="{FA4A14A4-361C-4F5F-9476-4363CFBC4A4C}"/>
          </ac:picMkLst>
        </pc:picChg>
      </pc:sldChg>
    </pc:docChg>
  </pc:docChgLst>
  <pc:docChgLst>
    <pc:chgData name="Yebuah, H. (Harry)" userId="S::harryy@nedbank.co.za::0866698a-11b7-4b84-807d-c15c023974bd" providerId="AD" clId="Web-{3D4DE534-4E5D-4549-A6E6-DE0096CAC3E7}"/>
    <pc:docChg chg="modSld">
      <pc:chgData name="Yebuah, H. (Harry)" userId="S::harryy@nedbank.co.za::0866698a-11b7-4b84-807d-c15c023974bd" providerId="AD" clId="Web-{3D4DE534-4E5D-4549-A6E6-DE0096CAC3E7}" dt="2020-12-04T09:36:24.256" v="951"/>
      <pc:docMkLst>
        <pc:docMk/>
      </pc:docMkLst>
      <pc:sldChg chg="modSp">
        <pc:chgData name="Yebuah, H. (Harry)" userId="S::harryy@nedbank.co.za::0866698a-11b7-4b84-807d-c15c023974bd" providerId="AD" clId="Web-{3D4DE534-4E5D-4549-A6E6-DE0096CAC3E7}" dt="2020-12-04T09:18:19.587" v="365" actId="20577"/>
        <pc:sldMkLst>
          <pc:docMk/>
          <pc:sldMk cId="1762394307" sldId="1097"/>
        </pc:sldMkLst>
        <pc:spChg chg="mod">
          <ac:chgData name="Yebuah, H. (Harry)" userId="S::harryy@nedbank.co.za::0866698a-11b7-4b84-807d-c15c023974bd" providerId="AD" clId="Web-{3D4DE534-4E5D-4549-A6E6-DE0096CAC3E7}" dt="2020-12-04T09:18:19.587" v="365" actId="20577"/>
          <ac:spMkLst>
            <pc:docMk/>
            <pc:sldMk cId="1762394307" sldId="1097"/>
            <ac:spMk id="13" creationId="{00000000-0000-0000-0000-000000000000}"/>
          </ac:spMkLst>
        </pc:spChg>
      </pc:sldChg>
      <pc:sldChg chg="modSp">
        <pc:chgData name="Yebuah, H. (Harry)" userId="S::harryy@nedbank.co.za::0866698a-11b7-4b84-807d-c15c023974bd" providerId="AD" clId="Web-{3D4DE534-4E5D-4549-A6E6-DE0096CAC3E7}" dt="2020-12-04T09:32:41.239" v="587" actId="20577"/>
        <pc:sldMkLst>
          <pc:docMk/>
          <pc:sldMk cId="3011532314" sldId="1104"/>
        </pc:sldMkLst>
        <pc:spChg chg="mod">
          <ac:chgData name="Yebuah, H. (Harry)" userId="S::harryy@nedbank.co.za::0866698a-11b7-4b84-807d-c15c023974bd" providerId="AD" clId="Web-{3D4DE534-4E5D-4549-A6E6-DE0096CAC3E7}" dt="2020-12-04T09:32:17.755" v="586" actId="20577"/>
          <ac:spMkLst>
            <pc:docMk/>
            <pc:sldMk cId="3011532314" sldId="1104"/>
            <ac:spMk id="10" creationId="{5B77A76D-ADDC-453D-9888-B0F65216DA77}"/>
          </ac:spMkLst>
        </pc:spChg>
        <pc:spChg chg="mod">
          <ac:chgData name="Yebuah, H. (Harry)" userId="S::harryy@nedbank.co.za::0866698a-11b7-4b84-807d-c15c023974bd" providerId="AD" clId="Web-{3D4DE534-4E5D-4549-A6E6-DE0096CAC3E7}" dt="2020-12-04T09:32:41.239" v="587" actId="20577"/>
          <ac:spMkLst>
            <pc:docMk/>
            <pc:sldMk cId="3011532314" sldId="1104"/>
            <ac:spMk id="13" creationId="{00000000-0000-0000-0000-000000000000}"/>
          </ac:spMkLst>
        </pc:spChg>
      </pc:sldChg>
      <pc:sldChg chg="modSp">
        <pc:chgData name="Yebuah, H. (Harry)" userId="S::harryy@nedbank.co.za::0866698a-11b7-4b84-807d-c15c023974bd" providerId="AD" clId="Web-{3D4DE534-4E5D-4549-A6E6-DE0096CAC3E7}" dt="2020-12-04T09:27:12.994" v="500" actId="20577"/>
        <pc:sldMkLst>
          <pc:docMk/>
          <pc:sldMk cId="2544642129" sldId="1105"/>
        </pc:sldMkLst>
        <pc:spChg chg="mod">
          <ac:chgData name="Yebuah, H. (Harry)" userId="S::harryy@nedbank.co.za::0866698a-11b7-4b84-807d-c15c023974bd" providerId="AD" clId="Web-{3D4DE534-4E5D-4549-A6E6-DE0096CAC3E7}" dt="2020-12-04T09:27:12.994" v="500" actId="20577"/>
          <ac:spMkLst>
            <pc:docMk/>
            <pc:sldMk cId="2544642129" sldId="1105"/>
            <ac:spMk id="2" creationId="{DA3AB9E0-4C6D-4A38-B807-2F161DDCD990}"/>
          </ac:spMkLst>
        </pc:spChg>
        <pc:graphicFrameChg chg="mod modGraphic">
          <ac:chgData name="Yebuah, H. (Harry)" userId="S::harryy@nedbank.co.za::0866698a-11b7-4b84-807d-c15c023974bd" providerId="AD" clId="Web-{3D4DE534-4E5D-4549-A6E6-DE0096CAC3E7}" dt="2020-12-04T09:24:46.281" v="410"/>
          <ac:graphicFrameMkLst>
            <pc:docMk/>
            <pc:sldMk cId="2544642129" sldId="1105"/>
            <ac:graphicFrameMk id="5" creationId="{E74575F7-8797-44D9-8E75-53F0842EA5A1}"/>
          </ac:graphicFrameMkLst>
        </pc:graphicFrameChg>
        <pc:graphicFrameChg chg="mod modGraphic">
          <ac:chgData name="Yebuah, H. (Harry)" userId="S::harryy@nedbank.co.za::0866698a-11b7-4b84-807d-c15c023974bd" providerId="AD" clId="Web-{3D4DE534-4E5D-4549-A6E6-DE0096CAC3E7}" dt="2020-12-04T09:24:54.812" v="416"/>
          <ac:graphicFrameMkLst>
            <pc:docMk/>
            <pc:sldMk cId="2544642129" sldId="1105"/>
            <ac:graphicFrameMk id="8" creationId="{86EDD314-344E-4516-8460-DC247CB6306C}"/>
          </ac:graphicFrameMkLst>
        </pc:graphicFrameChg>
      </pc:sldChg>
      <pc:sldChg chg="modSp">
        <pc:chgData name="Yebuah, H. (Harry)" userId="S::harryy@nedbank.co.za::0866698a-11b7-4b84-807d-c15c023974bd" providerId="AD" clId="Web-{3D4DE534-4E5D-4549-A6E6-DE0096CAC3E7}" dt="2020-12-04T09:36:24.256" v="951"/>
        <pc:sldMkLst>
          <pc:docMk/>
          <pc:sldMk cId="3041054640" sldId="1109"/>
        </pc:sldMkLst>
        <pc:spChg chg="mod">
          <ac:chgData name="Yebuah, H. (Harry)" userId="S::harryy@nedbank.co.za::0866698a-11b7-4b84-807d-c15c023974bd" providerId="AD" clId="Web-{3D4DE534-4E5D-4549-A6E6-DE0096CAC3E7}" dt="2020-12-04T09:33:59.474" v="591" actId="20577"/>
          <ac:spMkLst>
            <pc:docMk/>
            <pc:sldMk cId="3041054640" sldId="1109"/>
            <ac:spMk id="2" creationId="{7553F0E9-8B26-4C60-A5BF-A93CF4AAD782}"/>
          </ac:spMkLst>
        </pc:spChg>
        <pc:graphicFrameChg chg="mod modGraphic">
          <ac:chgData name="Yebuah, H. (Harry)" userId="S::harryy@nedbank.co.za::0866698a-11b7-4b84-807d-c15c023974bd" providerId="AD" clId="Web-{3D4DE534-4E5D-4549-A6E6-DE0096CAC3E7}" dt="2020-12-04T09:36:24.256" v="951"/>
          <ac:graphicFrameMkLst>
            <pc:docMk/>
            <pc:sldMk cId="3041054640" sldId="1109"/>
            <ac:graphicFrameMk id="6" creationId="{5528B40E-37D3-48E5-BC67-7EE304E7DA65}"/>
          </ac:graphicFrameMkLst>
        </pc:graphicFrameChg>
      </pc:sldChg>
      <pc:sldChg chg="modSp">
        <pc:chgData name="Yebuah, H. (Harry)" userId="S::harryy@nedbank.co.za::0866698a-11b7-4b84-807d-c15c023974bd" providerId="AD" clId="Web-{3D4DE534-4E5D-4549-A6E6-DE0096CAC3E7}" dt="2020-12-04T09:20:52.572" v="385" actId="20577"/>
        <pc:sldMkLst>
          <pc:docMk/>
          <pc:sldMk cId="49541049" sldId="1110"/>
        </pc:sldMkLst>
        <pc:spChg chg="mod">
          <ac:chgData name="Yebuah, H. (Harry)" userId="S::harryy@nedbank.co.za::0866698a-11b7-4b84-807d-c15c023974bd" providerId="AD" clId="Web-{3D4DE534-4E5D-4549-A6E6-DE0096CAC3E7}" dt="2020-12-04T09:20:52.572" v="385" actId="20577"/>
          <ac:spMkLst>
            <pc:docMk/>
            <pc:sldMk cId="49541049" sldId="1110"/>
            <ac:spMk id="16" creationId="{00000000-0000-0000-0000-000000000000}"/>
          </ac:spMkLst>
        </pc:spChg>
      </pc:sldChg>
      <pc:sldChg chg="modSp">
        <pc:chgData name="Yebuah, H. (Harry)" userId="S::harryy@nedbank.co.za::0866698a-11b7-4b84-807d-c15c023974bd" providerId="AD" clId="Web-{3D4DE534-4E5D-4549-A6E6-DE0096CAC3E7}" dt="2020-12-04T09:19:04.900" v="382"/>
        <pc:sldMkLst>
          <pc:docMk/>
          <pc:sldMk cId="2309454099" sldId="1111"/>
        </pc:sldMkLst>
        <pc:graphicFrameChg chg="mod modGraphic">
          <ac:chgData name="Yebuah, H. (Harry)" userId="S::harryy@nedbank.co.za::0866698a-11b7-4b84-807d-c15c023974bd" providerId="AD" clId="Web-{3D4DE534-4E5D-4549-A6E6-DE0096CAC3E7}" dt="2020-12-04T09:19:04.900" v="382"/>
          <ac:graphicFrameMkLst>
            <pc:docMk/>
            <pc:sldMk cId="2309454099" sldId="1111"/>
            <ac:graphicFrameMk id="2" creationId="{9FBE40E3-CF2D-42E3-8487-126D35C62461}"/>
          </ac:graphicFrameMkLst>
        </pc:graphicFrameChg>
      </pc:sldChg>
    </pc:docChg>
  </pc:docChgLst>
  <pc:docChgLst>
    <pc:chgData name="Yebuah, H. (Harry)" userId="S::harryy@nedbank.co.za::0866698a-11b7-4b84-807d-c15c023974bd" providerId="AD" clId="Web-{0DDA9183-ABB2-4188-9943-D663189D942D}"/>
    <pc:docChg chg="modSld">
      <pc:chgData name="Yebuah, H. (Harry)" userId="S::harryy@nedbank.co.za::0866698a-11b7-4b84-807d-c15c023974bd" providerId="AD" clId="Web-{0DDA9183-ABB2-4188-9943-D663189D942D}" dt="2020-12-07T04:17:37.839" v="159" actId="20577"/>
      <pc:docMkLst>
        <pc:docMk/>
      </pc:docMkLst>
      <pc:sldChg chg="modSp">
        <pc:chgData name="Yebuah, H. (Harry)" userId="S::harryy@nedbank.co.za::0866698a-11b7-4b84-807d-c15c023974bd" providerId="AD" clId="Web-{0DDA9183-ABB2-4188-9943-D663189D942D}" dt="2020-12-07T04:17:37.839" v="158" actId="20577"/>
        <pc:sldMkLst>
          <pc:docMk/>
          <pc:sldMk cId="2544642129" sldId="1105"/>
        </pc:sldMkLst>
        <pc:spChg chg="mod">
          <ac:chgData name="Yebuah, H. (Harry)" userId="S::harryy@nedbank.co.za::0866698a-11b7-4b84-807d-c15c023974bd" providerId="AD" clId="Web-{0DDA9183-ABB2-4188-9943-D663189D942D}" dt="2020-12-07T04:17:37.839" v="158" actId="20577"/>
          <ac:spMkLst>
            <pc:docMk/>
            <pc:sldMk cId="2544642129" sldId="1105"/>
            <ac:spMk id="2" creationId="{DA3AB9E0-4C6D-4A38-B807-2F161DDCD99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c315577\AppData\Local\Microsoft\Windows\INetCache\Content.Outlook\AE32LMJ1\Blockers%20Defects%20%20Main%20Function%20IFTR_11%2012%20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Testing planned vs actual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844120094744253E-2"/>
          <c:y val="0.21060606060606066"/>
          <c:w val="0.94313961974265415"/>
          <c:h val="0.59353183857882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Downtime!$B$6</c:f>
              <c:strCache>
                <c:ptCount val="1"/>
                <c:pt idx="0">
                  <c:v>Planned testing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Downtime!$C$5:$N$5</c:f>
              <c:numCache>
                <c:formatCode>d\-mmm</c:formatCode>
                <c:ptCount val="12"/>
                <c:pt idx="0">
                  <c:v>44165</c:v>
                </c:pt>
                <c:pt idx="1">
                  <c:v>44166</c:v>
                </c:pt>
                <c:pt idx="2">
                  <c:v>44167</c:v>
                </c:pt>
                <c:pt idx="3">
                  <c:v>44168</c:v>
                </c:pt>
                <c:pt idx="4">
                  <c:v>44169</c:v>
                </c:pt>
                <c:pt idx="5">
                  <c:v>44170</c:v>
                </c:pt>
                <c:pt idx="6">
                  <c:v>44171</c:v>
                </c:pt>
                <c:pt idx="7">
                  <c:v>44172</c:v>
                </c:pt>
                <c:pt idx="8">
                  <c:v>44173</c:v>
                </c:pt>
                <c:pt idx="9">
                  <c:v>44174</c:v>
                </c:pt>
                <c:pt idx="10">
                  <c:v>44175</c:v>
                </c:pt>
                <c:pt idx="11">
                  <c:v>44176</c:v>
                </c:pt>
              </c:numCache>
            </c:numRef>
          </c:cat>
          <c:val>
            <c:numRef>
              <c:f>Downtime!$C$6:$N$6</c:f>
              <c:numCache>
                <c:formatCode>General</c:formatCode>
                <c:ptCount val="12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0</c:v>
                </c:pt>
                <c:pt idx="6">
                  <c:v>0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5-42BF-A8BC-CCE6608FCE49}"/>
            </c:ext>
          </c:extLst>
        </c:ser>
        <c:ser>
          <c:idx val="1"/>
          <c:order val="1"/>
          <c:tx>
            <c:strRef>
              <c:f>Downtime!$B$7</c:f>
              <c:strCache>
                <c:ptCount val="1"/>
                <c:pt idx="0">
                  <c:v>Down time experienced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numRef>
              <c:f>Downtime!$C$5:$N$5</c:f>
              <c:numCache>
                <c:formatCode>d\-mmm</c:formatCode>
                <c:ptCount val="12"/>
                <c:pt idx="0">
                  <c:v>44165</c:v>
                </c:pt>
                <c:pt idx="1">
                  <c:v>44166</c:v>
                </c:pt>
                <c:pt idx="2">
                  <c:v>44167</c:v>
                </c:pt>
                <c:pt idx="3">
                  <c:v>44168</c:v>
                </c:pt>
                <c:pt idx="4">
                  <c:v>44169</c:v>
                </c:pt>
                <c:pt idx="5">
                  <c:v>44170</c:v>
                </c:pt>
                <c:pt idx="6">
                  <c:v>44171</c:v>
                </c:pt>
                <c:pt idx="7">
                  <c:v>44172</c:v>
                </c:pt>
                <c:pt idx="8">
                  <c:v>44173</c:v>
                </c:pt>
                <c:pt idx="9">
                  <c:v>44174</c:v>
                </c:pt>
                <c:pt idx="10">
                  <c:v>44175</c:v>
                </c:pt>
                <c:pt idx="11">
                  <c:v>44176</c:v>
                </c:pt>
              </c:numCache>
            </c:numRef>
          </c:cat>
          <c:val>
            <c:numRef>
              <c:f>Downtime!$C$7:$N$7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E5-42BF-A8BC-CCE6608FCE49}"/>
            </c:ext>
          </c:extLst>
        </c:ser>
        <c:ser>
          <c:idx val="2"/>
          <c:order val="2"/>
          <c:tx>
            <c:strRef>
              <c:f>Downtime!$B$8</c:f>
              <c:strCache>
                <c:ptCount val="1"/>
                <c:pt idx="0">
                  <c:v>Actual testing time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numRef>
              <c:f>Downtime!$C$5:$N$5</c:f>
              <c:numCache>
                <c:formatCode>d\-mmm</c:formatCode>
                <c:ptCount val="12"/>
                <c:pt idx="0">
                  <c:v>44165</c:v>
                </c:pt>
                <c:pt idx="1">
                  <c:v>44166</c:v>
                </c:pt>
                <c:pt idx="2">
                  <c:v>44167</c:v>
                </c:pt>
                <c:pt idx="3">
                  <c:v>44168</c:v>
                </c:pt>
                <c:pt idx="4">
                  <c:v>44169</c:v>
                </c:pt>
                <c:pt idx="5">
                  <c:v>44170</c:v>
                </c:pt>
                <c:pt idx="6">
                  <c:v>44171</c:v>
                </c:pt>
                <c:pt idx="7">
                  <c:v>44172</c:v>
                </c:pt>
                <c:pt idx="8">
                  <c:v>44173</c:v>
                </c:pt>
                <c:pt idx="9">
                  <c:v>44174</c:v>
                </c:pt>
                <c:pt idx="10">
                  <c:v>44175</c:v>
                </c:pt>
                <c:pt idx="11">
                  <c:v>44176</c:v>
                </c:pt>
              </c:numCache>
            </c:numRef>
          </c:cat>
          <c:val>
            <c:numRef>
              <c:f>Downtime!$C$8:$N$8</c:f>
              <c:numCache>
                <c:formatCode>General</c:formatCode>
                <c:ptCount val="12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0</c:v>
                </c:pt>
                <c:pt idx="6">
                  <c:v>0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E5-42BF-A8BC-CCE6608FC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0062992"/>
        <c:axId val="2117608272"/>
        <c:axId val="0"/>
      </c:bar3DChart>
      <c:dateAx>
        <c:axId val="212006299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08272"/>
        <c:crosses val="autoZero"/>
        <c:auto val="1"/>
        <c:lblOffset val="100"/>
        <c:baseTimeUnit val="days"/>
      </c:dateAx>
      <c:valAx>
        <c:axId val="211760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06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68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2" y="2"/>
            <a:ext cx="295068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61"/>
            <a:ext cx="295068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2" y="9441961"/>
            <a:ext cx="295068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ECA580-0461-41D9-A7BA-8B22019AC08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41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68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492" y="2"/>
            <a:ext cx="295068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0981"/>
            <a:ext cx="5447674" cy="44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61"/>
            <a:ext cx="295068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492" y="9441961"/>
            <a:ext cx="295068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5" tIns="45720" rIns="91445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3D1EA8-97FA-4C13-8845-62259E57D34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648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9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7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128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66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33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768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41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1EA8-97FA-4C13-8845-62259E57D344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1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876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8915400" y="6629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 descr="N LOGO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7559" y="228600"/>
            <a:ext cx="1524000" cy="1546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43600"/>
            <a:ext cx="3352800" cy="310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1800" y="5943600"/>
            <a:ext cx="1845441" cy="2376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743200" y="6429345"/>
            <a:ext cx="601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200" b="0" i="0" u="none" strike="noStrike" kern="1200" baseline="3000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Arial" charset="0"/>
              </a:rPr>
              <a:t>Nedbank Limited Reg No 1951/000009/06. Authorised financial services and registered credit provider (NCRCP16).</a:t>
            </a:r>
          </a:p>
        </p:txBody>
      </p:sp>
    </p:spTree>
    <p:extLst>
      <p:ext uri="{BB962C8B-B14F-4D97-AF65-F5344CB8AC3E}">
        <p14:creationId xmlns:p14="http://schemas.microsoft.com/office/powerpoint/2010/main" val="11354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47800"/>
            <a:ext cx="91440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200" y="990600"/>
            <a:ext cx="8712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95400"/>
            <a:ext cx="8715436" cy="50292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00000"/>
              <a:buFont typeface="Arial" pitchFamily="34" charset="0"/>
              <a:buChar char="■"/>
              <a:defRPr sz="1800"/>
            </a:lvl1pPr>
            <a:lvl2pPr>
              <a:buClr>
                <a:schemeClr val="tx2"/>
              </a:buClr>
              <a:buFont typeface="Arial" pitchFamily="34" charset="0"/>
              <a:buChar char="■"/>
              <a:defRPr sz="1600"/>
            </a:lvl2pPr>
            <a:lvl3pPr>
              <a:buClr>
                <a:schemeClr val="tx2"/>
              </a:buClr>
              <a:buFont typeface="Arial" pitchFamily="34" charset="0"/>
              <a:buChar char="■"/>
              <a:defRPr sz="1600"/>
            </a:lvl3pPr>
            <a:lvl4pPr>
              <a:buClr>
                <a:schemeClr val="tx2"/>
              </a:buClr>
              <a:buFont typeface="Arial" pitchFamily="34" charset="0"/>
              <a:buChar char="■"/>
              <a:defRPr sz="1600"/>
            </a:lvl4pPr>
            <a:lvl5pPr>
              <a:buClr>
                <a:schemeClr val="tx2"/>
              </a:buClr>
              <a:buFont typeface="Arial" pitchFamily="34" charset="0"/>
              <a:buChar char="■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41" y="361033"/>
            <a:ext cx="7329459" cy="49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7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1513"/>
            <a:ext cx="91440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200" y="757575"/>
            <a:ext cx="8712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00000"/>
              <a:buFont typeface="Arial" pitchFamily="34" charset="0"/>
              <a:buChar char="■"/>
              <a:defRPr sz="1800"/>
            </a:lvl1pPr>
            <a:lvl2pPr>
              <a:buClr>
                <a:schemeClr val="tx2"/>
              </a:buClr>
              <a:buFont typeface="Arial" pitchFamily="34" charset="0"/>
              <a:buChar char="■"/>
              <a:defRPr sz="1600"/>
            </a:lvl2pPr>
            <a:lvl3pPr>
              <a:buClr>
                <a:schemeClr val="tx2"/>
              </a:buClr>
              <a:buFont typeface="Arial" pitchFamily="34" charset="0"/>
              <a:buChar char="■"/>
              <a:defRPr sz="1600"/>
            </a:lvl3pPr>
            <a:lvl4pPr>
              <a:buClr>
                <a:schemeClr val="tx2"/>
              </a:buClr>
              <a:buFont typeface="Arial" pitchFamily="34" charset="0"/>
              <a:buChar char="■"/>
              <a:defRPr sz="1600"/>
            </a:lvl4pPr>
            <a:lvl5pPr>
              <a:buClr>
                <a:schemeClr val="tx2"/>
              </a:buClr>
              <a:buFont typeface="Arial" pitchFamily="34" charset="0"/>
              <a:buChar char="■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41" y="56198"/>
            <a:ext cx="7329459" cy="642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00" y="54600"/>
            <a:ext cx="1332000" cy="6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2914" y="304801"/>
            <a:ext cx="7449380" cy="56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5189"/>
            <a:ext cx="897791" cy="189167"/>
          </a:xfrm>
          <a:prstGeom prst="rect">
            <a:avLst/>
          </a:prstGeom>
        </p:spPr>
      </p:pic>
      <p:pic>
        <p:nvPicPr>
          <p:cNvPr id="7" name="Picture 6" descr="N LOGO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8414" y="228600"/>
            <a:ext cx="628129" cy="637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" y="6449053"/>
            <a:ext cx="1568617" cy="1453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3" r:id="rId2"/>
    <p:sldLayoutId id="2147484456" r:id="rId3"/>
  </p:sldLayoutIdLst>
  <p:hf sldNum="0" hdr="0" ftr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lang="en-US" sz="2800" b="1" dirty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Font typeface="Webdings" pitchFamily="18" charset="2"/>
        <a:buChar char="=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8325" indent="-228600" algn="l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Font typeface="Courier New" pitchFamily="49" charset="0"/>
        <a:buChar char="o"/>
        <a:defRPr>
          <a:solidFill>
            <a:schemeClr val="tx1"/>
          </a:solidFill>
          <a:latin typeface="Calibri" pitchFamily="34" charset="0"/>
        </a:defRPr>
      </a:lvl2pPr>
      <a:lvl3pPr marL="911225" indent="-222250" algn="l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Font typeface="Arial" charset="0"/>
        <a:buChar char="●"/>
        <a:defRPr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10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6.xml"/><Relationship Id="rId7" Type="http://schemas.openxmlformats.org/officeDocument/2006/relationships/image" Target="../media/image7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RANGE!A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RANGE!A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#RANGE!A1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#RANGE!A1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61859"/>
            <a:ext cx="6781800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sz="3600"/>
              <a:t>Testing Progress Report &amp; Plan </a:t>
            </a:r>
          </a:p>
          <a:p>
            <a:pPr algn="ctr">
              <a:lnSpc>
                <a:spcPct val="150000"/>
              </a:lnSpc>
            </a:pPr>
            <a:r>
              <a:rPr lang="en-ZA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2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203" y="848327"/>
            <a:ext cx="8781197" cy="5552473"/>
          </a:xfrm>
          <a:prstGeom prst="roundRect">
            <a:avLst>
              <a:gd name="adj" fmla="val 41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4290" tIns="37145" rIns="74290" bIns="37145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ZA" sz="1000" b="1">
              <a:latin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257" y="320824"/>
            <a:ext cx="7386763" cy="258406"/>
          </a:xfrm>
        </p:spPr>
        <p:txBody>
          <a:bodyPr>
            <a:normAutofit/>
          </a:bodyPr>
          <a:lstStyle/>
          <a:p>
            <a:r>
              <a:rPr lang="en-ZA">
                <a:latin typeface="+mj-lt"/>
                <a:cs typeface="Calibri" panose="020F0502020204030204" pitchFamily="34" charset="0"/>
              </a:rPr>
              <a:t>Defect Summary and Downtime</a:t>
            </a:r>
            <a:endParaRPr lang="en-ZA" b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137348"/>
            <a:ext cx="2519388" cy="4388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ZA" sz="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Top </a:t>
            </a:r>
            <a:r>
              <a:rPr lang="en-ZA" sz="800" i="1" kern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kumimoji="0" lang="en-ZA" sz="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Defects and Downtime for the past</a:t>
            </a:r>
            <a:r>
              <a:rPr lang="en-ZA" sz="800" i="1" kern="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kumimoji="0" lang="en-ZA" sz="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week. These are a priority and blockers for go live.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7A76D-ADDC-453D-9888-B0F65216DA77}"/>
              </a:ext>
            </a:extLst>
          </p:cNvPr>
          <p:cNvSpPr txBox="1"/>
          <p:nvPr/>
        </p:nvSpPr>
        <p:spPr>
          <a:xfrm>
            <a:off x="76200" y="838200"/>
            <a:ext cx="8781197" cy="5552473"/>
          </a:xfrm>
          <a:prstGeom prst="roundRect">
            <a:avLst>
              <a:gd name="adj" fmla="val 41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4290" tIns="37145" rIns="74290" bIns="37145" rtlCol="0" anchor="t">
            <a:noAutofit/>
          </a:bodyPr>
          <a:lstStyle/>
          <a:p>
            <a:pPr>
              <a:defRPr/>
            </a:pPr>
            <a:r>
              <a:rPr kumimoji="0" lang="en-Z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The following are the top </a:t>
            </a:r>
            <a:r>
              <a:rPr lang="en-ZA" sz="1000" b="1" dirty="0">
                <a:solidFill>
                  <a:srgbClr val="000000"/>
                </a:solidFill>
                <a:latin typeface="Calibri"/>
                <a:cs typeface="Calibri"/>
              </a:rPr>
              <a:t>2 </a:t>
            </a:r>
            <a:r>
              <a:rPr kumimoji="0" lang="en-Z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defects that requires priority</a:t>
            </a:r>
            <a:r>
              <a: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315875 Financial transaction exception</a:t>
            </a:r>
            <a:r>
              <a:rPr lang="en-ZA" sz="1000" b="1" dirty="0">
                <a:solidFill>
                  <a:srgbClr val="000000"/>
                </a:solidFill>
                <a:latin typeface="Calibri"/>
                <a:cs typeface="Calibri"/>
              </a:rPr>
              <a:t>s details are being reported as customer exceptions (In Analysis)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000" b="1" dirty="0">
                <a:solidFill>
                  <a:srgbClr val="000000"/>
                </a:solidFill>
                <a:latin typeface="Calibri"/>
                <a:cs typeface="Calibri"/>
              </a:rPr>
              <a:t>UID8263-49 GBS accounts are routed to Retail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ZA" sz="1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ZA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FA03C-7B03-4554-9EF5-89AE952D2040}"/>
              </a:ext>
            </a:extLst>
          </p:cNvPr>
          <p:cNvSpPr txBox="1"/>
          <p:nvPr/>
        </p:nvSpPr>
        <p:spPr>
          <a:xfrm>
            <a:off x="349165" y="1693717"/>
            <a:ext cx="1391565" cy="17352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ZA" sz="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ZA" sz="800" kern="0" dirty="0">
                <a:solidFill>
                  <a:srgbClr val="000000"/>
                </a:solidFill>
                <a:latin typeface="Calibri"/>
                <a:cs typeface="Calibri"/>
              </a:rPr>
              <a:t>There are currently 11 open defects of which 1 defects highlighted above requires priority.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ZA" sz="800" kern="0" dirty="0">
                <a:solidFill>
                  <a:srgbClr val="000000"/>
                </a:solidFill>
                <a:latin typeface="Calibri"/>
                <a:cs typeface="Calibri"/>
              </a:rPr>
              <a:t>6 are under retest. These will have to be resolved before go live.</a:t>
            </a:r>
          </a:p>
          <a:p>
            <a:pPr>
              <a:lnSpc>
                <a:spcPct val="150000"/>
              </a:lnSpc>
              <a:defRPr/>
            </a:pPr>
            <a:endParaRPr lang="en-ZA" sz="8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649DD-5480-4C53-8BFF-4E47642022EF}"/>
              </a:ext>
            </a:extLst>
          </p:cNvPr>
          <p:cNvSpPr txBox="1"/>
          <p:nvPr/>
        </p:nvSpPr>
        <p:spPr>
          <a:xfrm>
            <a:off x="5798229" y="1054475"/>
            <a:ext cx="3211568" cy="9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ZA" sz="10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</a:p>
          <a:p>
            <a:pPr lvl="0">
              <a:lnSpc>
                <a:spcPct val="150000"/>
              </a:lnSpc>
              <a:defRPr/>
            </a:pPr>
            <a:r>
              <a:rPr lang="en-ZA" sz="1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bar charts illustrates the planned testing hours vs actual testing time further detailing the downtime for as at </a:t>
            </a:r>
            <a:r>
              <a:rPr lang="en-ZA" sz="10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11/12. </a:t>
            </a:r>
            <a:endParaRPr lang="en-ZA" sz="1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588FD28-C0A7-43CE-8BE4-720A34903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4540"/>
              </p:ext>
            </p:extLst>
          </p:nvPr>
        </p:nvGraphicFramePr>
        <p:xfrm>
          <a:off x="3592755" y="2445046"/>
          <a:ext cx="4900930" cy="354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0115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ZA" sz="1000" b="1">
              <a:latin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257" y="320824"/>
            <a:ext cx="7386763" cy="258406"/>
          </a:xfrm>
        </p:spPr>
        <p:txBody>
          <a:bodyPr>
            <a:normAutofit/>
          </a:bodyPr>
          <a:lstStyle/>
          <a:p>
            <a:r>
              <a:rPr lang="en-ZA">
                <a:cs typeface="Calibri" panose="020F0502020204030204" pitchFamily="34" charset="0"/>
              </a:rPr>
              <a:t> </a:t>
            </a:r>
            <a:r>
              <a:rPr lang="en-ZA">
                <a:latin typeface="+mj-lt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997843" y="6249826"/>
            <a:ext cx="2650603" cy="5092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0" i="0" u="none" strike="noStrike" cap="none" normalizeH="0" baseline="0">
              <a:ln>
                <a:noFill/>
              </a:ln>
              <a:solidFill>
                <a:srgbClr val="537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725" y="790573"/>
            <a:ext cx="8766175" cy="5610227"/>
          </a:xfrm>
          <a:prstGeom prst="roundRect">
            <a:avLst>
              <a:gd name="adj" fmla="val 41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4290" tIns="37145" rIns="74290" bIns="37145" rtlCol="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ZA" sz="900" b="1" dirty="0">
                <a:solidFill>
                  <a:schemeClr val="tx1"/>
                </a:solidFill>
                <a:latin typeface="Calibri"/>
                <a:cs typeface="Calibri"/>
              </a:rPr>
              <a:t>Status Update as at 10/12/2020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Testing focus for the 1 week was </a:t>
            </a:r>
            <a:r>
              <a:rPr lang="en-ZA" sz="900" dirty="0" err="1">
                <a:solidFill>
                  <a:schemeClr val="tx1"/>
                </a:solidFill>
                <a:latin typeface="Calibri"/>
                <a:cs typeface="Calibri"/>
              </a:rPr>
              <a:t>mainy</a:t>
            </a: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 focused on China System component :</a:t>
            </a:r>
          </a:p>
          <a:p>
            <a:pPr marL="627063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 err="1">
                <a:solidFill>
                  <a:schemeClr val="tx1"/>
                </a:solidFill>
                <a:latin typeface="Calibri"/>
                <a:cs typeface="Calibri"/>
              </a:rPr>
              <a:t>BopCus_In</a:t>
            </a: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/Out, </a:t>
            </a:r>
            <a:r>
              <a:rPr lang="en-ZA" sz="900" dirty="0" err="1">
                <a:solidFill>
                  <a:schemeClr val="tx1"/>
                </a:solidFill>
                <a:latin typeface="Calibri"/>
                <a:cs typeface="Calibri"/>
              </a:rPr>
              <a:t>Nonreportables</a:t>
            </a: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 In/Out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27% </a:t>
            </a: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rate achieved, and below are the results for data and Manual testing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Current Test Cases </a:t>
            </a:r>
            <a:r>
              <a:rPr lang="en-ZA" sz="900" dirty="0">
                <a:solidFill>
                  <a:srgbClr val="00B0F0"/>
                </a:solidFill>
                <a:latin typeface="Calibri"/>
                <a:ea typeface="+mn-lt"/>
                <a:cs typeface="Calibri"/>
              </a:rPr>
              <a:t>678</a:t>
            </a:r>
            <a:endParaRPr lang="en-ZA" sz="9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b="1" dirty="0">
                <a:solidFill>
                  <a:schemeClr val="tx1"/>
                </a:solidFill>
                <a:latin typeface="Calibri"/>
                <a:cs typeface="Calibri"/>
              </a:rPr>
              <a:t>Key focus areas which progress has been made and can be covered</a:t>
            </a:r>
            <a:endParaRPr lang="en-ZA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Confidence level is high on </a:t>
            </a:r>
            <a:r>
              <a:rPr lang="en-ZA" sz="900" dirty="0" err="1">
                <a:solidFill>
                  <a:srgbClr val="00B0F0"/>
                </a:solidFill>
                <a:latin typeface="Calibri"/>
                <a:cs typeface="Calibri"/>
              </a:rPr>
              <a:t>Bopcus</a:t>
            </a: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 In and Out based on the current requirements in hand. 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Confidence level is low on Non Reportable Out Testing. Defects logged for China Systems.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Confidence level is low on Non Reportable In Testing. Defects logged for China Systems due to blocker where there are no transactions flowing in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Retest for Suspense  &amp; Impersonal accounts defects  testing.  </a:t>
            </a:r>
            <a:endParaRPr lang="en-ZA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ZA" sz="900" b="1" dirty="0">
                <a:solidFill>
                  <a:schemeClr val="tx1"/>
                </a:solidFill>
                <a:latin typeface="Calibri"/>
                <a:cs typeface="Calibri"/>
              </a:rPr>
              <a:t>Areas of concern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Reason code fix/removal – Not yet delivered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There is currently no data available for </a:t>
            </a:r>
            <a:r>
              <a:rPr lang="en-ZA" sz="900" dirty="0" err="1">
                <a:solidFill>
                  <a:schemeClr val="tx1"/>
                </a:solidFill>
                <a:latin typeface="Calibri"/>
                <a:cs typeface="Calibri"/>
              </a:rPr>
              <a:t>NonReportable</a:t>
            </a:r>
            <a:r>
              <a:rPr lang="en-ZA" sz="900" dirty="0">
                <a:solidFill>
                  <a:schemeClr val="tx1"/>
                </a:solidFill>
                <a:latin typeface="Calibri"/>
                <a:cs typeface="Calibri"/>
              </a:rPr>
              <a:t>  S&amp;I flow out,  no testing done, and issue has been addressed with the project team.</a:t>
            </a:r>
            <a:endParaRPr lang="en-ZA" sz="9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There is currently no </a:t>
            </a:r>
            <a:r>
              <a:rPr lang="en-ZA" sz="900" dirty="0" err="1">
                <a:solidFill>
                  <a:srgbClr val="00B0F0"/>
                </a:solidFill>
                <a:latin typeface="Calibri"/>
                <a:cs typeface="Calibri"/>
              </a:rPr>
              <a:t>Finsurve</a:t>
            </a: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 exceptions picked up  for </a:t>
            </a:r>
            <a:r>
              <a:rPr lang="en-ZA" sz="900" dirty="0" err="1">
                <a:solidFill>
                  <a:srgbClr val="00B0F0"/>
                </a:solidFill>
                <a:latin typeface="Calibri"/>
                <a:cs typeface="Calibri"/>
              </a:rPr>
              <a:t>Bopcus_Out</a:t>
            </a: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  for the month of Oct, no testing done, and issue has been addressed with the project team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There is currently no transactions flowing through for </a:t>
            </a:r>
            <a:r>
              <a:rPr lang="en-ZA" sz="900" dirty="0" err="1">
                <a:solidFill>
                  <a:srgbClr val="00B0F0"/>
                </a:solidFill>
                <a:latin typeface="Calibri"/>
                <a:cs typeface="Calibri"/>
              </a:rPr>
              <a:t>NonReportable</a:t>
            </a:r>
            <a:r>
              <a:rPr lang="en-ZA" sz="900" dirty="0">
                <a:solidFill>
                  <a:srgbClr val="00B0F0"/>
                </a:solidFill>
                <a:latin typeface="Calibri"/>
                <a:cs typeface="Calibri"/>
              </a:rPr>
              <a:t>  China System flow in,  no testing done, and issue has been addressed with the project team.</a:t>
            </a:r>
          </a:p>
          <a:p>
            <a:pPr>
              <a:lnSpc>
                <a:spcPct val="150000"/>
              </a:lnSpc>
            </a:pPr>
            <a:endParaRPr lang="en-ZA" sz="9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ZA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41" y="381000"/>
            <a:ext cx="4197377" cy="318135"/>
          </a:xfrm>
        </p:spPr>
        <p:txBody>
          <a:bodyPr/>
          <a:lstStyle/>
          <a:p>
            <a:r>
              <a:rPr lang="en-US">
                <a:latin typeface="+mj-lt"/>
              </a:rPr>
              <a:t>Deliverables Cont1</a:t>
            </a:r>
            <a:endParaRPr lang="en-ZA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BE40E3-CF2D-42E3-8487-126D35C6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13944"/>
              </p:ext>
            </p:extLst>
          </p:nvPr>
        </p:nvGraphicFramePr>
        <p:xfrm>
          <a:off x="490652" y="877634"/>
          <a:ext cx="7905668" cy="5020539"/>
        </p:xfrm>
        <a:graphic>
          <a:graphicData uri="http://schemas.openxmlformats.org/drawingml/2006/table">
            <a:tbl>
              <a:tblPr/>
              <a:tblGrid>
                <a:gridCol w="523834">
                  <a:extLst>
                    <a:ext uri="{9D8B030D-6E8A-4147-A177-3AD203B41FA5}">
                      <a16:colId xmlns:a16="http://schemas.microsoft.com/office/drawing/2014/main" val="17471035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66204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03897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6739789"/>
                    </a:ext>
                  </a:extLst>
                </a:gridCol>
                <a:gridCol w="985715">
                  <a:extLst>
                    <a:ext uri="{9D8B030D-6E8A-4147-A177-3AD203B41FA5}">
                      <a16:colId xmlns:a16="http://schemas.microsoft.com/office/drawing/2014/main" val="900678814"/>
                    </a:ext>
                  </a:extLst>
                </a:gridCol>
                <a:gridCol w="1986085">
                  <a:extLst>
                    <a:ext uri="{9D8B030D-6E8A-4147-A177-3AD203B41FA5}">
                      <a16:colId xmlns:a16="http://schemas.microsoft.com/office/drawing/2014/main" val="38253687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78997419"/>
                    </a:ext>
                  </a:extLst>
                </a:gridCol>
                <a:gridCol w="752434">
                  <a:extLst>
                    <a:ext uri="{9D8B030D-6E8A-4147-A177-3AD203B41FA5}">
                      <a16:colId xmlns:a16="http://schemas.microsoft.com/office/drawing/2014/main" val="87957054"/>
                    </a:ext>
                  </a:extLst>
                </a:gridCol>
              </a:tblGrid>
              <a:tr h="364369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System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Category </a:t>
                      </a:r>
                      <a:endParaRPr lang="en-Z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Scope </a:t>
                      </a:r>
                      <a:endParaRPr lang="en-Z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Status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Comment </a:t>
                      </a:r>
                      <a:endParaRPr lang="en-Z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Risk /Issue </a:t>
                      </a:r>
                      <a:endParaRPr lang="en-Z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Mitigation </a:t>
                      </a:r>
                      <a:endParaRPr lang="en-ZA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Confidence level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78670"/>
                  </a:ext>
                </a:extLst>
              </a:tr>
              <a:tr h="81482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China Systems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r>
                        <a:rPr lang="en-ZA" sz="9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NonRep_In</a:t>
                      </a:r>
                      <a:b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b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 Yes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Blocked 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Blocked, no testing conducted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dirty="0">
                          <a:solidFill>
                            <a:srgbClr val="00B0F0"/>
                          </a:solidFill>
                          <a:latin typeface="Calibri"/>
                          <a:cs typeface="Calibri"/>
                        </a:rPr>
                        <a:t>There is currently no transactions flowing through for ,no testing done, and issue has been addressed with the project team</a:t>
                      </a:r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Lowest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075"/>
                  </a:ext>
                </a:extLst>
              </a:tr>
              <a:tr h="814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China Systems</a:t>
                      </a:r>
                    </a:p>
                    <a:p>
                      <a:pPr algn="l" fontAlgn="t"/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Bopcus_In</a:t>
                      </a:r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 Yes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Testing currently underway but this will be tested by CIB Team</a:t>
                      </a:r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dirty="0">
                        <a:solidFill>
                          <a:srgbClr val="00B0F0"/>
                        </a:solidFill>
                        <a:latin typeface="Calibri"/>
                        <a:cs typeface="Calibri"/>
                      </a:endParaRP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8185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China Systems</a:t>
                      </a:r>
                    </a:p>
                    <a:p>
                      <a:pPr algn="l" fontAlgn="t"/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Bopcus_Out</a:t>
                      </a:r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 Yes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Testing in progress, Transaction comment field not populated issue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Amount local on NDW data file not the same as the rand amount as the Rand value on </a:t>
                      </a:r>
                      <a:r>
                        <a:rPr lang="en-ZA" sz="900" b="0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Finsurv</a:t>
                      </a:r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 issues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Institution name for not my client populated with Swift Code</a:t>
                      </a:r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577004"/>
                  </a:ext>
                </a:extLst>
              </a:tr>
              <a:tr h="814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China Systems</a:t>
                      </a:r>
                    </a:p>
                    <a:p>
                      <a:pPr algn="l" fontAlgn="t"/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NonRep_Out</a:t>
                      </a:r>
                      <a:b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endParaRPr lang="en-ZA" sz="9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 Yes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Testing in progress, no issues </a:t>
                      </a:r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6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41" y="381000"/>
            <a:ext cx="4197377" cy="318135"/>
          </a:xfrm>
        </p:spPr>
        <p:txBody>
          <a:bodyPr/>
          <a:lstStyle/>
          <a:p>
            <a:r>
              <a:rPr lang="en-US">
                <a:latin typeface="+mj-lt"/>
              </a:rPr>
              <a:t>Deliverables Cont2</a:t>
            </a:r>
            <a:endParaRPr lang="en-ZA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7E383-F4AD-41B6-9E2C-DDA305CB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27357"/>
              </p:ext>
            </p:extLst>
          </p:nvPr>
        </p:nvGraphicFramePr>
        <p:xfrm>
          <a:off x="214341" y="914400"/>
          <a:ext cx="8545942" cy="1910190"/>
        </p:xfrm>
        <a:graphic>
          <a:graphicData uri="http://schemas.openxmlformats.org/drawingml/2006/table">
            <a:tbl>
              <a:tblPr/>
              <a:tblGrid>
                <a:gridCol w="582882">
                  <a:extLst>
                    <a:ext uri="{9D8B030D-6E8A-4147-A177-3AD203B41FA5}">
                      <a16:colId xmlns:a16="http://schemas.microsoft.com/office/drawing/2014/main" val="3496357718"/>
                    </a:ext>
                  </a:extLst>
                </a:gridCol>
                <a:gridCol w="1201634">
                  <a:extLst>
                    <a:ext uri="{9D8B030D-6E8A-4147-A177-3AD203B41FA5}">
                      <a16:colId xmlns:a16="http://schemas.microsoft.com/office/drawing/2014/main" val="3165336067"/>
                    </a:ext>
                  </a:extLst>
                </a:gridCol>
                <a:gridCol w="304891">
                  <a:extLst>
                    <a:ext uri="{9D8B030D-6E8A-4147-A177-3AD203B41FA5}">
                      <a16:colId xmlns:a16="http://schemas.microsoft.com/office/drawing/2014/main" val="767966977"/>
                    </a:ext>
                  </a:extLst>
                </a:gridCol>
                <a:gridCol w="744294">
                  <a:extLst>
                    <a:ext uri="{9D8B030D-6E8A-4147-A177-3AD203B41FA5}">
                      <a16:colId xmlns:a16="http://schemas.microsoft.com/office/drawing/2014/main" val="3011349412"/>
                    </a:ext>
                  </a:extLst>
                </a:gridCol>
                <a:gridCol w="1668973">
                  <a:extLst>
                    <a:ext uri="{9D8B030D-6E8A-4147-A177-3AD203B41FA5}">
                      <a16:colId xmlns:a16="http://schemas.microsoft.com/office/drawing/2014/main" val="61570280"/>
                    </a:ext>
                  </a:extLst>
                </a:gridCol>
                <a:gridCol w="1756579">
                  <a:extLst>
                    <a:ext uri="{9D8B030D-6E8A-4147-A177-3AD203B41FA5}">
                      <a16:colId xmlns:a16="http://schemas.microsoft.com/office/drawing/2014/main" val="2133407909"/>
                    </a:ext>
                  </a:extLst>
                </a:gridCol>
                <a:gridCol w="1551361">
                  <a:extLst>
                    <a:ext uri="{9D8B030D-6E8A-4147-A177-3AD203B41FA5}">
                      <a16:colId xmlns:a16="http://schemas.microsoft.com/office/drawing/2014/main" val="2703470420"/>
                    </a:ext>
                  </a:extLst>
                </a:gridCol>
                <a:gridCol w="735328">
                  <a:extLst>
                    <a:ext uri="{9D8B030D-6E8A-4147-A177-3AD203B41FA5}">
                      <a16:colId xmlns:a16="http://schemas.microsoft.com/office/drawing/2014/main" val="17543758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BopCard_Resident_In</a:t>
                      </a:r>
                      <a:endParaRPr lang="en-ZA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Yes 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2588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BopCard_Resident_Out</a:t>
                      </a:r>
                      <a:endParaRPr lang="en-ZA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Yes 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21229"/>
                  </a:ext>
                </a:extLst>
              </a:tr>
              <a:tr h="273137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BopCard_Non_Resident_In</a:t>
                      </a:r>
                      <a:endParaRPr lang="en-ZA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</a:p>
                  </a:txBody>
                  <a:tcPr marL="4500" marR="4500" marT="4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770295"/>
                  </a:ext>
                </a:extLst>
              </a:tr>
              <a:tr h="191747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BopCard_Non_Resident_Out</a:t>
                      </a:r>
                      <a:endParaRPr lang="en-ZA" sz="900" b="1" i="0" u="none" strike="noStrike" err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Yes 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4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41" y="381000"/>
            <a:ext cx="4197377" cy="318135"/>
          </a:xfrm>
        </p:spPr>
        <p:txBody>
          <a:bodyPr/>
          <a:lstStyle/>
          <a:p>
            <a:r>
              <a:rPr lang="en-US">
                <a:latin typeface="+mj-lt"/>
              </a:rPr>
              <a:t>Deliverables Cont2</a:t>
            </a:r>
            <a:endParaRPr lang="en-ZA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7E383-F4AD-41B6-9E2C-DDA305CB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86295"/>
              </p:ext>
            </p:extLst>
          </p:nvPr>
        </p:nvGraphicFramePr>
        <p:xfrm>
          <a:off x="214341" y="993058"/>
          <a:ext cx="8545942" cy="5363130"/>
        </p:xfrm>
        <a:graphic>
          <a:graphicData uri="http://schemas.openxmlformats.org/drawingml/2006/table">
            <a:tbl>
              <a:tblPr/>
              <a:tblGrid>
                <a:gridCol w="582882">
                  <a:extLst>
                    <a:ext uri="{9D8B030D-6E8A-4147-A177-3AD203B41FA5}">
                      <a16:colId xmlns:a16="http://schemas.microsoft.com/office/drawing/2014/main" val="3496357718"/>
                    </a:ext>
                  </a:extLst>
                </a:gridCol>
                <a:gridCol w="1201634">
                  <a:extLst>
                    <a:ext uri="{9D8B030D-6E8A-4147-A177-3AD203B41FA5}">
                      <a16:colId xmlns:a16="http://schemas.microsoft.com/office/drawing/2014/main" val="3165336067"/>
                    </a:ext>
                  </a:extLst>
                </a:gridCol>
                <a:gridCol w="304891">
                  <a:extLst>
                    <a:ext uri="{9D8B030D-6E8A-4147-A177-3AD203B41FA5}">
                      <a16:colId xmlns:a16="http://schemas.microsoft.com/office/drawing/2014/main" val="767966977"/>
                    </a:ext>
                  </a:extLst>
                </a:gridCol>
                <a:gridCol w="744294">
                  <a:extLst>
                    <a:ext uri="{9D8B030D-6E8A-4147-A177-3AD203B41FA5}">
                      <a16:colId xmlns:a16="http://schemas.microsoft.com/office/drawing/2014/main" val="3011349412"/>
                    </a:ext>
                  </a:extLst>
                </a:gridCol>
                <a:gridCol w="1668973">
                  <a:extLst>
                    <a:ext uri="{9D8B030D-6E8A-4147-A177-3AD203B41FA5}">
                      <a16:colId xmlns:a16="http://schemas.microsoft.com/office/drawing/2014/main" val="61570280"/>
                    </a:ext>
                  </a:extLst>
                </a:gridCol>
                <a:gridCol w="1756579">
                  <a:extLst>
                    <a:ext uri="{9D8B030D-6E8A-4147-A177-3AD203B41FA5}">
                      <a16:colId xmlns:a16="http://schemas.microsoft.com/office/drawing/2014/main" val="2133407909"/>
                    </a:ext>
                  </a:extLst>
                </a:gridCol>
                <a:gridCol w="1551361">
                  <a:extLst>
                    <a:ext uri="{9D8B030D-6E8A-4147-A177-3AD203B41FA5}">
                      <a16:colId xmlns:a16="http://schemas.microsoft.com/office/drawing/2014/main" val="2703470420"/>
                    </a:ext>
                  </a:extLst>
                </a:gridCol>
                <a:gridCol w="735328">
                  <a:extLst>
                    <a:ext uri="{9D8B030D-6E8A-4147-A177-3AD203B41FA5}">
                      <a16:colId xmlns:a16="http://schemas.microsoft.com/office/drawing/2014/main" val="1754375802"/>
                    </a:ext>
                  </a:extLst>
                </a:gridCol>
              </a:tblGrid>
              <a:tr h="597617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BopCus_In</a:t>
                      </a:r>
                      <a:endParaRPr lang="en-ZA" sz="900" b="1" i="0" u="none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Execution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underway after China System Testing</a:t>
                      </a:r>
                    </a:p>
                    <a:p>
                      <a:pPr algn="l" fontAlgn="t"/>
                      <a:b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2588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BopCus_Out</a:t>
                      </a:r>
                      <a:endParaRPr lang="en-ZA" sz="900" b="1" i="0" u="none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underway after China System Testing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21229"/>
                  </a:ext>
                </a:extLst>
              </a:tr>
              <a:tr h="273137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BopCus_In_Reversals</a:t>
                      </a:r>
                      <a:endParaRPr lang="en-ZA" sz="900" b="1" i="0" u="none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Regression underway after China System Testing</a:t>
                      </a:r>
                      <a:endParaRPr kumimoji="0" lang="en-Z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770295"/>
                  </a:ext>
                </a:extLst>
              </a:tr>
              <a:tr h="281771">
                <a:tc>
                  <a:txBody>
                    <a:bodyPr/>
                    <a:lstStyle/>
                    <a:p>
                      <a:pPr algn="l" rtl="0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BopCus_Out_Reversals</a:t>
                      </a:r>
                      <a:endParaRPr lang="en-ZA" sz="900" b="1" i="0" u="none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Regression underway after China System Testing</a:t>
                      </a:r>
                      <a:endParaRPr kumimoji="0" lang="en-Z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3425"/>
                  </a:ext>
                </a:extLst>
              </a:tr>
              <a:tr h="810654">
                <a:tc>
                  <a:txBody>
                    <a:bodyPr/>
                    <a:lstStyle/>
                    <a:p>
                      <a:pPr algn="l" fontAlgn="b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NonRep_In</a:t>
                      </a:r>
                      <a:endParaRPr lang="en-ZA" sz="900" b="1" i="0" u="none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Regression underway after China System Testing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31518"/>
                  </a:ext>
                </a:extLst>
              </a:tr>
              <a:tr h="538142">
                <a:tc>
                  <a:txBody>
                    <a:bodyPr/>
                    <a:lstStyle/>
                    <a:p>
                      <a:pPr algn="l" fontAlgn="b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NonRep_Out</a:t>
                      </a:r>
                      <a:endParaRPr lang="en-ZA" sz="900" b="1" i="0" u="none" strike="noStrike" dirty="0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 Execution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Suspense and Impersonal accounts not tested  due to data unavailability. </a:t>
                      </a: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China System testing in progress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b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 impact , development done, however not able to test.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Lowest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2137"/>
                  </a:ext>
                </a:extLst>
              </a:tr>
              <a:tr h="945034">
                <a:tc>
                  <a:txBody>
                    <a:bodyPr/>
                    <a:lstStyle/>
                    <a:p>
                      <a:pPr algn="l" fontAlgn="b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dirty="0" err="1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CPS_In</a:t>
                      </a:r>
                      <a:endParaRPr lang="en-ZA" sz="900" b="1" i="0" u="none" strike="noStrike" dirty="0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78757"/>
                  </a:ext>
                </a:extLst>
              </a:tr>
              <a:tr h="945034"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3" action="ppaction://hlinkfile"/>
                        </a:rPr>
                        <a:t>CPS_Out</a:t>
                      </a:r>
                      <a:endParaRPr lang="en-ZA" sz="900" b="1" i="0" u="none" strike="noStrike" err="1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 </a:t>
                      </a:r>
                      <a:endParaRPr lang="en-Z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Test Execution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taking place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None</a:t>
                      </a: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" marR="4500" marT="45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965" marR="4965" marT="4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4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2310074-51FE-4032-A1A5-561109D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7329487" cy="642937"/>
          </a:xfrm>
        </p:spPr>
        <p:txBody>
          <a:bodyPr/>
          <a:lstStyle/>
          <a:p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Deliverables Cont3</a:t>
            </a:r>
            <a:endParaRPr lang="en-ZA">
              <a:latin typeface="+mj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08C7FD-E14E-4D04-9BC4-1BED4521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75480"/>
              </p:ext>
            </p:extLst>
          </p:nvPr>
        </p:nvGraphicFramePr>
        <p:xfrm>
          <a:off x="214312" y="1066800"/>
          <a:ext cx="8091488" cy="4953000"/>
        </p:xfrm>
        <a:graphic>
          <a:graphicData uri="http://schemas.openxmlformats.org/drawingml/2006/table">
            <a:tbl>
              <a:tblPr/>
              <a:tblGrid>
                <a:gridCol w="1373687">
                  <a:extLst>
                    <a:ext uri="{9D8B030D-6E8A-4147-A177-3AD203B41FA5}">
                      <a16:colId xmlns:a16="http://schemas.microsoft.com/office/drawing/2014/main" val="326693183"/>
                    </a:ext>
                  </a:extLst>
                </a:gridCol>
                <a:gridCol w="379322">
                  <a:extLst>
                    <a:ext uri="{9D8B030D-6E8A-4147-A177-3AD203B41FA5}">
                      <a16:colId xmlns:a16="http://schemas.microsoft.com/office/drawing/2014/main" val="4071841289"/>
                    </a:ext>
                  </a:extLst>
                </a:gridCol>
                <a:gridCol w="627052">
                  <a:extLst>
                    <a:ext uri="{9D8B030D-6E8A-4147-A177-3AD203B41FA5}">
                      <a16:colId xmlns:a16="http://schemas.microsoft.com/office/drawing/2014/main" val="2730283019"/>
                    </a:ext>
                  </a:extLst>
                </a:gridCol>
                <a:gridCol w="1584180">
                  <a:extLst>
                    <a:ext uri="{9D8B030D-6E8A-4147-A177-3AD203B41FA5}">
                      <a16:colId xmlns:a16="http://schemas.microsoft.com/office/drawing/2014/main" val="2162030403"/>
                    </a:ext>
                  </a:extLst>
                </a:gridCol>
                <a:gridCol w="2038068">
                  <a:extLst>
                    <a:ext uri="{9D8B030D-6E8A-4147-A177-3AD203B41FA5}">
                      <a16:colId xmlns:a16="http://schemas.microsoft.com/office/drawing/2014/main" val="393514011"/>
                    </a:ext>
                  </a:extLst>
                </a:gridCol>
                <a:gridCol w="1640443">
                  <a:extLst>
                    <a:ext uri="{9D8B030D-6E8A-4147-A177-3AD203B41FA5}">
                      <a16:colId xmlns:a16="http://schemas.microsoft.com/office/drawing/2014/main" val="2426928301"/>
                    </a:ext>
                  </a:extLst>
                </a:gridCol>
                <a:gridCol w="448736">
                  <a:extLst>
                    <a:ext uri="{9D8B030D-6E8A-4147-A177-3AD203B41FA5}">
                      <a16:colId xmlns:a16="http://schemas.microsoft.com/office/drawing/2014/main" val="927302824"/>
                    </a:ext>
                  </a:extLst>
                </a:gridCol>
              </a:tblGrid>
              <a:tr h="40032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CPS_In_Reversals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Reason field/ FIU an issue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29740"/>
                  </a:ext>
                </a:extLst>
              </a:tr>
              <a:tr h="20408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CPS_Out_Reversals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Blocked 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Z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Blocked, no testing conducted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ZA" sz="900" b="1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owest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70588"/>
                  </a:ext>
                </a:extLst>
              </a:tr>
              <a:tr h="118526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ACB_In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underway after China System Testing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75016"/>
                  </a:ext>
                </a:extLst>
              </a:tr>
              <a:tr h="118526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ACB_Out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underway after China System Testing</a:t>
                      </a: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4965" marR="4965" marT="49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57572"/>
                  </a:ext>
                </a:extLst>
              </a:tr>
              <a:tr h="989030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ACB_In_Reversals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Regression underway after China System Testing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07889"/>
                  </a:ext>
                </a:extLst>
              </a:tr>
              <a:tr h="989030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ACB_Out_Reversals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Regression underway after China System Testing</a:t>
                      </a:r>
                      <a:endParaRPr kumimoji="0" lang="en-Z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7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2310074-51FE-4032-A1A5-561109D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7329487" cy="642937"/>
          </a:xfrm>
        </p:spPr>
        <p:txBody>
          <a:bodyPr/>
          <a:lstStyle/>
          <a:p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Deliverables Cont3</a:t>
            </a:r>
            <a:endParaRPr lang="en-ZA">
              <a:latin typeface="+mj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08C7FD-E14E-4D04-9BC4-1BED4521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68046"/>
              </p:ext>
            </p:extLst>
          </p:nvPr>
        </p:nvGraphicFramePr>
        <p:xfrm>
          <a:off x="214312" y="1066800"/>
          <a:ext cx="8091488" cy="2176345"/>
        </p:xfrm>
        <a:graphic>
          <a:graphicData uri="http://schemas.openxmlformats.org/drawingml/2006/table">
            <a:tbl>
              <a:tblPr/>
              <a:tblGrid>
                <a:gridCol w="1373687">
                  <a:extLst>
                    <a:ext uri="{9D8B030D-6E8A-4147-A177-3AD203B41FA5}">
                      <a16:colId xmlns:a16="http://schemas.microsoft.com/office/drawing/2014/main" val="326693183"/>
                    </a:ext>
                  </a:extLst>
                </a:gridCol>
                <a:gridCol w="379322">
                  <a:extLst>
                    <a:ext uri="{9D8B030D-6E8A-4147-A177-3AD203B41FA5}">
                      <a16:colId xmlns:a16="http://schemas.microsoft.com/office/drawing/2014/main" val="4071841289"/>
                    </a:ext>
                  </a:extLst>
                </a:gridCol>
                <a:gridCol w="775879">
                  <a:extLst>
                    <a:ext uri="{9D8B030D-6E8A-4147-A177-3AD203B41FA5}">
                      <a16:colId xmlns:a16="http://schemas.microsoft.com/office/drawing/2014/main" val="2730283019"/>
                    </a:ext>
                  </a:extLst>
                </a:gridCol>
                <a:gridCol w="1435353">
                  <a:extLst>
                    <a:ext uri="{9D8B030D-6E8A-4147-A177-3AD203B41FA5}">
                      <a16:colId xmlns:a16="http://schemas.microsoft.com/office/drawing/2014/main" val="2162030403"/>
                    </a:ext>
                  </a:extLst>
                </a:gridCol>
                <a:gridCol w="2038068">
                  <a:extLst>
                    <a:ext uri="{9D8B030D-6E8A-4147-A177-3AD203B41FA5}">
                      <a16:colId xmlns:a16="http://schemas.microsoft.com/office/drawing/2014/main" val="393514011"/>
                    </a:ext>
                  </a:extLst>
                </a:gridCol>
                <a:gridCol w="1640443">
                  <a:extLst>
                    <a:ext uri="{9D8B030D-6E8A-4147-A177-3AD203B41FA5}">
                      <a16:colId xmlns:a16="http://schemas.microsoft.com/office/drawing/2014/main" val="2426928301"/>
                    </a:ext>
                  </a:extLst>
                </a:gridCol>
                <a:gridCol w="448736">
                  <a:extLst>
                    <a:ext uri="{9D8B030D-6E8A-4147-A177-3AD203B41FA5}">
                      <a16:colId xmlns:a16="http://schemas.microsoft.com/office/drawing/2014/main" val="927302824"/>
                    </a:ext>
                  </a:extLst>
                </a:gridCol>
              </a:tblGrid>
              <a:tr h="40032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Magtape_In_Reversals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Reason field/ FIU an issue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29740"/>
                  </a:ext>
                </a:extLst>
              </a:tr>
              <a:tr h="20408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MagTape_Out_Reversals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Reason field/ FIU an issue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endParaRPr lang="en-ZA" sz="900" b="1" i="0" u="sng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70588"/>
                  </a:ext>
                </a:extLst>
              </a:tr>
              <a:tr h="386671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MagTape_In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Reason field/ FIU an issue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75016"/>
                  </a:ext>
                </a:extLst>
              </a:tr>
              <a:tr h="118526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1" i="0" u="none" strike="noStrike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MagTap_Out</a:t>
                      </a:r>
                      <a:endParaRPr lang="en-ZA" sz="9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Execution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Reason field/ FIU an issue </a:t>
                      </a: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7" marR="5487" marT="548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5487" marR="5487" marT="5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05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8750" y="832453"/>
            <a:ext cx="8832850" cy="5568347"/>
          </a:xfrm>
          <a:prstGeom prst="roundRect">
            <a:avLst>
              <a:gd name="adj" fmla="val 41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4290" tIns="37145" rIns="74290" bIns="37145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ZA" sz="1000" b="1">
              <a:latin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257" y="317649"/>
            <a:ext cx="3303943" cy="297656"/>
          </a:xfrm>
        </p:spPr>
        <p:txBody>
          <a:bodyPr>
            <a:normAutofit/>
          </a:bodyPr>
          <a:lstStyle/>
          <a:p>
            <a:r>
              <a:rPr lang="en-ZA">
                <a:latin typeface="+mj-lt"/>
                <a:cs typeface="Calibri" panose="020F0502020204030204" pitchFamily="34" charset="0"/>
              </a:rPr>
              <a:t>Data Testing Status</a:t>
            </a:r>
            <a:endParaRPr lang="en-ZA" b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57" y="914520"/>
            <a:ext cx="8631491" cy="1684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000">
                <a:solidFill>
                  <a:srgbClr val="000000"/>
                </a:solidFill>
                <a:latin typeface="Calibri"/>
                <a:cs typeface="Calibri"/>
              </a:rPr>
              <a:t>The table illustrates the status of integration for the respective scenarios in scope . It further details the availability of integration points.</a:t>
            </a:r>
          </a:p>
          <a:p>
            <a:pPr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000">
                <a:solidFill>
                  <a:srgbClr val="000000"/>
                </a:solidFill>
                <a:latin typeface="Calibri"/>
                <a:cs typeface="Calibri"/>
              </a:rPr>
              <a:t>Integration testing aligned to target state as understood today and Items not yet in place due to outstanding integration points. </a:t>
            </a:r>
            <a:endParaRPr lang="en-ZA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ZA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000">
                <a:latin typeface="Calibri"/>
                <a:cs typeface="Calibri"/>
              </a:rPr>
              <a:t>100% rate achieved and below are the results </a:t>
            </a:r>
          </a:p>
          <a:p>
            <a:pPr marL="171450" indent="-17145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000">
                <a:latin typeface="Calibri"/>
                <a:cs typeface="Calibri"/>
              </a:rPr>
              <a:t>ACB IN(100%), ACB_OUT(100%), CPS OUT(100%), CPS OUT(100%), MAGTAPE IN(100%)</a:t>
            </a:r>
            <a:r>
              <a:rPr lang="en-ZA" sz="100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ZA" sz="1000">
                <a:latin typeface="Calibri"/>
                <a:cs typeface="Calibri"/>
              </a:rPr>
              <a:t>BOPCARD RES IN(100%),  BOPCARD RES OUT(100%),BOPCUS IN(100%),BOPCUS OUT(100%)</a:t>
            </a:r>
          </a:p>
          <a:p>
            <a:pPr marL="171450" indent="-17145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000" ker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AE9B531-15E6-4242-86EC-49CE91112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47262"/>
              </p:ext>
            </p:extLst>
          </p:nvPr>
        </p:nvGraphicFramePr>
        <p:xfrm>
          <a:off x="381000" y="3094021"/>
          <a:ext cx="8381999" cy="1630380"/>
        </p:xfrm>
        <a:graphic>
          <a:graphicData uri="http://schemas.openxmlformats.org/drawingml/2006/table">
            <a:tbl>
              <a:tblPr/>
              <a:tblGrid>
                <a:gridCol w="1239489">
                  <a:extLst>
                    <a:ext uri="{9D8B030D-6E8A-4147-A177-3AD203B41FA5}">
                      <a16:colId xmlns:a16="http://schemas.microsoft.com/office/drawing/2014/main" val="1566393006"/>
                    </a:ext>
                  </a:extLst>
                </a:gridCol>
                <a:gridCol w="878473">
                  <a:extLst>
                    <a:ext uri="{9D8B030D-6E8A-4147-A177-3AD203B41FA5}">
                      <a16:colId xmlns:a16="http://schemas.microsoft.com/office/drawing/2014/main" val="2867368759"/>
                    </a:ext>
                  </a:extLst>
                </a:gridCol>
                <a:gridCol w="878473">
                  <a:extLst>
                    <a:ext uri="{9D8B030D-6E8A-4147-A177-3AD203B41FA5}">
                      <a16:colId xmlns:a16="http://schemas.microsoft.com/office/drawing/2014/main" val="344871894"/>
                    </a:ext>
                  </a:extLst>
                </a:gridCol>
                <a:gridCol w="577628">
                  <a:extLst>
                    <a:ext uri="{9D8B030D-6E8A-4147-A177-3AD203B41FA5}">
                      <a16:colId xmlns:a16="http://schemas.microsoft.com/office/drawing/2014/main" val="2405929474"/>
                    </a:ext>
                  </a:extLst>
                </a:gridCol>
                <a:gridCol w="577628">
                  <a:extLst>
                    <a:ext uri="{9D8B030D-6E8A-4147-A177-3AD203B41FA5}">
                      <a16:colId xmlns:a16="http://schemas.microsoft.com/office/drawing/2014/main" val="4249719747"/>
                    </a:ext>
                  </a:extLst>
                </a:gridCol>
                <a:gridCol w="787702">
                  <a:extLst>
                    <a:ext uri="{9D8B030D-6E8A-4147-A177-3AD203B41FA5}">
                      <a16:colId xmlns:a16="http://schemas.microsoft.com/office/drawing/2014/main" val="2721741978"/>
                    </a:ext>
                  </a:extLst>
                </a:gridCol>
                <a:gridCol w="748393">
                  <a:extLst>
                    <a:ext uri="{9D8B030D-6E8A-4147-A177-3AD203B41FA5}">
                      <a16:colId xmlns:a16="http://schemas.microsoft.com/office/drawing/2014/main" val="1980338734"/>
                    </a:ext>
                  </a:extLst>
                </a:gridCol>
                <a:gridCol w="898071">
                  <a:extLst>
                    <a:ext uri="{9D8B030D-6E8A-4147-A177-3AD203B41FA5}">
                      <a16:colId xmlns:a16="http://schemas.microsoft.com/office/drawing/2014/main" val="1930002677"/>
                    </a:ext>
                  </a:extLst>
                </a:gridCol>
                <a:gridCol w="898071">
                  <a:extLst>
                    <a:ext uri="{9D8B030D-6E8A-4147-A177-3AD203B41FA5}">
                      <a16:colId xmlns:a16="http://schemas.microsoft.com/office/drawing/2014/main" val="391736262"/>
                    </a:ext>
                  </a:extLst>
                </a:gridCol>
                <a:gridCol w="898071">
                  <a:extLst>
                    <a:ext uri="{9D8B030D-6E8A-4147-A177-3AD203B41FA5}">
                      <a16:colId xmlns:a16="http://schemas.microsoft.com/office/drawing/2014/main" val="883261397"/>
                    </a:ext>
                  </a:extLst>
                </a:gridCol>
              </a:tblGrid>
              <a:tr h="4120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Scenarios Covered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Integrating Systems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74054"/>
                  </a:ext>
                </a:extLst>
              </a:tr>
              <a:tr h="525264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ACB 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CPS 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MAGTAPE 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BOPCARD RES IN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BOPCARD RES OUT</a:t>
                      </a:r>
                    </a:p>
                    <a:p>
                      <a:pPr algn="ctr" rtl="0" fontAlgn="ctr"/>
                      <a:endParaRPr lang="en-Z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BOPCUS 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BOPCUS 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58320"/>
                  </a:ext>
                </a:extLst>
              </a:tr>
              <a:tr h="3110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Validations and Comparisons on fields, data content, row counts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en-ZA" sz="800" b="1" i="0" u="none" strike="noStrike">
                        <a:solidFill>
                          <a:srgbClr val="FFC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en-ZA" sz="800" b="1" i="0" u="none" strike="noStrike">
                        <a:solidFill>
                          <a:srgbClr val="FFC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en-ZA" sz="800" b="1" i="0" u="none" strike="noStrike">
                        <a:solidFill>
                          <a:srgbClr val="FFC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7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FF0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8210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endParaRPr lang="en-Z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  <a:p>
                      <a:pPr algn="ctr" rtl="0" fontAlgn="ctr"/>
                      <a:endParaRPr lang="en-ZA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 Defect</a:t>
                      </a:r>
                    </a:p>
                    <a:p>
                      <a:pPr algn="ctr" rtl="0" fontAlgn="ctr"/>
                      <a:endParaRPr lang="en-ZA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8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41" y="381000"/>
            <a:ext cx="4197377" cy="318135"/>
          </a:xfrm>
        </p:spPr>
        <p:txBody>
          <a:bodyPr/>
          <a:lstStyle/>
          <a:p>
            <a:r>
              <a:rPr lang="en-US">
                <a:latin typeface="+mj-lt"/>
              </a:rPr>
              <a:t>Execution Summary</a:t>
            </a:r>
            <a:endParaRPr lang="en-ZA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AB9E0-4C6D-4A38-B807-2F161DDCD990}"/>
              </a:ext>
            </a:extLst>
          </p:cNvPr>
          <p:cNvSpPr txBox="1"/>
          <p:nvPr/>
        </p:nvSpPr>
        <p:spPr>
          <a:xfrm>
            <a:off x="533400" y="1079986"/>
            <a:ext cx="8458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ZA" sz="1000" dirty="0">
                <a:latin typeface="Calibri"/>
                <a:cs typeface="Calibri"/>
              </a:rPr>
              <a:t>The below table and graphs depicts overall  testing coverage for the China Systems and Suspense &amp; Impersonal Component testing: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000" dirty="0">
                <a:latin typeface="Calibri"/>
                <a:cs typeface="Calibri"/>
              </a:rPr>
              <a:t>The Not Started are Items are test scenarios  to be executed post Go Live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000" dirty="0">
                <a:latin typeface="Calibri"/>
                <a:cs typeface="Calibri"/>
              </a:rPr>
              <a:t>The Failed items are due to fields that were not on the report as per the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000" dirty="0">
                <a:latin typeface="Calibri"/>
                <a:cs typeface="Calibri"/>
              </a:rPr>
              <a:t>Not Applicable are test scenarios are the Requirements from Mapping document but which cannot be tested at the present time as advised by the BA </a:t>
            </a:r>
            <a:endParaRPr lang="en-ZA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000">
                <a:latin typeface="Calibri"/>
                <a:cs typeface="Calibri"/>
              </a:rPr>
              <a:t>‘Overall Coverage has been good due to added weekend (Overtime)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57705-5841-4AEF-A22F-0373BE72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18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97D81-3979-46D1-931B-193A26F228F6}"/>
              </a:ext>
            </a:extLst>
          </p:cNvPr>
          <p:cNvSpPr txBox="1"/>
          <p:nvPr/>
        </p:nvSpPr>
        <p:spPr>
          <a:xfrm>
            <a:off x="5632036" y="1980232"/>
            <a:ext cx="335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/>
              <a:t>Previous Reporting  - New Cycle: S &amp; I Execution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4575F7-8797-44D9-8E75-53F0842EA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9823"/>
              </p:ext>
            </p:extLst>
          </p:nvPr>
        </p:nvGraphicFramePr>
        <p:xfrm>
          <a:off x="5687889" y="2218078"/>
          <a:ext cx="3247858" cy="1345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68">
                  <a:extLst>
                    <a:ext uri="{9D8B030D-6E8A-4147-A177-3AD203B41FA5}">
                      <a16:colId xmlns:a16="http://schemas.microsoft.com/office/drawing/2014/main" val="2652707138"/>
                    </a:ext>
                  </a:extLst>
                </a:gridCol>
                <a:gridCol w="655030">
                  <a:extLst>
                    <a:ext uri="{9D8B030D-6E8A-4147-A177-3AD203B41FA5}">
                      <a16:colId xmlns:a16="http://schemas.microsoft.com/office/drawing/2014/main" val="1206318741"/>
                    </a:ext>
                  </a:extLst>
                </a:gridCol>
                <a:gridCol w="653003">
                  <a:extLst>
                    <a:ext uri="{9D8B030D-6E8A-4147-A177-3AD203B41FA5}">
                      <a16:colId xmlns:a16="http://schemas.microsoft.com/office/drawing/2014/main" val="3860480103"/>
                    </a:ext>
                  </a:extLst>
                </a:gridCol>
                <a:gridCol w="657057">
                  <a:extLst>
                    <a:ext uri="{9D8B030D-6E8A-4147-A177-3AD203B41FA5}">
                      <a16:colId xmlns:a16="http://schemas.microsoft.com/office/drawing/2014/main" val="3355408745"/>
                    </a:ext>
                  </a:extLst>
                </a:gridCol>
              </a:tblGrid>
              <a:tr h="396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Consolidated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#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Coverage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31099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Passed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98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69%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76%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47606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7%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80675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Blocked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0%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65796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Not Started</a:t>
                      </a:r>
                      <a:endParaRPr lang="en-ZA" sz="1100" b="1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44876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endParaRPr lang="en-ZA" sz="1100" b="0" kern="1200" dirty="0"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093121"/>
                  </a:ext>
                </a:extLst>
              </a:tr>
            </a:tbl>
          </a:graphicData>
        </a:graphic>
      </p:graphicFrame>
      <p:pic>
        <p:nvPicPr>
          <p:cNvPr id="20483" name="Chart 1" descr="image005">
            <a:extLst>
              <a:ext uri="{FF2B5EF4-FFF2-40B4-BE49-F238E27FC236}">
                <a16:creationId xmlns:a16="http://schemas.microsoft.com/office/drawing/2014/main" id="{36C65DB2-EBC0-4EA6-85C9-1522E9B9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36" y="3670537"/>
            <a:ext cx="3359564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FAC195-BAAE-444A-AED8-9D4F9F832089}"/>
              </a:ext>
            </a:extLst>
          </p:cNvPr>
          <p:cNvSpPr txBox="1"/>
          <p:nvPr/>
        </p:nvSpPr>
        <p:spPr>
          <a:xfrm>
            <a:off x="740163" y="2016038"/>
            <a:ext cx="409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/>
              <a:t>Current Reporting  - New Cycle: China System Execution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E82915-1E29-4BDD-97E4-1FAEDA06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86401"/>
              </p:ext>
            </p:extLst>
          </p:nvPr>
        </p:nvGraphicFramePr>
        <p:xfrm>
          <a:off x="796017" y="2325119"/>
          <a:ext cx="3247858" cy="1330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68">
                  <a:extLst>
                    <a:ext uri="{9D8B030D-6E8A-4147-A177-3AD203B41FA5}">
                      <a16:colId xmlns:a16="http://schemas.microsoft.com/office/drawing/2014/main" val="2652707138"/>
                    </a:ext>
                  </a:extLst>
                </a:gridCol>
                <a:gridCol w="655030">
                  <a:extLst>
                    <a:ext uri="{9D8B030D-6E8A-4147-A177-3AD203B41FA5}">
                      <a16:colId xmlns:a16="http://schemas.microsoft.com/office/drawing/2014/main" val="1206318741"/>
                    </a:ext>
                  </a:extLst>
                </a:gridCol>
                <a:gridCol w="653003">
                  <a:extLst>
                    <a:ext uri="{9D8B030D-6E8A-4147-A177-3AD203B41FA5}">
                      <a16:colId xmlns:a16="http://schemas.microsoft.com/office/drawing/2014/main" val="3860480103"/>
                    </a:ext>
                  </a:extLst>
                </a:gridCol>
                <a:gridCol w="657057">
                  <a:extLst>
                    <a:ext uri="{9D8B030D-6E8A-4147-A177-3AD203B41FA5}">
                      <a16:colId xmlns:a16="http://schemas.microsoft.com/office/drawing/2014/main" val="3355408745"/>
                    </a:ext>
                  </a:extLst>
                </a:gridCol>
              </a:tblGrid>
              <a:tr h="3967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Consolidated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#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Coverage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31099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Passed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176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26%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27%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47606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1%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80675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Blocked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0%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65796"/>
                  </a:ext>
                </a:extLst>
              </a:tr>
              <a:tr h="1897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Not Started</a:t>
                      </a:r>
                      <a:endParaRPr lang="en-ZA" sz="1100" b="1" kern="120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498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73%</a:t>
                      </a: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44876"/>
                  </a:ext>
                </a:extLst>
              </a:tr>
              <a:tr h="863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 dirty="0">
                          <a:effectLst/>
                          <a:latin typeface="Calibri"/>
                          <a:ea typeface="+mn-ea"/>
                          <a:cs typeface="Calibri"/>
                        </a:rPr>
                        <a:t>678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ZA" sz="1100" b="0" kern="1200">
                          <a:effectLst/>
                          <a:latin typeface="Calibri"/>
                          <a:ea typeface="+mn-ea"/>
                          <a:cs typeface="Calibri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Aft>
                          <a:spcPts val="0"/>
                        </a:spcAft>
                      </a:pPr>
                      <a:endParaRPr lang="en-ZA" sz="1100" b="0" kern="1200" dirty="0"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093121"/>
                  </a:ext>
                </a:extLst>
              </a:tr>
            </a:tbl>
          </a:graphicData>
        </a:graphic>
      </p:graphicFrame>
      <p:pic>
        <p:nvPicPr>
          <p:cNvPr id="20484" name="Chart 2" descr="image004">
            <a:extLst>
              <a:ext uri="{FF2B5EF4-FFF2-40B4-BE49-F238E27FC236}">
                <a16:creationId xmlns:a16="http://schemas.microsoft.com/office/drawing/2014/main" id="{478A1B56-35F0-4D84-96B5-91037563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7" y="3703544"/>
            <a:ext cx="3517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642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sw7tE7Gky3KaQHYlvd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sw7tE7Gky3KaQHYlvd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sw7tE7Gky3KaQHYlvdRw"/>
</p:tagLst>
</file>

<file path=ppt/theme/theme1.xml><?xml version="1.0" encoding="utf-8"?>
<a:theme xmlns:a="http://schemas.openxmlformats.org/drawingml/2006/main" name="Nedbank(powerpoint)">
  <a:themeElements>
    <a:clrScheme name="Custom 24">
      <a:dk1>
        <a:srgbClr val="000000"/>
      </a:dk1>
      <a:lt1>
        <a:srgbClr val="FFFFFF"/>
      </a:lt1>
      <a:dk2>
        <a:srgbClr val="22513D"/>
      </a:dk2>
      <a:lt2>
        <a:srgbClr val="8D8E79"/>
      </a:lt2>
      <a:accent1>
        <a:srgbClr val="97CB59"/>
      </a:accent1>
      <a:accent2>
        <a:srgbClr val="22513D"/>
      </a:accent2>
      <a:accent3>
        <a:srgbClr val="9C8E79"/>
      </a:accent3>
      <a:accent4>
        <a:srgbClr val="BAD532"/>
      </a:accent4>
      <a:accent5>
        <a:srgbClr val="FFC000"/>
      </a:accent5>
      <a:accent6>
        <a:srgbClr val="D3E7B9"/>
      </a:accent6>
      <a:hlink>
        <a:srgbClr val="C2D699"/>
      </a:hlink>
      <a:folHlink>
        <a:srgbClr val="E0EAC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C4230"/>
        </a:dk2>
        <a:lt2>
          <a:srgbClr val="91826C"/>
        </a:lt2>
        <a:accent1>
          <a:srgbClr val="97BB58"/>
        </a:accent1>
        <a:accent2>
          <a:srgbClr val="ABC879"/>
        </a:accent2>
        <a:accent3>
          <a:srgbClr val="FFFFFF"/>
        </a:accent3>
        <a:accent4>
          <a:srgbClr val="000000"/>
        </a:accent4>
        <a:accent5>
          <a:srgbClr val="C9DAB4"/>
        </a:accent5>
        <a:accent6>
          <a:srgbClr val="9BB56D"/>
        </a:accent6>
        <a:hlink>
          <a:srgbClr val="C2D699"/>
        </a:hlink>
        <a:folHlink>
          <a:srgbClr val="E0EA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6E7E452F1D945A39A7F91F344647B" ma:contentTypeVersion="5" ma:contentTypeDescription="Create a new document." ma:contentTypeScope="" ma:versionID="338131145009578bfa591cf13a9daba2">
  <xsd:schema xmlns:xsd="http://www.w3.org/2001/XMLSchema" xmlns:xs="http://www.w3.org/2001/XMLSchema" xmlns:p="http://schemas.microsoft.com/office/2006/metadata/properties" xmlns:ns1="http://schemas.microsoft.com/sharepoint/v3" xmlns:ns2="adc74349-e6d6-4f22-8172-896ec2937ff6" targetNamespace="http://schemas.microsoft.com/office/2006/metadata/properties" ma:root="true" ma:fieldsID="0e8ae029dc4cc334b725c22bd00c4ae1" ns1:_="" ns2:_="">
    <xsd:import namespace="http://schemas.microsoft.com/sharepoint/v3"/>
    <xsd:import namespace="adc74349-e6d6-4f22-8172-896ec2937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74349-e6d6-4f22-8172-896ec2937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53E25-CE4A-41E6-BF24-3E00B8A66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741FA9-4BF9-4E38-8C74-64C53F115A66}">
  <ds:schemaRefs>
    <ds:schemaRef ds:uri="878eb1b9-b236-4a82-a8bf-39df0614ef0a"/>
    <ds:schemaRef ds:uri="f3535ffc-6d5b-496c-9b30-08a0f794c7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25FD21-A092-4883-BDF0-B94E4DB069F3}">
  <ds:schemaRefs>
    <ds:schemaRef ds:uri="adc74349-e6d6-4f22-8172-896ec2937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789</Words>
  <Application>Microsoft Office PowerPoint</Application>
  <PresentationFormat>On-screen Show (4:3)</PresentationFormat>
  <Paragraphs>284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Webdings</vt:lpstr>
      <vt:lpstr>Wingdings</vt:lpstr>
      <vt:lpstr>Nedbank(powerpoint)</vt:lpstr>
      <vt:lpstr>think-cell Slide</vt:lpstr>
      <vt:lpstr>PowerPoint Presentation</vt:lpstr>
      <vt:lpstr> Executive Summary</vt:lpstr>
      <vt:lpstr>Deliverables Cont1</vt:lpstr>
      <vt:lpstr>Deliverables Cont2</vt:lpstr>
      <vt:lpstr>Deliverables Cont2</vt:lpstr>
      <vt:lpstr> Deliverables Cont3</vt:lpstr>
      <vt:lpstr> Deliverables Cont3</vt:lpstr>
      <vt:lpstr>Data Testing Status</vt:lpstr>
      <vt:lpstr>Execution Summary</vt:lpstr>
      <vt:lpstr>Defect Summary and Downtime</vt:lpstr>
    </vt:vector>
  </TitlesOfParts>
  <Company>DDSA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Brit Ellefsen</dc:creator>
  <cp:lastModifiedBy>Sivhaga, P. (Peter)</cp:lastModifiedBy>
  <cp:revision>28</cp:revision>
  <cp:lastPrinted>2018-04-19T06:03:31Z</cp:lastPrinted>
  <dcterms:created xsi:type="dcterms:W3CDTF">2008-02-08T11:58:37Z</dcterms:created>
  <dcterms:modified xsi:type="dcterms:W3CDTF">2020-12-11T10:08:26Z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0x0101004156E7E452F1D945A39A7F91F344647B</vt:lpwstr>
  </property>
  <property fmtid="{D5CDD505-2E9C-101B-9397-08002B2CF9AE}" pid="3" name="MSIP_Label_fb3ff2d6-7c2c-441b-97b8-52c111077da7_Enabled">
    <vt:lpwstr>True</vt:lpwstr>
  </property>
  <property fmtid="{D5CDD505-2E9C-101B-9397-08002B2CF9AE}" pid="4" name="MSIP_Label_fb3ff2d6-7c2c-441b-97b8-52c111077da7_SiteId">
    <vt:lpwstr>0b1d23d8-10d1-4093-8cb7-fd0bb32f81e1</vt:lpwstr>
  </property>
  <property fmtid="{D5CDD505-2E9C-101B-9397-08002B2CF9AE}" pid="5" name="MSIP_Label_fb3ff2d6-7c2c-441b-97b8-52c111077da7_Ref">
    <vt:lpwstr>https://api.informationprotection.azure.com/api/0b1d23d8-10d1-4093-8cb7-fd0bb32f81e1</vt:lpwstr>
  </property>
  <property fmtid="{D5CDD505-2E9C-101B-9397-08002B2CF9AE}" pid="6" name="MSIP_Label_fb3ff2d6-7c2c-441b-97b8-52c111077da7_SetBy">
    <vt:lpwstr>PascaleM@nedbank.co.za</vt:lpwstr>
  </property>
  <property fmtid="{D5CDD505-2E9C-101B-9397-08002B2CF9AE}" pid="7" name="MSIP_Label_fb3ff2d6-7c2c-441b-97b8-52c111077da7_SetDate">
    <vt:lpwstr>2018-01-10T14:14:41.3102364+02:00</vt:lpwstr>
  </property>
  <property fmtid="{D5CDD505-2E9C-101B-9397-08002B2CF9AE}" pid="8" name="MSIP_Label_fb3ff2d6-7c2c-441b-97b8-52c111077da7_Name">
    <vt:lpwstr>NGL Internal Use Only</vt:lpwstr>
  </property>
  <property fmtid="{D5CDD505-2E9C-101B-9397-08002B2CF9AE}" pid="9" name="MSIP_Label_fb3ff2d6-7c2c-441b-97b8-52c111077da7_Application">
    <vt:lpwstr>Microsoft Azure Information Protection</vt:lpwstr>
  </property>
  <property fmtid="{D5CDD505-2E9C-101B-9397-08002B2CF9AE}" pid="10" name="MSIP_Label_fb3ff2d6-7c2c-441b-97b8-52c111077da7_Extended_MSFT_Method">
    <vt:lpwstr>Automatic</vt:lpwstr>
  </property>
  <property fmtid="{D5CDD505-2E9C-101B-9397-08002B2CF9AE}" pid="11" name="Sensitivity">
    <vt:lpwstr>NGL Internal Use Only</vt:lpwstr>
  </property>
</Properties>
</file>